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0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89239-304B-47DD-8418-DDEA1999EDDB}" type="datetimeFigureOut">
              <a:rPr lang="en-US" smtClean="0"/>
              <a:pPr/>
              <a:t>12/12/2021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3ADE9-F917-4D3E-A0B4-AE5F2162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928802"/>
            <a:ext cx="8429684" cy="1470025"/>
          </a:xfrm>
        </p:spPr>
        <p:txBody>
          <a:bodyPr/>
          <a:lstStyle/>
          <a:p>
            <a:r>
              <a:rPr lang="sr-Latn-RS" b="1" dirty="0" smtClean="0"/>
              <a:t>BILJKE KOJE SADRŽE SAPONOZIDE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b="1" dirty="0" smtClean="0">
                <a:solidFill>
                  <a:schemeClr val="tx1"/>
                </a:solidFill>
              </a:rPr>
              <a:t>Lekovito, aromatično i začinsko bilje, Marijana Dugalić</a:t>
            </a:r>
            <a:r>
              <a:rPr lang="sr-Latn-RS" b="1" smtClean="0">
                <a:solidFill>
                  <a:schemeClr val="tx1"/>
                </a:solidFill>
              </a:rPr>
              <a:t>, </a:t>
            </a:r>
            <a:r>
              <a:rPr lang="sr-Latn-RS" b="1" smtClean="0">
                <a:solidFill>
                  <a:schemeClr val="tx1"/>
                </a:solidFill>
              </a:rPr>
              <a:t>asistent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543956" cy="1143000"/>
          </a:xfrm>
        </p:spPr>
        <p:txBody>
          <a:bodyPr>
            <a:normAutofit/>
          </a:bodyPr>
          <a:lstStyle/>
          <a:p>
            <a:r>
              <a:rPr lang="sr-Latn-RS" sz="3200" b="1" dirty="0" smtClean="0"/>
              <a:t>BILJKE SA SAPONOZIDIMA KOJE SE KOD NAS GAJE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214282" y="1857364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</a:t>
            </a:r>
            <a:r>
              <a:rPr lang="sr-Latn-RS" sz="2800" b="1" dirty="0" smtClean="0"/>
              <a:t>NEVEN</a:t>
            </a:r>
            <a:r>
              <a:rPr lang="sr-Latn-RS" sz="2800" dirty="0" smtClean="0"/>
              <a:t> </a:t>
            </a:r>
            <a:r>
              <a:rPr lang="en-US" sz="2800" b="1" i="1" dirty="0" smtClean="0"/>
              <a:t>Calendula </a:t>
            </a:r>
            <a:r>
              <a:rPr lang="en-US" sz="2800" b="1" i="1" dirty="0" err="1" smtClean="0"/>
              <a:t>officinalis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sr-Latn-RS" sz="2800" b="1" i="1" dirty="0" smtClean="0"/>
              <a:t>Asteraceae</a:t>
            </a:r>
            <a:r>
              <a:rPr lang="sr-Latn-RS" sz="2800" b="1" dirty="0" smtClean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142844" y="2357430"/>
            <a:ext cx="9001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 PISKAVICA –</a:t>
            </a:r>
            <a:r>
              <a:rPr lang="en-US" sz="2800" b="1" i="1" dirty="0" err="1" smtClean="0"/>
              <a:t>Trigonella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foenum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graecum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</a:t>
            </a:r>
            <a:r>
              <a:rPr lang="sr-Latn-RS" sz="2800" b="1" i="1" dirty="0" smtClean="0"/>
              <a:t> (Viciaceae</a:t>
            </a:r>
            <a:r>
              <a:rPr lang="sr-Latn-RS" sz="3200" b="1" dirty="0" smtClean="0"/>
              <a:t>)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3000372"/>
            <a:ext cx="8858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    SLATKI KOREN  – </a:t>
            </a:r>
            <a:r>
              <a:rPr lang="en-US" sz="2800" b="1" i="1" dirty="0" err="1" smtClean="0"/>
              <a:t>Glycyrrhiza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glabra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sr-Latn-RS" sz="2800" b="1" i="1" dirty="0" smtClean="0"/>
              <a:t>Fabaceae</a:t>
            </a:r>
            <a:r>
              <a:rPr lang="sr-Latn-RS" sz="2800" b="1" dirty="0" smtClean="0"/>
              <a:t>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00858"/>
          </a:xfrm>
        </p:spPr>
        <p:txBody>
          <a:bodyPr/>
          <a:lstStyle/>
          <a:p>
            <a:pPr algn="ctr">
              <a:buNone/>
            </a:pPr>
            <a:r>
              <a:rPr lang="sr-Latn-RS" b="1" dirty="0" smtClean="0"/>
              <a:t>NEVEN</a:t>
            </a:r>
            <a:r>
              <a:rPr lang="sr-Latn-RS" dirty="0" smtClean="0"/>
              <a:t> </a:t>
            </a:r>
            <a:r>
              <a:rPr lang="en-US" b="1" i="1" dirty="0"/>
              <a:t>Calendula </a:t>
            </a:r>
            <a:r>
              <a:rPr lang="en-US" b="1" i="1" dirty="0" err="1"/>
              <a:t>officinalis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(</a:t>
            </a:r>
            <a:r>
              <a:rPr lang="sr-Latn-RS" b="1" i="1" dirty="0" smtClean="0"/>
              <a:t>Asteraceae</a:t>
            </a:r>
            <a:r>
              <a:rPr lang="sr-Latn-RS" b="1" dirty="0" smtClean="0"/>
              <a:t>)</a:t>
            </a:r>
          </a:p>
          <a:p>
            <a:r>
              <a:rPr lang="sr-Latn-RS" dirty="0"/>
              <a:t> </a:t>
            </a:r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žutelj</a:t>
            </a:r>
            <a:r>
              <a:rPr lang="fr-FR" sz="2400" i="1" dirty="0"/>
              <a:t>, </a:t>
            </a:r>
            <a:r>
              <a:rPr lang="fr-FR" sz="2400" i="1" dirty="0" err="1"/>
              <a:t>ognjac</a:t>
            </a:r>
            <a:r>
              <a:rPr lang="fr-FR" sz="2400" i="1" dirty="0"/>
              <a:t>, </a:t>
            </a:r>
            <a:r>
              <a:rPr lang="fr-FR" sz="2400" i="1" dirty="0" err="1" smtClean="0"/>
              <a:t>zimorod</a:t>
            </a:r>
            <a:r>
              <a:rPr lang="fr-FR" sz="2400" i="1" dirty="0"/>
              <a:t>, </a:t>
            </a:r>
            <a:r>
              <a:rPr lang="fr-FR" sz="2400" i="1" dirty="0" err="1" smtClean="0"/>
              <a:t>prstenčac</a:t>
            </a:r>
            <a:endParaRPr lang="en-US" sz="2400" dirty="0"/>
          </a:p>
          <a:p>
            <a:r>
              <a:rPr lang="fr-FR" sz="2400" dirty="0" err="1" smtClean="0"/>
              <a:t>Neven</a:t>
            </a:r>
            <a:r>
              <a:rPr lang="fr-FR" sz="2400" dirty="0" smtClean="0"/>
              <a:t> </a:t>
            </a:r>
            <a:r>
              <a:rPr lang="fr-FR" sz="2400" dirty="0"/>
              <a:t>se </a:t>
            </a:r>
            <a:r>
              <a:rPr lang="fr-FR" sz="2400" dirty="0" err="1"/>
              <a:t>gaji</a:t>
            </a:r>
            <a:r>
              <a:rPr lang="fr-FR" sz="2400" dirty="0"/>
              <a:t> u </a:t>
            </a:r>
            <a:r>
              <a:rPr lang="fr-FR" sz="2400" dirty="0" err="1"/>
              <a:t>Evropi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XII </a:t>
            </a:r>
            <a:r>
              <a:rPr lang="fr-FR" sz="2400" dirty="0" err="1"/>
              <a:t>veka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ukrasna</a:t>
            </a:r>
            <a:r>
              <a:rPr lang="fr-FR" sz="2400" dirty="0"/>
              <a:t>, a </a:t>
            </a:r>
            <a:r>
              <a:rPr lang="fr-FR" sz="2400" dirty="0" err="1"/>
              <a:t>ređe</a:t>
            </a:r>
            <a:r>
              <a:rPr lang="fr-FR" sz="2400" dirty="0"/>
              <a:t> i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lekovita</a:t>
            </a:r>
            <a:r>
              <a:rPr lang="fr-FR" sz="2400" dirty="0"/>
              <a:t> </a:t>
            </a:r>
            <a:r>
              <a:rPr lang="fr-FR" sz="2400" dirty="0" err="1" smtClean="0"/>
              <a:t>biljka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Poreklom</a:t>
            </a:r>
            <a:r>
              <a:rPr lang="en-US" sz="2400" dirty="0"/>
              <a:t> je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Mediteranskog</a:t>
            </a:r>
            <a:r>
              <a:rPr lang="en-US" sz="2400" dirty="0"/>
              <a:t> </a:t>
            </a:r>
            <a:r>
              <a:rPr lang="en-US" sz="2400" dirty="0" err="1"/>
              <a:t>područja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zapadnih</a:t>
            </a:r>
            <a:r>
              <a:rPr lang="en-US" sz="2400" dirty="0"/>
              <a:t> </a:t>
            </a:r>
            <a:r>
              <a:rPr lang="en-US" sz="2400" dirty="0" err="1"/>
              <a:t>delova</a:t>
            </a:r>
            <a:r>
              <a:rPr lang="en-US" sz="2400" dirty="0"/>
              <a:t> </a:t>
            </a:r>
            <a:r>
              <a:rPr lang="en-US" sz="2400" dirty="0" err="1"/>
              <a:t>Azije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pPr algn="just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BD9B5DF-2E96-47F5-94BF-0D192D805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174" y="2643182"/>
            <a:ext cx="3956253" cy="3954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Botaničke</a:t>
            </a:r>
            <a:r>
              <a:rPr lang="en-US" b="1" dirty="0"/>
              <a:t> </a:t>
            </a:r>
            <a:r>
              <a:rPr lang="en-US" b="1" dirty="0" err="1" smtClean="0"/>
              <a:t>osobine</a:t>
            </a:r>
            <a:endParaRPr lang="sr-Latn-RS" b="1" dirty="0" smtClean="0"/>
          </a:p>
          <a:p>
            <a:pPr algn="ctr">
              <a:buNone/>
            </a:pPr>
            <a:endParaRPr lang="en-US" sz="2400" dirty="0"/>
          </a:p>
          <a:p>
            <a:r>
              <a:rPr lang="en-US" sz="2400" dirty="0" err="1" smtClean="0"/>
              <a:t>Neven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jednogodišnja</a:t>
            </a:r>
            <a:r>
              <a:rPr lang="en-US" sz="2400" dirty="0"/>
              <a:t>, </a:t>
            </a:r>
            <a:r>
              <a:rPr lang="en-US" sz="2400" dirty="0" err="1"/>
              <a:t>ređe</a:t>
            </a:r>
            <a:r>
              <a:rPr lang="en-US" sz="2400" dirty="0"/>
              <a:t> </a:t>
            </a:r>
            <a:r>
              <a:rPr lang="en-US" sz="2400" dirty="0" err="1"/>
              <a:t>dvogodišnja</a:t>
            </a:r>
            <a:r>
              <a:rPr lang="en-US" sz="2400" dirty="0"/>
              <a:t>, </a:t>
            </a:r>
            <a:r>
              <a:rPr lang="en-US" sz="2400" dirty="0" err="1"/>
              <a:t>zeljasta</a:t>
            </a:r>
            <a:r>
              <a:rPr lang="en-US" sz="2400" dirty="0"/>
              <a:t> </a:t>
            </a:r>
            <a:r>
              <a:rPr lang="en-US" sz="2400" dirty="0" err="1" smtClean="0"/>
              <a:t>biljka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dubok</a:t>
            </a:r>
            <a:r>
              <a:rPr lang="en-US" sz="2400" dirty="0"/>
              <a:t> </a:t>
            </a:r>
            <a:r>
              <a:rPr lang="en-US" sz="2400" dirty="0" err="1"/>
              <a:t>vretenast</a:t>
            </a:r>
            <a:r>
              <a:rPr lang="en-US" sz="2400" dirty="0"/>
              <a:t> </a:t>
            </a:r>
            <a:r>
              <a:rPr lang="en-US" sz="2400" dirty="0" err="1" smtClean="0"/>
              <a:t>koren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Stablo</a:t>
            </a:r>
            <a:r>
              <a:rPr lang="en-US" sz="2400" dirty="0"/>
              <a:t> je </a:t>
            </a:r>
            <a:r>
              <a:rPr lang="en-US" sz="2400" dirty="0" err="1"/>
              <a:t>visoko</a:t>
            </a:r>
            <a:r>
              <a:rPr lang="en-US" sz="2400" dirty="0"/>
              <a:t> 40 – 70 cm, </a:t>
            </a:r>
            <a:r>
              <a:rPr lang="en-US" sz="2400" dirty="0" err="1"/>
              <a:t>uglasto</a:t>
            </a:r>
            <a:r>
              <a:rPr lang="en-US" sz="2400" dirty="0"/>
              <a:t>,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kratkim</a:t>
            </a:r>
            <a:r>
              <a:rPr lang="en-US" sz="2400" dirty="0"/>
              <a:t> </a:t>
            </a:r>
            <a:r>
              <a:rPr lang="en-US" sz="2400" dirty="0" err="1"/>
              <a:t>internodijama</a:t>
            </a:r>
            <a:r>
              <a:rPr lang="en-US" sz="2400" dirty="0"/>
              <a:t>, u </a:t>
            </a:r>
            <a:r>
              <a:rPr lang="en-US" sz="2400" dirty="0" err="1"/>
              <a:t>donjem</a:t>
            </a:r>
            <a:r>
              <a:rPr lang="en-US" sz="2400" dirty="0"/>
              <a:t> </a:t>
            </a:r>
            <a:r>
              <a:rPr lang="en-US" sz="2400" dirty="0" err="1"/>
              <a:t>delu</a:t>
            </a:r>
            <a:r>
              <a:rPr lang="en-US" sz="2400" dirty="0"/>
              <a:t> </a:t>
            </a:r>
            <a:r>
              <a:rPr lang="en-US" sz="2400" dirty="0" err="1"/>
              <a:t>jako</a:t>
            </a:r>
            <a:r>
              <a:rPr lang="en-US" sz="2400" dirty="0"/>
              <a:t> </a:t>
            </a:r>
            <a:r>
              <a:rPr lang="en-US" sz="2400" dirty="0" err="1"/>
              <a:t>razgranato</a:t>
            </a:r>
            <a:r>
              <a:rPr lang="en-US" sz="2400" dirty="0"/>
              <a:t>, </a:t>
            </a:r>
            <a:r>
              <a:rPr lang="en-US" sz="2400" dirty="0" err="1" smtClean="0"/>
              <a:t>maljavo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Listovi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naizmenično</a:t>
            </a:r>
            <a:r>
              <a:rPr lang="en-US" sz="2400" dirty="0"/>
              <a:t> </a:t>
            </a:r>
            <a:r>
              <a:rPr lang="en-US" sz="2400" dirty="0" err="1"/>
              <a:t>raspoređeni</a:t>
            </a:r>
            <a:r>
              <a:rPr lang="en-US" sz="2400" dirty="0"/>
              <a:t>, </a:t>
            </a:r>
            <a:r>
              <a:rPr lang="en-US" sz="2400" dirty="0" err="1"/>
              <a:t>duguljasti</a:t>
            </a:r>
            <a:r>
              <a:rPr lang="en-US" sz="2400" dirty="0"/>
              <a:t>, </a:t>
            </a:r>
            <a:r>
              <a:rPr lang="en-US" sz="2400" dirty="0" err="1"/>
              <a:t>svetlozeleni</a:t>
            </a:r>
            <a:r>
              <a:rPr lang="en-US" sz="2400" dirty="0"/>
              <a:t>, </a:t>
            </a:r>
            <a:r>
              <a:rPr lang="en-US" sz="2400" dirty="0" err="1"/>
              <a:t>maljavi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blago</a:t>
            </a:r>
            <a:r>
              <a:rPr lang="en-US" sz="2400" dirty="0"/>
              <a:t> </a:t>
            </a:r>
            <a:r>
              <a:rPr lang="en-US" sz="2400" dirty="0" err="1"/>
              <a:t>nazubljeni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celog</a:t>
            </a:r>
            <a:r>
              <a:rPr lang="en-US" sz="2400" dirty="0"/>
              <a:t> </a:t>
            </a:r>
            <a:r>
              <a:rPr lang="en-US" sz="2400" dirty="0" err="1" smtClean="0"/>
              <a:t>oboda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r>
              <a:rPr lang="en-US" sz="2400" dirty="0" err="1" smtClean="0"/>
              <a:t>Donje</a:t>
            </a:r>
            <a:r>
              <a:rPr lang="en-US" sz="2400" dirty="0" smtClean="0"/>
              <a:t> </a:t>
            </a:r>
            <a:r>
              <a:rPr lang="en-US" sz="2400" dirty="0" err="1"/>
              <a:t>lišće</a:t>
            </a:r>
            <a:r>
              <a:rPr lang="en-US" sz="2400" dirty="0"/>
              <a:t> je </a:t>
            </a:r>
            <a:r>
              <a:rPr lang="en-US" sz="2400" dirty="0" err="1"/>
              <a:t>krupnije</a:t>
            </a:r>
            <a:r>
              <a:rPr lang="en-US" sz="2400" dirty="0"/>
              <a:t>,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lisnim</a:t>
            </a:r>
            <a:r>
              <a:rPr lang="en-US" sz="2400" dirty="0"/>
              <a:t> </a:t>
            </a:r>
            <a:r>
              <a:rPr lang="en-US" sz="2400" dirty="0" err="1"/>
              <a:t>drškama</a:t>
            </a:r>
            <a:r>
              <a:rPr lang="en-US" sz="2400" dirty="0"/>
              <a:t> a </a:t>
            </a:r>
            <a:r>
              <a:rPr lang="en-US" sz="2400" dirty="0" err="1"/>
              <a:t>gornje</a:t>
            </a:r>
            <a:r>
              <a:rPr lang="en-US" sz="2400" dirty="0"/>
              <a:t> </a:t>
            </a:r>
            <a:r>
              <a:rPr lang="en-US" sz="2400" dirty="0" err="1" smtClean="0"/>
              <a:t>sedeće</a:t>
            </a:r>
            <a:endParaRPr lang="sr-Latn-R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5786478" cy="6500858"/>
          </a:xfrm>
        </p:spPr>
        <p:txBody>
          <a:bodyPr/>
          <a:lstStyle/>
          <a:p>
            <a:r>
              <a:rPr lang="fr-FR" sz="2400" dirty="0" err="1" smtClean="0"/>
              <a:t>Cvast</a:t>
            </a:r>
            <a:r>
              <a:rPr lang="fr-FR" sz="2400" dirty="0" smtClean="0"/>
              <a:t> je </a:t>
            </a:r>
            <a:r>
              <a:rPr lang="fr-FR" sz="2400" dirty="0" err="1" smtClean="0"/>
              <a:t>terminalna</a:t>
            </a:r>
            <a:r>
              <a:rPr lang="fr-FR" sz="2400" dirty="0" smtClean="0"/>
              <a:t> </a:t>
            </a:r>
            <a:r>
              <a:rPr lang="fr-FR" sz="2400" dirty="0" err="1" smtClean="0"/>
              <a:t>glavica</a:t>
            </a:r>
            <a:r>
              <a:rPr lang="fr-FR" sz="2400" dirty="0" smtClean="0"/>
              <a:t> </a:t>
            </a:r>
            <a:r>
              <a:rPr lang="fr-FR" sz="2400" dirty="0" err="1" smtClean="0"/>
              <a:t>prečnika</a:t>
            </a:r>
            <a:r>
              <a:rPr lang="fr-FR" sz="2400" dirty="0" smtClean="0"/>
              <a:t> 4 – 7 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 smtClean="0"/>
              <a:t>Jezičasti</a:t>
            </a:r>
            <a:r>
              <a:rPr lang="fr-FR" sz="2400" dirty="0" smtClean="0"/>
              <a:t> </a:t>
            </a:r>
            <a:r>
              <a:rPr lang="fr-FR" sz="2400" dirty="0" err="1" smtClean="0"/>
              <a:t>cvetovi</a:t>
            </a:r>
            <a:r>
              <a:rPr lang="fr-FR" sz="2400" dirty="0" smtClean="0"/>
              <a:t> su </a:t>
            </a:r>
            <a:r>
              <a:rPr lang="fr-FR" sz="2400" dirty="0" err="1" smtClean="0"/>
              <a:t>poređani</a:t>
            </a:r>
            <a:r>
              <a:rPr lang="fr-FR" sz="2400" dirty="0" smtClean="0"/>
              <a:t> u 2 – 3 </a:t>
            </a:r>
            <a:r>
              <a:rPr lang="fr-FR" sz="2400" dirty="0" err="1" smtClean="0"/>
              <a:t>reda</a:t>
            </a:r>
            <a:endParaRPr lang="sr-Latn-RS" sz="2400" dirty="0"/>
          </a:p>
          <a:p>
            <a:r>
              <a:rPr lang="fr-FR" sz="2400" dirty="0" smtClean="0"/>
              <a:t> </a:t>
            </a:r>
            <a:r>
              <a:rPr lang="fr-FR" sz="2400" dirty="0" err="1" smtClean="0"/>
              <a:t>Cvast</a:t>
            </a:r>
            <a:r>
              <a:rPr lang="fr-FR" sz="2400" dirty="0" smtClean="0"/>
              <a:t> je </a:t>
            </a:r>
            <a:r>
              <a:rPr lang="fr-FR" sz="2400" dirty="0" err="1" smtClean="0"/>
              <a:t>jarko</a:t>
            </a:r>
            <a:r>
              <a:rPr lang="fr-FR" sz="2400" dirty="0" smtClean="0"/>
              <a:t> </a:t>
            </a:r>
            <a:r>
              <a:rPr lang="fr-FR" sz="2400" dirty="0" err="1" smtClean="0"/>
              <a:t>narandžaste</a:t>
            </a:r>
            <a:r>
              <a:rPr lang="fr-FR" sz="2400" dirty="0" smtClean="0"/>
              <a:t> </a:t>
            </a:r>
            <a:r>
              <a:rPr lang="fr-FR" sz="2400" dirty="0" err="1" smtClean="0"/>
              <a:t>boje</a:t>
            </a:r>
            <a:r>
              <a:rPr lang="fr-FR" sz="2400" dirty="0" smtClean="0"/>
              <a:t> </a:t>
            </a:r>
            <a:endParaRPr lang="sr-Latn-RS" sz="2400" dirty="0" smtClean="0"/>
          </a:p>
          <a:p>
            <a:r>
              <a:rPr lang="en-US" sz="2400" dirty="0" err="1" smtClean="0"/>
              <a:t>Cveta</a:t>
            </a:r>
            <a:r>
              <a:rPr lang="en-US" sz="2400" dirty="0" smtClean="0"/>
              <a:t> </a:t>
            </a:r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 smtClean="0"/>
              <a:t>juna</a:t>
            </a:r>
            <a:r>
              <a:rPr lang="en-US" sz="2400" dirty="0" smtClean="0"/>
              <a:t> do </a:t>
            </a:r>
            <a:r>
              <a:rPr lang="en-US" sz="2400" dirty="0" err="1" smtClean="0"/>
              <a:t>septembra</a:t>
            </a:r>
            <a:endParaRPr lang="sr-Latn-RS" sz="2400" dirty="0"/>
          </a:p>
          <a:p>
            <a:r>
              <a:rPr lang="en-US" sz="2400" dirty="0" smtClean="0"/>
              <a:t> Plod je </a:t>
            </a:r>
            <a:r>
              <a:rPr lang="en-US" sz="2400" dirty="0" err="1" smtClean="0"/>
              <a:t>ahenija</a:t>
            </a:r>
            <a:r>
              <a:rPr lang="en-US" sz="2400" dirty="0" smtClean="0"/>
              <a:t> </a:t>
            </a:r>
            <a:r>
              <a:rPr lang="en-US" sz="2400" dirty="0" err="1" smtClean="0"/>
              <a:t>braon</a:t>
            </a:r>
            <a:r>
              <a:rPr lang="en-US" sz="2400" dirty="0" smtClean="0"/>
              <a:t> </a:t>
            </a:r>
            <a:r>
              <a:rPr lang="en-US" sz="2400" dirty="0" err="1" smtClean="0"/>
              <a:t>boje</a:t>
            </a:r>
            <a:r>
              <a:rPr lang="en-US" sz="2400" dirty="0" smtClean="0"/>
              <a:t>, </a:t>
            </a:r>
            <a:r>
              <a:rPr lang="en-US" sz="2400" dirty="0" err="1" smtClean="0"/>
              <a:t>po</a:t>
            </a:r>
            <a:r>
              <a:rPr lang="en-US" sz="2400" dirty="0" smtClean="0"/>
              <a:t> </a:t>
            </a:r>
            <a:r>
              <a:rPr lang="en-US" sz="2400" dirty="0" err="1" smtClean="0"/>
              <a:t>površini</a:t>
            </a:r>
            <a:r>
              <a:rPr lang="en-US" sz="2400" dirty="0" smtClean="0"/>
              <a:t> </a:t>
            </a:r>
            <a:r>
              <a:rPr lang="en-US" sz="2400" dirty="0" err="1" smtClean="0"/>
              <a:t>bodljikava</a:t>
            </a:r>
            <a:r>
              <a:rPr lang="en-US" sz="2400" dirty="0" smtClean="0"/>
              <a:t> </a:t>
            </a:r>
            <a:endParaRPr lang="sr-Latn-RS" sz="2400" dirty="0" smtClean="0"/>
          </a:p>
          <a:p>
            <a:r>
              <a:rPr lang="fr-FR" sz="2400" dirty="0" err="1" smtClean="0"/>
              <a:t>Masa</a:t>
            </a:r>
            <a:r>
              <a:rPr lang="fr-FR" sz="2400" dirty="0" smtClean="0"/>
              <a:t> 1.000 </a:t>
            </a:r>
            <a:r>
              <a:rPr lang="fr-FR" sz="2400" dirty="0" err="1" smtClean="0"/>
              <a:t>zrna</a:t>
            </a:r>
            <a:r>
              <a:rPr lang="fr-FR" sz="2400" dirty="0" smtClean="0"/>
              <a:t> je 5 – 10 g</a:t>
            </a:r>
            <a:endParaRPr lang="sr-Latn-RS" sz="2400" dirty="0" smtClean="0"/>
          </a:p>
          <a:p>
            <a:r>
              <a:rPr lang="fr-FR" sz="2400" dirty="0" smtClean="0"/>
              <a:t>Sema </a:t>
            </a:r>
            <a:r>
              <a:rPr lang="fr-FR" sz="2400" dirty="0" err="1" smtClean="0"/>
              <a:t>zadržava</a:t>
            </a:r>
            <a:r>
              <a:rPr lang="fr-FR" sz="2400" dirty="0" smtClean="0"/>
              <a:t> </a:t>
            </a:r>
            <a:r>
              <a:rPr lang="fr-FR" sz="2400" dirty="0" err="1" smtClean="0"/>
              <a:t>klijavost</a:t>
            </a:r>
            <a:r>
              <a:rPr lang="fr-FR" sz="2400" dirty="0" smtClean="0"/>
              <a:t> 5 – 6 </a:t>
            </a:r>
            <a:r>
              <a:rPr lang="fr-FR" sz="2400" dirty="0" err="1" smtClean="0"/>
              <a:t>godina</a:t>
            </a:r>
            <a:endParaRPr lang="sr-Latn-RS" sz="2400" dirty="0"/>
          </a:p>
          <a:p>
            <a:r>
              <a:rPr lang="fr-FR" sz="2400" dirty="0" smtClean="0"/>
              <a:t> </a:t>
            </a:r>
            <a:r>
              <a:rPr lang="en-US" sz="2400" dirty="0" err="1" smtClean="0"/>
              <a:t>Biljka</a:t>
            </a:r>
            <a:r>
              <a:rPr lang="en-US" sz="2400" dirty="0" smtClean="0"/>
              <a:t> je </a:t>
            </a:r>
            <a:r>
              <a:rPr lang="en-US" sz="2400" dirty="0" err="1" smtClean="0"/>
              <a:t>dlakava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karakterističnog</a:t>
            </a:r>
            <a:r>
              <a:rPr lang="en-US" sz="2400" dirty="0" smtClean="0"/>
              <a:t> </a:t>
            </a:r>
            <a:r>
              <a:rPr lang="en-US" sz="2400" dirty="0" err="1" smtClean="0"/>
              <a:t>mirisa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B79A5F-00E3-44D2-9756-7490C879C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87" r="19146" b="-2"/>
          <a:stretch/>
        </p:blipFill>
        <p:spPr>
          <a:xfrm>
            <a:off x="6215074" y="142853"/>
            <a:ext cx="2708953" cy="3429024"/>
          </a:xfrm>
          <a:custGeom>
            <a:avLst/>
            <a:gdLst/>
            <a:ahLst/>
            <a:cxnLst/>
            <a:rect l="l" t="t" r="r" b="b"/>
            <a:pathLst>
              <a:path w="2606040" h="3635025">
                <a:moveTo>
                  <a:pt x="219895" y="0"/>
                </a:moveTo>
                <a:lnTo>
                  <a:pt x="2606040" y="0"/>
                </a:lnTo>
                <a:lnTo>
                  <a:pt x="2606040" y="3635025"/>
                </a:lnTo>
                <a:lnTo>
                  <a:pt x="0" y="3635025"/>
                </a:lnTo>
                <a:lnTo>
                  <a:pt x="0" y="1510758"/>
                </a:lnTo>
                <a:close/>
              </a:path>
            </a:pathLst>
          </a:cu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3CCE4E84-B710-432A-BF38-DA76319764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25" r="12577" b="5"/>
          <a:stretch/>
        </p:blipFill>
        <p:spPr>
          <a:xfrm>
            <a:off x="6286512" y="3571876"/>
            <a:ext cx="2706624" cy="328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657229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upotreba</a:t>
            </a:r>
            <a:endParaRPr lang="en-US" b="1" dirty="0"/>
          </a:p>
          <a:p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/>
              <a:t>nevena</a:t>
            </a:r>
            <a:r>
              <a:rPr lang="en-US" sz="2400" dirty="0"/>
              <a:t> se </a:t>
            </a:r>
            <a:r>
              <a:rPr lang="en-US" sz="2400" dirty="0" err="1"/>
              <a:t>koriste</a:t>
            </a:r>
            <a:r>
              <a:rPr lang="en-US" sz="2400" dirty="0"/>
              <a:t> </a:t>
            </a:r>
            <a:r>
              <a:rPr lang="en-US" sz="2400" dirty="0" err="1"/>
              <a:t>cvetovi</a:t>
            </a:r>
            <a:r>
              <a:rPr lang="en-US" sz="2400" dirty="0"/>
              <a:t> (</a:t>
            </a:r>
            <a:r>
              <a:rPr lang="en-US" sz="2400" dirty="0" err="1"/>
              <a:t>Calendulae</a:t>
            </a:r>
            <a:r>
              <a:rPr lang="en-US" sz="2400" dirty="0"/>
              <a:t> </a:t>
            </a:r>
            <a:r>
              <a:rPr lang="en-US" sz="2400" dirty="0" err="1"/>
              <a:t>flos</a:t>
            </a:r>
            <a:r>
              <a:rPr lang="en-US" sz="2400" dirty="0"/>
              <a:t>), </a:t>
            </a:r>
            <a:r>
              <a:rPr lang="en-US" sz="2400" dirty="0" err="1"/>
              <a:t>koji</a:t>
            </a:r>
            <a:r>
              <a:rPr lang="en-US" sz="2400" dirty="0"/>
              <a:t> se u </a:t>
            </a:r>
            <a:r>
              <a:rPr lang="en-US" sz="2400" dirty="0" err="1"/>
              <a:t>obliku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upotrebljava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želudačnih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crevnih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ispiranje</a:t>
            </a:r>
            <a:r>
              <a:rPr lang="en-US" sz="2400" dirty="0"/>
              <a:t> </a:t>
            </a:r>
            <a:r>
              <a:rPr lang="en-US" sz="2400" dirty="0" err="1"/>
              <a:t>usta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grla</a:t>
            </a:r>
            <a:r>
              <a:rPr lang="en-US" sz="2400" dirty="0"/>
              <a:t>. U </a:t>
            </a:r>
            <a:r>
              <a:rPr lang="en-US" sz="2400" dirty="0" err="1"/>
              <a:t>obliku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krema</a:t>
            </a:r>
            <a:r>
              <a:rPr lang="en-US" sz="2400" dirty="0"/>
              <a:t> </a:t>
            </a:r>
            <a:r>
              <a:rPr lang="en-US" sz="2400" dirty="0" err="1"/>
              <a:t>koriste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rana</a:t>
            </a:r>
            <a:r>
              <a:rPr lang="en-US" sz="2400" dirty="0"/>
              <a:t>,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otoka</a:t>
            </a:r>
            <a:r>
              <a:rPr lang="en-US" sz="2400" dirty="0"/>
              <a:t>, </a:t>
            </a:r>
            <a:r>
              <a:rPr lang="en-US" sz="2400" dirty="0" err="1"/>
              <a:t>opekotina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čireva</a:t>
            </a:r>
            <a:r>
              <a:rPr lang="en-US" sz="2400" dirty="0"/>
              <a:t>, </a:t>
            </a:r>
            <a:r>
              <a:rPr lang="en-US" sz="2400" dirty="0" err="1"/>
              <a:t>ujeda</a:t>
            </a:r>
            <a:r>
              <a:rPr lang="en-US" sz="2400" dirty="0"/>
              <a:t> </a:t>
            </a:r>
            <a:r>
              <a:rPr lang="en-US" sz="2400" dirty="0" err="1"/>
              <a:t>pčela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osa</a:t>
            </a:r>
            <a:r>
              <a:rPr lang="en-US" sz="2400" dirty="0"/>
              <a:t>, a </a:t>
            </a:r>
            <a:r>
              <a:rPr lang="en-US" sz="2400" dirty="0" err="1"/>
              <a:t>bojene</a:t>
            </a:r>
            <a:r>
              <a:rPr lang="en-US" sz="2400" dirty="0"/>
              <a:t> </a:t>
            </a:r>
            <a:r>
              <a:rPr lang="en-US" sz="2400" dirty="0" err="1"/>
              <a:t>materije</a:t>
            </a:r>
            <a:r>
              <a:rPr lang="en-US" sz="2400" dirty="0"/>
              <a:t> se </a:t>
            </a:r>
            <a:r>
              <a:rPr lang="en-US" sz="2400" dirty="0" err="1"/>
              <a:t>koriste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bojenje</a:t>
            </a:r>
            <a:r>
              <a:rPr lang="en-US" sz="2400" dirty="0"/>
              <a:t> </a:t>
            </a:r>
            <a:r>
              <a:rPr lang="en-US" sz="2400" dirty="0" err="1"/>
              <a:t>masti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jela</a:t>
            </a:r>
            <a:r>
              <a:rPr lang="en-US" sz="2400" dirty="0" smtClean="0"/>
              <a:t> </a:t>
            </a:r>
            <a:endParaRPr lang="en-US" sz="2400" dirty="0"/>
          </a:p>
          <a:p>
            <a:pPr algn="just"/>
            <a:r>
              <a:rPr lang="en-US" sz="2400" dirty="0"/>
              <a:t>U </a:t>
            </a:r>
            <a:r>
              <a:rPr lang="en-US" sz="2400" dirty="0" err="1"/>
              <a:t>narodu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spravljanje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mokrenje</a:t>
            </a:r>
            <a:r>
              <a:rPr lang="en-US" sz="2400" dirty="0"/>
              <a:t>. </a:t>
            </a:r>
            <a:r>
              <a:rPr lang="en-US" sz="2400" dirty="0" err="1"/>
              <a:t>Ekstrakti</a:t>
            </a:r>
            <a:r>
              <a:rPr lang="en-US" sz="2400" dirty="0"/>
              <a:t> </a:t>
            </a:r>
            <a:r>
              <a:rPr lang="en-US" sz="2400" dirty="0" err="1"/>
              <a:t>napravljeni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cvasti</a:t>
            </a:r>
            <a:r>
              <a:rPr lang="en-US" sz="2400" dirty="0"/>
              <a:t> se </a:t>
            </a:r>
            <a:r>
              <a:rPr lang="en-US" sz="2400" dirty="0" err="1"/>
              <a:t>upotrebljavaju</a:t>
            </a:r>
            <a:r>
              <a:rPr lang="en-US" sz="2400" dirty="0"/>
              <a:t>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suviška</a:t>
            </a:r>
            <a:r>
              <a:rPr lang="en-US" sz="2400" dirty="0"/>
              <a:t> </a:t>
            </a:r>
            <a:r>
              <a:rPr lang="en-US" sz="2400" dirty="0" err="1"/>
              <a:t>holesterola</a:t>
            </a:r>
            <a:r>
              <a:rPr lang="en-US" sz="2400" dirty="0"/>
              <a:t> u </a:t>
            </a:r>
            <a:r>
              <a:rPr lang="en-US" sz="2400" dirty="0" err="1"/>
              <a:t>krvi</a:t>
            </a:r>
            <a:r>
              <a:rPr lang="en-US" sz="2400" dirty="0"/>
              <a:t>. </a:t>
            </a:r>
            <a:r>
              <a:rPr lang="en-US" sz="2400" dirty="0" err="1"/>
              <a:t>Interno</a:t>
            </a:r>
            <a:r>
              <a:rPr lang="en-US" sz="2400" dirty="0"/>
              <a:t>, </a:t>
            </a:r>
            <a:r>
              <a:rPr lang="en-US" sz="2400" dirty="0" err="1"/>
              <a:t>cvet</a:t>
            </a:r>
            <a:r>
              <a:rPr lang="en-US" sz="2400" dirty="0"/>
              <a:t> </a:t>
            </a:r>
            <a:r>
              <a:rPr lang="en-US" sz="2400" dirty="0" err="1"/>
              <a:t>nevena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zapaljenja</a:t>
            </a:r>
            <a:r>
              <a:rPr lang="en-US" sz="2400" dirty="0"/>
              <a:t> </a:t>
            </a:r>
            <a:r>
              <a:rPr lang="en-US" sz="2400" dirty="0" err="1"/>
              <a:t>unutrašnjih</a:t>
            </a:r>
            <a:r>
              <a:rPr lang="en-US" sz="2400" dirty="0"/>
              <a:t> </a:t>
            </a:r>
            <a:r>
              <a:rPr lang="en-US" sz="2400" dirty="0" err="1"/>
              <a:t>organa</a:t>
            </a:r>
            <a:r>
              <a:rPr lang="en-US" sz="2400" dirty="0"/>
              <a:t> (</a:t>
            </a:r>
            <a:r>
              <a:rPr lang="en-US" sz="2400" dirty="0" err="1"/>
              <a:t>holecistiti</a:t>
            </a:r>
            <a:r>
              <a:rPr lang="en-US" sz="2400" dirty="0"/>
              <a:t>, gastritis, </a:t>
            </a:r>
            <a:r>
              <a:rPr lang="en-US" sz="2400" dirty="0" err="1"/>
              <a:t>cistitis</a:t>
            </a:r>
            <a:r>
              <a:rPr lang="en-US" sz="2400" dirty="0"/>
              <a:t>, </a:t>
            </a:r>
            <a:r>
              <a:rPr lang="en-US" sz="2400" dirty="0" err="1"/>
              <a:t>holangitis</a:t>
            </a:r>
            <a:r>
              <a:rPr lang="en-US" sz="2400" dirty="0"/>
              <a:t>). </a:t>
            </a:r>
            <a:r>
              <a:rPr lang="en-US" sz="2400" dirty="0" err="1"/>
              <a:t>Jača</a:t>
            </a:r>
            <a:r>
              <a:rPr lang="en-US" sz="2400" dirty="0"/>
              <a:t> </a:t>
            </a:r>
            <a:r>
              <a:rPr lang="en-US" sz="2400" dirty="0" err="1"/>
              <a:t>imunitet</a:t>
            </a:r>
            <a:r>
              <a:rPr lang="en-US" sz="2400" dirty="0"/>
              <a:t> </a:t>
            </a:r>
            <a:r>
              <a:rPr lang="en-US" sz="2400" dirty="0" err="1"/>
              <a:t>organizma</a:t>
            </a:r>
            <a:r>
              <a:rPr lang="en-US" sz="2400" dirty="0"/>
              <a:t>, pa </a:t>
            </a:r>
            <a:r>
              <a:rPr lang="en-US" sz="2400" dirty="0" err="1"/>
              <a:t>ga</a:t>
            </a:r>
            <a:r>
              <a:rPr lang="en-US" sz="2400" dirty="0"/>
              <a:t> je </a:t>
            </a:r>
            <a:r>
              <a:rPr lang="en-US" sz="2400" dirty="0" err="1"/>
              <a:t>korisno</a:t>
            </a:r>
            <a:r>
              <a:rPr lang="en-US" sz="2400" dirty="0"/>
              <a:t> </a:t>
            </a:r>
            <a:r>
              <a:rPr lang="en-US" sz="2400" dirty="0" err="1"/>
              <a:t>uzimati</a:t>
            </a:r>
            <a:r>
              <a:rPr lang="en-US" sz="2400" dirty="0"/>
              <a:t>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 smtClean="0"/>
              <a:t>gripa</a:t>
            </a:r>
            <a:endParaRPr lang="en-US" sz="2400" dirty="0"/>
          </a:p>
          <a:p>
            <a:pPr algn="just"/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blag</a:t>
            </a:r>
            <a:r>
              <a:rPr lang="en-US" sz="2400" dirty="0"/>
              <a:t> </a:t>
            </a:r>
            <a:r>
              <a:rPr lang="en-US" sz="2400" dirty="0" err="1"/>
              <a:t>splazmolitik</a:t>
            </a:r>
            <a:r>
              <a:rPr lang="en-US" sz="2400" dirty="0"/>
              <a:t>, </a:t>
            </a:r>
            <a:r>
              <a:rPr lang="en-US" sz="2400" dirty="0" err="1"/>
              <a:t>holeretik</a:t>
            </a:r>
            <a:r>
              <a:rPr lang="en-US" sz="2400" dirty="0"/>
              <a:t>, </a:t>
            </a:r>
            <a:r>
              <a:rPr lang="en-US" sz="2400" dirty="0" err="1"/>
              <a:t>dijaforetik</a:t>
            </a:r>
            <a:r>
              <a:rPr lang="en-US" sz="2400" dirty="0"/>
              <a:t>, </a:t>
            </a:r>
            <a:r>
              <a:rPr lang="en-US" sz="2400" dirty="0" err="1"/>
              <a:t>antiflogistik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dezinficijens</a:t>
            </a:r>
            <a:r>
              <a:rPr lang="en-US" sz="2400" dirty="0"/>
              <a:t>. U </a:t>
            </a:r>
            <a:r>
              <a:rPr lang="en-US" sz="2400" dirty="0" err="1"/>
              <a:t>Rusiji</a:t>
            </a:r>
            <a:r>
              <a:rPr lang="en-US" sz="2400" dirty="0"/>
              <a:t> u </a:t>
            </a:r>
            <a:r>
              <a:rPr lang="en-US" sz="2400" dirty="0" err="1"/>
              <a:t>kombinaciji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nikotinskom</a:t>
            </a:r>
            <a:r>
              <a:rPr lang="en-US" sz="2400" dirty="0"/>
              <a:t> </a:t>
            </a:r>
            <a:r>
              <a:rPr lang="en-US" sz="2400" dirty="0" err="1"/>
              <a:t>kiselinom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gotovih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 “KN”,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primenu</a:t>
            </a:r>
            <a:r>
              <a:rPr lang="en-US" sz="2400" dirty="0"/>
              <a:t> u </a:t>
            </a:r>
            <a:r>
              <a:rPr lang="en-US" sz="2400" dirty="0" err="1"/>
              <a:t>simptomatskoj</a:t>
            </a:r>
            <a:r>
              <a:rPr lang="en-US" sz="2400" dirty="0"/>
              <a:t> </a:t>
            </a:r>
            <a:r>
              <a:rPr lang="en-US" sz="2400" dirty="0" err="1"/>
              <a:t>terapiji</a:t>
            </a:r>
            <a:r>
              <a:rPr lang="en-US" sz="2400" dirty="0"/>
              <a:t> </a:t>
            </a:r>
            <a:r>
              <a:rPr lang="en-US" sz="2400" dirty="0" err="1"/>
              <a:t>nekih</a:t>
            </a:r>
            <a:r>
              <a:rPr lang="en-US" sz="2400" dirty="0"/>
              <a:t> </a:t>
            </a:r>
            <a:r>
              <a:rPr lang="en-US" sz="2400" dirty="0" err="1"/>
              <a:t>oblika</a:t>
            </a:r>
            <a:r>
              <a:rPr lang="en-US" sz="2400" dirty="0"/>
              <a:t> </a:t>
            </a:r>
            <a:r>
              <a:rPr lang="en-US" sz="2400" dirty="0" err="1" smtClean="0"/>
              <a:t>tumora</a:t>
            </a:r>
            <a:r>
              <a:rPr lang="en-US" sz="2400" dirty="0" smtClean="0"/>
              <a:t> </a:t>
            </a:r>
            <a:endParaRPr lang="en-US" sz="2400" dirty="0"/>
          </a:p>
          <a:p>
            <a:pPr algn="just"/>
            <a:r>
              <a:rPr lang="en-US" sz="2400" dirty="0" err="1" smtClean="0"/>
              <a:t>Aktivne</a:t>
            </a:r>
            <a:r>
              <a:rPr lang="en-US" sz="2400" dirty="0" smtClean="0"/>
              <a:t> </a:t>
            </a:r>
            <a:r>
              <a:rPr lang="en-US" sz="2400" dirty="0" err="1"/>
              <a:t>materije</a:t>
            </a:r>
            <a:r>
              <a:rPr lang="en-US" sz="2400" dirty="0"/>
              <a:t> </a:t>
            </a:r>
            <a:r>
              <a:rPr lang="en-US" sz="2400" dirty="0" err="1"/>
              <a:t>cvasti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nagomilani</a:t>
            </a:r>
            <a:r>
              <a:rPr lang="en-US" sz="2400" dirty="0"/>
              <a:t> </a:t>
            </a:r>
            <a:r>
              <a:rPr lang="en-US" sz="2400" dirty="0" err="1"/>
              <a:t>flavonoidi</a:t>
            </a:r>
            <a:r>
              <a:rPr lang="en-US" sz="2400" dirty="0"/>
              <a:t>, </a:t>
            </a:r>
            <a:r>
              <a:rPr lang="en-US" sz="2400" dirty="0" err="1"/>
              <a:t>karotinoidi</a:t>
            </a:r>
            <a:r>
              <a:rPr lang="en-US" sz="2400" dirty="0"/>
              <a:t>, </a:t>
            </a:r>
            <a:r>
              <a:rPr lang="en-US" sz="2400" dirty="0" err="1"/>
              <a:t>kalendulozidi</a:t>
            </a:r>
            <a:r>
              <a:rPr lang="en-US" sz="2400" dirty="0"/>
              <a:t> (</a:t>
            </a:r>
            <a:r>
              <a:rPr lang="en-US" sz="2400" dirty="0" err="1"/>
              <a:t>aktivni</a:t>
            </a:r>
            <a:r>
              <a:rPr lang="en-US" sz="2400" dirty="0"/>
              <a:t> </a:t>
            </a:r>
            <a:r>
              <a:rPr lang="en-US" sz="2400" dirty="0" err="1"/>
              <a:t>glikozid</a:t>
            </a:r>
            <a:r>
              <a:rPr lang="en-US" sz="2400" dirty="0"/>
              <a:t> </a:t>
            </a:r>
            <a:r>
              <a:rPr lang="en-US" sz="2400" dirty="0" err="1"/>
              <a:t>oleanolne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), </a:t>
            </a:r>
            <a:r>
              <a:rPr lang="en-US" sz="2400" dirty="0" err="1"/>
              <a:t>etarsko</a:t>
            </a:r>
            <a:r>
              <a:rPr lang="en-US" sz="2400" dirty="0"/>
              <a:t> </a:t>
            </a:r>
            <a:r>
              <a:rPr lang="en-US" sz="2400" dirty="0" err="1"/>
              <a:t>ulje</a:t>
            </a:r>
            <a:r>
              <a:rPr lang="en-US" sz="2400" dirty="0"/>
              <a:t> (0,02 %), </a:t>
            </a:r>
            <a:r>
              <a:rPr lang="en-US" sz="2400" dirty="0" err="1"/>
              <a:t>tanini</a:t>
            </a:r>
            <a:r>
              <a:rPr lang="en-US" sz="2400" dirty="0"/>
              <a:t>, </a:t>
            </a:r>
            <a:r>
              <a:rPr lang="en-US" sz="2400" dirty="0" err="1"/>
              <a:t>steroli</a:t>
            </a:r>
            <a:r>
              <a:rPr lang="en-US" sz="2400" dirty="0"/>
              <a:t>, </a:t>
            </a:r>
            <a:r>
              <a:rPr lang="en-US" sz="2400" dirty="0" err="1"/>
              <a:t>sluzi</a:t>
            </a:r>
            <a:r>
              <a:rPr lang="en-US" sz="2400" dirty="0"/>
              <a:t>, </a:t>
            </a:r>
            <a:r>
              <a:rPr lang="en-US" sz="2400" dirty="0" err="1"/>
              <a:t>organske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gorke</a:t>
            </a:r>
            <a:r>
              <a:rPr lang="en-US" sz="2400" dirty="0"/>
              <a:t> </a:t>
            </a:r>
            <a:r>
              <a:rPr lang="en-US" sz="2400" dirty="0" err="1" smtClean="0"/>
              <a:t>materije</a:t>
            </a:r>
            <a:endParaRPr lang="en-US" sz="2400" dirty="0"/>
          </a:p>
          <a:p>
            <a:r>
              <a:rPr lang="en-US" sz="2400" dirty="0"/>
              <a:t>			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/>
              <a:t>PISKAVICA –</a:t>
            </a:r>
            <a:r>
              <a:rPr lang="en-US" b="1" i="1" dirty="0" err="1"/>
              <a:t>Trigonella</a:t>
            </a:r>
            <a:r>
              <a:rPr lang="en-US" b="1" i="1" dirty="0"/>
              <a:t> </a:t>
            </a:r>
            <a:r>
              <a:rPr lang="en-US" b="1" i="1" dirty="0" err="1"/>
              <a:t>foenum</a:t>
            </a:r>
            <a:r>
              <a:rPr lang="en-US" b="1" i="1" dirty="0"/>
              <a:t> </a:t>
            </a:r>
            <a:r>
              <a:rPr lang="en-US" b="1" i="1" dirty="0" err="1"/>
              <a:t>graecum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</a:t>
            </a:r>
            <a:r>
              <a:rPr lang="sr-Latn-RS" b="1" i="1" dirty="0" smtClean="0"/>
              <a:t> (Viciaceae</a:t>
            </a:r>
            <a:r>
              <a:rPr lang="sr-Latn-RS" b="1" dirty="0" smtClean="0"/>
              <a:t>)</a:t>
            </a:r>
            <a:endParaRPr lang="en-US" dirty="0"/>
          </a:p>
          <a:p>
            <a:r>
              <a:rPr lang="en-US" sz="2400" dirty="0" err="1"/>
              <a:t>Narodna</a:t>
            </a:r>
            <a:r>
              <a:rPr lang="en-US" sz="2400" dirty="0"/>
              <a:t> </a:t>
            </a:r>
            <a:r>
              <a:rPr lang="en-US" sz="2400" dirty="0" err="1"/>
              <a:t>imena</a:t>
            </a:r>
            <a:r>
              <a:rPr lang="en-US" sz="2400" dirty="0"/>
              <a:t>: </a:t>
            </a:r>
            <a:r>
              <a:rPr lang="en-US" sz="2400" i="1" dirty="0" err="1"/>
              <a:t>grčko</a:t>
            </a:r>
            <a:r>
              <a:rPr lang="en-US" sz="2400" i="1" dirty="0"/>
              <a:t> </a:t>
            </a:r>
            <a:r>
              <a:rPr lang="en-US" sz="2400" i="1" dirty="0" err="1"/>
              <a:t>seme</a:t>
            </a:r>
            <a:r>
              <a:rPr lang="en-US" sz="2400" i="1" dirty="0"/>
              <a:t>, </a:t>
            </a:r>
            <a:r>
              <a:rPr lang="en-US" sz="2400" i="1" dirty="0" err="1"/>
              <a:t>piskavica</a:t>
            </a:r>
            <a:r>
              <a:rPr lang="en-US" sz="2400" i="1" dirty="0"/>
              <a:t>, </a:t>
            </a:r>
            <a:r>
              <a:rPr lang="en-US" sz="2400" i="1" dirty="0" err="1" smtClean="0"/>
              <a:t>svinda,kozji</a:t>
            </a:r>
            <a:r>
              <a:rPr lang="en-US" sz="2400" i="1" dirty="0" smtClean="0"/>
              <a:t> </a:t>
            </a:r>
            <a:r>
              <a:rPr lang="en-US" sz="2400" i="1" dirty="0" err="1"/>
              <a:t>rog</a:t>
            </a:r>
            <a:r>
              <a:rPr lang="en-US" sz="2400" i="1" dirty="0"/>
              <a:t>, </a:t>
            </a:r>
            <a:r>
              <a:rPr lang="en-US" sz="2400" i="1" dirty="0" err="1"/>
              <a:t>jarčev</a:t>
            </a:r>
            <a:r>
              <a:rPr lang="en-US" sz="2400" i="1" dirty="0"/>
              <a:t> </a:t>
            </a:r>
            <a:r>
              <a:rPr lang="en-US" sz="2400" i="1" dirty="0" err="1"/>
              <a:t>rog</a:t>
            </a:r>
            <a:r>
              <a:rPr lang="en-US" sz="2400" i="1" dirty="0"/>
              <a:t>, </a:t>
            </a:r>
            <a:r>
              <a:rPr lang="en-US" sz="2400" i="1" dirty="0" err="1"/>
              <a:t>rožić</a:t>
            </a:r>
            <a:r>
              <a:rPr lang="en-US" sz="2400" i="1" dirty="0"/>
              <a:t>, </a:t>
            </a:r>
            <a:r>
              <a:rPr lang="en-US" sz="2400" i="1" dirty="0" err="1"/>
              <a:t>roženjača</a:t>
            </a:r>
            <a:r>
              <a:rPr lang="en-US" sz="2400" i="1" dirty="0"/>
              <a:t>, </a:t>
            </a:r>
            <a:r>
              <a:rPr lang="en-US" sz="2400" i="1" dirty="0" err="1" smtClean="0"/>
              <a:t>grčko</a:t>
            </a:r>
            <a:r>
              <a:rPr lang="sr-Latn-RS" sz="2400" i="1" dirty="0" smtClean="0"/>
              <a:t> </a:t>
            </a:r>
            <a:r>
              <a:rPr lang="en-US" sz="2400" i="1" dirty="0" err="1" smtClean="0"/>
              <a:t>sijeno</a:t>
            </a:r>
            <a:r>
              <a:rPr lang="en-US" sz="2400" i="1" dirty="0"/>
              <a:t>, </a:t>
            </a:r>
            <a:r>
              <a:rPr lang="en-US" sz="2400" i="1" dirty="0" err="1"/>
              <a:t>proseničak</a:t>
            </a:r>
            <a:r>
              <a:rPr lang="en-US" sz="2400" i="1" dirty="0"/>
              <a:t>, </a:t>
            </a:r>
            <a:r>
              <a:rPr lang="en-US" sz="2400" i="1" dirty="0" err="1"/>
              <a:t>tripeat</a:t>
            </a:r>
            <a:r>
              <a:rPr lang="en-US" sz="2400" i="1" dirty="0"/>
              <a:t>, </a:t>
            </a:r>
            <a:r>
              <a:rPr lang="en-US" sz="2400" i="1" dirty="0" err="1"/>
              <a:t>božja</a:t>
            </a:r>
            <a:r>
              <a:rPr lang="en-US" sz="2400" i="1" dirty="0"/>
              <a:t> </a:t>
            </a:r>
            <a:r>
              <a:rPr lang="en-US" sz="2400" i="1" dirty="0" err="1"/>
              <a:t>travica</a:t>
            </a:r>
            <a:r>
              <a:rPr lang="en-US" sz="2400" i="1" dirty="0"/>
              <a:t>, </a:t>
            </a:r>
            <a:r>
              <a:rPr lang="en-US" sz="2400" i="1" dirty="0" err="1" smtClean="0"/>
              <a:t>rogačići</a:t>
            </a:r>
            <a:r>
              <a:rPr lang="en-US" sz="2400" i="1" dirty="0" smtClean="0"/>
              <a:t>.</a:t>
            </a:r>
            <a:endParaRPr lang="en-US" sz="2400" dirty="0"/>
          </a:p>
          <a:p>
            <a:r>
              <a:rPr lang="en-US" sz="2400" dirty="0" err="1" smtClean="0"/>
              <a:t>Piskavica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poreklom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krajeva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</a:t>
            </a:r>
            <a:r>
              <a:rPr lang="en-US" sz="2400" dirty="0" err="1" smtClean="0"/>
              <a:t>Mediterana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Poznavali</a:t>
            </a:r>
            <a:r>
              <a:rPr lang="fr-FR" sz="2400" dirty="0"/>
              <a:t> su je i </a:t>
            </a:r>
            <a:r>
              <a:rPr lang="fr-FR" sz="2400" dirty="0" err="1"/>
              <a:t>koristili</a:t>
            </a:r>
            <a:r>
              <a:rPr lang="fr-FR" sz="2400" dirty="0"/>
              <a:t> </a:t>
            </a:r>
            <a:r>
              <a:rPr lang="fr-FR" sz="2400" dirty="0" err="1"/>
              <a:t>stari</a:t>
            </a:r>
            <a:r>
              <a:rPr lang="fr-FR" sz="2400" dirty="0"/>
              <a:t> </a:t>
            </a:r>
            <a:r>
              <a:rPr lang="fr-FR" sz="2400" dirty="0" err="1"/>
              <a:t>narodi</a:t>
            </a:r>
            <a:r>
              <a:rPr lang="fr-FR" sz="2400" dirty="0"/>
              <a:t>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kultnim</a:t>
            </a:r>
            <a:r>
              <a:rPr lang="fr-FR" sz="2400" dirty="0"/>
              <a:t> </a:t>
            </a:r>
            <a:r>
              <a:rPr lang="fr-FR" sz="2400" dirty="0" err="1"/>
              <a:t>obredima</a:t>
            </a:r>
            <a:r>
              <a:rPr lang="fr-FR" sz="2400" dirty="0"/>
              <a:t>, </a:t>
            </a:r>
            <a:r>
              <a:rPr lang="fr-FR" sz="2400" dirty="0" err="1"/>
              <a:t>kao</a:t>
            </a:r>
            <a:r>
              <a:rPr lang="fr-FR" sz="2400" dirty="0"/>
              <a:t> i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 smtClean="0"/>
              <a:t>lečenje</a:t>
            </a:r>
            <a:endParaRPr lang="sr-Latn-RS" sz="2400" dirty="0" smtClean="0"/>
          </a:p>
          <a:p>
            <a:r>
              <a:rPr lang="fr-FR" sz="2400" dirty="0" smtClean="0"/>
              <a:t>U </a:t>
            </a:r>
            <a:r>
              <a:rPr lang="fr-FR" sz="2400" dirty="0" err="1"/>
              <a:t>našoj</a:t>
            </a:r>
            <a:r>
              <a:rPr lang="fr-FR" sz="2400" dirty="0"/>
              <a:t> </a:t>
            </a:r>
            <a:r>
              <a:rPr lang="fr-FR" sz="2400" dirty="0" err="1"/>
              <a:t>zemlji</a:t>
            </a:r>
            <a:r>
              <a:rPr lang="fr-FR" sz="2400" dirty="0"/>
              <a:t> je </a:t>
            </a:r>
            <a:r>
              <a:rPr lang="fr-FR" sz="2400" dirty="0" err="1"/>
              <a:t>isključivo</a:t>
            </a:r>
            <a:r>
              <a:rPr lang="fr-FR" sz="2400" dirty="0"/>
              <a:t> </a:t>
            </a:r>
            <a:r>
              <a:rPr lang="fr-FR" sz="2400" dirty="0" err="1"/>
              <a:t>gajena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. </a:t>
            </a:r>
            <a:endParaRPr lang="en-US" sz="2400" dirty="0"/>
          </a:p>
          <a:p>
            <a:pPr>
              <a:buNone/>
            </a:pPr>
            <a:r>
              <a:rPr lang="fr-FR" sz="2400" dirty="0"/>
              <a:t> 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 smtClean="0"/>
              <a:t>Piskavica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jednogodišnja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, </a:t>
            </a:r>
            <a:r>
              <a:rPr lang="fr-FR" sz="2400" dirty="0" err="1"/>
              <a:t>visoka</a:t>
            </a:r>
            <a:r>
              <a:rPr lang="fr-FR" sz="2400" dirty="0"/>
              <a:t> 30–50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err="1" smtClean="0"/>
              <a:t>Jako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aromatična</a:t>
            </a:r>
            <a:r>
              <a:rPr lang="fr-FR" sz="2400" dirty="0"/>
              <a:t>, </a:t>
            </a:r>
            <a:r>
              <a:rPr lang="fr-FR" sz="2400" dirty="0" err="1"/>
              <a:t>medonosna</a:t>
            </a:r>
            <a:r>
              <a:rPr lang="fr-FR" sz="2400" dirty="0"/>
              <a:t> </a:t>
            </a:r>
            <a:r>
              <a:rPr lang="fr-FR" sz="2400" dirty="0" err="1" smtClean="0"/>
              <a:t>biljka</a:t>
            </a:r>
            <a:endParaRPr lang="sr-Latn-RS" sz="2400" dirty="0" smtClean="0"/>
          </a:p>
          <a:p>
            <a:r>
              <a:rPr lang="fr-FR" sz="2400" dirty="0" err="1" smtClean="0"/>
              <a:t>Slična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 smtClean="0"/>
              <a:t>lucerki</a:t>
            </a:r>
            <a:endParaRPr lang="sr-Latn-RS" sz="2400" dirty="0" smtClean="0"/>
          </a:p>
          <a:p>
            <a:r>
              <a:rPr lang="fr-FR" sz="2400" dirty="0" smtClean="0"/>
              <a:t>Na </a:t>
            </a:r>
            <a:r>
              <a:rPr lang="fr-FR" sz="2400" dirty="0" err="1"/>
              <a:t>uspravnoj</a:t>
            </a:r>
            <a:r>
              <a:rPr lang="fr-FR" sz="2400" dirty="0"/>
              <a:t> </a:t>
            </a:r>
            <a:r>
              <a:rPr lang="fr-FR" sz="2400" dirty="0" err="1"/>
              <a:t>jednostavnoj</a:t>
            </a:r>
            <a:r>
              <a:rPr lang="fr-FR" sz="2400" dirty="0"/>
              <a:t> </a:t>
            </a:r>
            <a:r>
              <a:rPr lang="fr-FR" sz="2400" dirty="0" err="1"/>
              <a:t>stabljici</a:t>
            </a:r>
            <a:r>
              <a:rPr lang="fr-FR" sz="2400" dirty="0"/>
              <a:t> </a:t>
            </a:r>
            <a:r>
              <a:rPr lang="fr-FR" sz="2400" dirty="0" err="1"/>
              <a:t>ima</a:t>
            </a:r>
            <a:r>
              <a:rPr lang="fr-FR" sz="2400" dirty="0"/>
              <a:t> tri </a:t>
            </a:r>
            <a:r>
              <a:rPr lang="fr-FR" sz="2400" dirty="0" err="1"/>
              <a:t>ovalna</a:t>
            </a:r>
            <a:r>
              <a:rPr lang="fr-FR" sz="2400" dirty="0"/>
              <a:t>, </a:t>
            </a:r>
            <a:r>
              <a:rPr lang="fr-FR" sz="2400" dirty="0" err="1"/>
              <a:t>zupčasta</a:t>
            </a:r>
            <a:r>
              <a:rPr lang="fr-FR" sz="2400" dirty="0"/>
              <a:t> lista </a:t>
            </a:r>
            <a:r>
              <a:rPr lang="fr-FR" sz="2400" dirty="0" err="1"/>
              <a:t>nervima</a:t>
            </a:r>
            <a:r>
              <a:rPr lang="fr-FR" sz="2400" dirty="0"/>
              <a:t> </a:t>
            </a:r>
            <a:r>
              <a:rPr lang="fr-FR" sz="2400" dirty="0" err="1"/>
              <a:t>perasto</a:t>
            </a:r>
            <a:r>
              <a:rPr lang="fr-FR" sz="2400" dirty="0"/>
              <a:t> </a:t>
            </a:r>
            <a:r>
              <a:rPr lang="fr-FR" sz="2400" dirty="0" err="1" smtClean="0"/>
              <a:t>išarana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Dva</a:t>
            </a:r>
            <a:r>
              <a:rPr lang="fr-FR" sz="2400" dirty="0"/>
              <a:t> lista sa </a:t>
            </a:r>
            <a:r>
              <a:rPr lang="fr-FR" sz="2400" dirty="0" err="1"/>
              <a:t>strane</a:t>
            </a:r>
            <a:r>
              <a:rPr lang="fr-FR" sz="2400" dirty="0"/>
              <a:t> su na </a:t>
            </a:r>
            <a:r>
              <a:rPr lang="fr-FR" sz="2400" dirty="0" err="1"/>
              <a:t>kratkoj</a:t>
            </a:r>
            <a:r>
              <a:rPr lang="fr-FR" sz="2400" dirty="0"/>
              <a:t> a </a:t>
            </a:r>
            <a:r>
              <a:rPr lang="fr-FR" sz="2400" dirty="0" err="1"/>
              <a:t>onaj</a:t>
            </a:r>
            <a:r>
              <a:rPr lang="fr-FR" sz="2400" dirty="0"/>
              <a:t> na </a:t>
            </a:r>
            <a:r>
              <a:rPr lang="fr-FR" sz="2400" dirty="0" err="1"/>
              <a:t>vrhu</a:t>
            </a:r>
            <a:r>
              <a:rPr lang="fr-FR" sz="2400" dirty="0"/>
              <a:t> je na </a:t>
            </a:r>
            <a:r>
              <a:rPr lang="fr-FR" sz="2400" dirty="0" err="1"/>
              <a:t>dugačkoj</a:t>
            </a:r>
            <a:r>
              <a:rPr lang="fr-FR" sz="2400" dirty="0"/>
              <a:t> </a:t>
            </a:r>
            <a:r>
              <a:rPr lang="fr-FR" sz="2400" dirty="0" err="1"/>
              <a:t>dršci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r>
              <a:rPr lang="fr-FR" sz="2400" dirty="0" err="1"/>
              <a:t>Cvetovi</a:t>
            </a:r>
            <a:r>
              <a:rPr lang="fr-FR" sz="2400" dirty="0"/>
              <a:t> su </a:t>
            </a:r>
            <a:r>
              <a:rPr lang="fr-FR" sz="2400" dirty="0" err="1"/>
              <a:t>beložućkasti</a:t>
            </a:r>
            <a:r>
              <a:rPr lang="fr-FR" sz="2400" dirty="0"/>
              <a:t>, </a:t>
            </a:r>
            <a:r>
              <a:rPr lang="fr-FR" sz="2400" dirty="0" err="1"/>
              <a:t>pojedinačni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po </a:t>
            </a:r>
            <a:r>
              <a:rPr lang="fr-FR" sz="2400" dirty="0" err="1"/>
              <a:t>dva</a:t>
            </a:r>
            <a:r>
              <a:rPr lang="fr-FR" sz="2400" dirty="0"/>
              <a:t> </a:t>
            </a:r>
            <a:r>
              <a:rPr lang="fr-FR" sz="2400" dirty="0" err="1"/>
              <a:t>zajedno</a:t>
            </a:r>
            <a:r>
              <a:rPr lang="fr-FR" sz="2400" dirty="0"/>
              <a:t>, </a:t>
            </a:r>
            <a:r>
              <a:rPr lang="fr-FR" sz="2400" dirty="0" err="1"/>
              <a:t>bez</a:t>
            </a:r>
            <a:r>
              <a:rPr lang="fr-FR" sz="2400" dirty="0"/>
              <a:t> </a:t>
            </a:r>
            <a:r>
              <a:rPr lang="fr-FR" sz="2400" dirty="0" err="1"/>
              <a:t>peteljke</a:t>
            </a:r>
            <a:r>
              <a:rPr lang="fr-FR" sz="2400" dirty="0"/>
              <a:t>, </a:t>
            </a:r>
            <a:r>
              <a:rPr lang="fr-FR" sz="2400" dirty="0" err="1"/>
              <a:t>smešteni</a:t>
            </a:r>
            <a:r>
              <a:rPr lang="fr-FR" sz="2400" dirty="0"/>
              <a:t> u </a:t>
            </a:r>
            <a:r>
              <a:rPr lang="fr-FR" sz="2400" dirty="0" err="1"/>
              <a:t>pazuhu</a:t>
            </a:r>
            <a:r>
              <a:rPr lang="fr-FR" sz="2400" dirty="0"/>
              <a:t> </a:t>
            </a:r>
            <a:r>
              <a:rPr lang="fr-FR" sz="2400" dirty="0" smtClean="0"/>
              <a:t>lista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aprila</a:t>
            </a:r>
            <a:r>
              <a:rPr lang="en-US" sz="2400" dirty="0"/>
              <a:t> do </a:t>
            </a:r>
            <a:r>
              <a:rPr lang="en-US" sz="2400" dirty="0" err="1" smtClean="0"/>
              <a:t>jula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Plodovi</a:t>
            </a:r>
            <a:r>
              <a:rPr lang="fr-FR" sz="2400" dirty="0"/>
              <a:t> su </a:t>
            </a:r>
            <a:r>
              <a:rPr lang="fr-FR" sz="2400" dirty="0" err="1"/>
              <a:t>dugačke</a:t>
            </a:r>
            <a:r>
              <a:rPr lang="fr-FR" sz="2400" dirty="0"/>
              <a:t>, </a:t>
            </a:r>
            <a:r>
              <a:rPr lang="fr-FR" sz="2400" dirty="0" err="1"/>
              <a:t>tanke</a:t>
            </a:r>
            <a:r>
              <a:rPr lang="fr-FR" sz="2400" dirty="0"/>
              <a:t>, </a:t>
            </a:r>
            <a:r>
              <a:rPr lang="fr-FR" sz="2400" dirty="0" err="1"/>
              <a:t>mnogosemene</a:t>
            </a:r>
            <a:r>
              <a:rPr lang="fr-FR" sz="2400" dirty="0"/>
              <a:t> </a:t>
            </a:r>
            <a:r>
              <a:rPr lang="fr-FR" sz="2400" dirty="0" err="1" smtClean="0"/>
              <a:t>mahune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Mahuna</a:t>
            </a:r>
            <a:r>
              <a:rPr lang="fr-FR" sz="2400" dirty="0"/>
              <a:t> je </a:t>
            </a:r>
            <a:r>
              <a:rPr lang="fr-FR" sz="2400" dirty="0" err="1"/>
              <a:t>dugačka</a:t>
            </a:r>
            <a:r>
              <a:rPr lang="fr-FR" sz="2400" dirty="0"/>
              <a:t> 7 –10 cm, </a:t>
            </a:r>
            <a:r>
              <a:rPr lang="fr-FR" sz="2400" dirty="0" err="1"/>
              <a:t>šiljasta</a:t>
            </a:r>
            <a:r>
              <a:rPr lang="fr-FR" sz="2400" dirty="0"/>
              <a:t> i </a:t>
            </a:r>
            <a:r>
              <a:rPr lang="fr-FR" sz="2400" dirty="0" err="1"/>
              <a:t>povijena</a:t>
            </a:r>
            <a:r>
              <a:rPr lang="fr-FR" sz="2400" dirty="0"/>
              <a:t>, te </a:t>
            </a:r>
            <a:r>
              <a:rPr lang="fr-FR" sz="2400" dirty="0" err="1"/>
              <a:t>liči</a:t>
            </a:r>
            <a:r>
              <a:rPr lang="fr-FR" sz="2400" dirty="0"/>
              <a:t> na </a:t>
            </a:r>
            <a:r>
              <a:rPr lang="fr-FR" sz="2400" dirty="0" err="1"/>
              <a:t>sablju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na </a:t>
            </a:r>
            <a:r>
              <a:rPr lang="fr-FR" sz="2400" dirty="0" err="1"/>
              <a:t>koziji</a:t>
            </a:r>
            <a:r>
              <a:rPr lang="fr-FR" sz="2400" dirty="0"/>
              <a:t> </a:t>
            </a:r>
            <a:r>
              <a:rPr lang="fr-FR" sz="2400" dirty="0" err="1" smtClean="0"/>
              <a:t>rog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Seme</a:t>
            </a:r>
            <a:r>
              <a:rPr lang="en-US" sz="2400" dirty="0"/>
              <a:t> je </a:t>
            </a:r>
            <a:r>
              <a:rPr lang="en-US" sz="2400" dirty="0" err="1"/>
              <a:t>četvrtasto</a:t>
            </a:r>
            <a:r>
              <a:rPr lang="en-US" sz="2400" dirty="0"/>
              <a:t>, </a:t>
            </a:r>
            <a:r>
              <a:rPr lang="en-US" sz="2400" dirty="0" err="1"/>
              <a:t>spljošteno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glatko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Masa</a:t>
            </a:r>
            <a:r>
              <a:rPr lang="fr-FR" sz="2400" dirty="0"/>
              <a:t> 1.000 </a:t>
            </a:r>
            <a:r>
              <a:rPr lang="fr-FR" sz="2400" dirty="0" err="1"/>
              <a:t>zrna</a:t>
            </a:r>
            <a:r>
              <a:rPr lang="fr-FR" sz="2400" dirty="0"/>
              <a:t> je 10 – 20 g.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 smtClean="0"/>
              <a:t>Droga</a:t>
            </a:r>
            <a:r>
              <a:rPr lang="en-US" sz="2400" dirty="0" smtClean="0"/>
              <a:t> </a:t>
            </a:r>
            <a:r>
              <a:rPr lang="en-US" sz="2400" dirty="0" err="1"/>
              <a:t>piskavice</a:t>
            </a:r>
            <a:r>
              <a:rPr lang="en-US" sz="2400" dirty="0"/>
              <a:t> (Semen </a:t>
            </a:r>
            <a:r>
              <a:rPr lang="en-US" sz="2400" dirty="0" err="1"/>
              <a:t>foenugraeci</a:t>
            </a:r>
            <a:r>
              <a:rPr lang="en-US" sz="2400" dirty="0"/>
              <a:t>) </a:t>
            </a:r>
            <a:r>
              <a:rPr lang="en-US" sz="2400" dirty="0" err="1"/>
              <a:t>sadrži</a:t>
            </a:r>
            <a:r>
              <a:rPr lang="en-US" sz="2400" dirty="0"/>
              <a:t> 20–30 % </a:t>
            </a:r>
            <a:r>
              <a:rPr lang="en-US" sz="2400" dirty="0" err="1"/>
              <a:t>sluzastih</a:t>
            </a:r>
            <a:r>
              <a:rPr lang="en-US" sz="2400" dirty="0"/>
              <a:t> </a:t>
            </a:r>
            <a:r>
              <a:rPr lang="en-US" sz="2400" dirty="0" err="1"/>
              <a:t>materija</a:t>
            </a:r>
            <a:r>
              <a:rPr lang="en-US" sz="2400" dirty="0"/>
              <a:t> </a:t>
            </a:r>
            <a:r>
              <a:rPr lang="en-US" sz="2400" dirty="0" err="1"/>
              <a:t>monogalaktonskog</a:t>
            </a:r>
            <a:r>
              <a:rPr lang="en-US" sz="2400" dirty="0"/>
              <a:t> </a:t>
            </a:r>
            <a:r>
              <a:rPr lang="en-US" sz="2400" dirty="0" err="1"/>
              <a:t>karaktera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više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50% </a:t>
            </a:r>
            <a:r>
              <a:rPr lang="en-US" sz="2400" dirty="0" err="1"/>
              <a:t>manoze</a:t>
            </a:r>
            <a:r>
              <a:rPr lang="en-US" sz="2400" dirty="0"/>
              <a:t>, </a:t>
            </a:r>
            <a:r>
              <a:rPr lang="en-US" sz="2400" dirty="0" err="1"/>
              <a:t>amorfan</a:t>
            </a:r>
            <a:r>
              <a:rPr lang="en-US" sz="2400" dirty="0"/>
              <a:t> </a:t>
            </a:r>
            <a:r>
              <a:rPr lang="en-US" sz="2400" dirty="0" err="1"/>
              <a:t>sapogenin</a:t>
            </a:r>
            <a:r>
              <a:rPr lang="en-US" sz="2400" dirty="0"/>
              <a:t>, </a:t>
            </a:r>
            <a:r>
              <a:rPr lang="en-US" sz="2400" dirty="0" err="1"/>
              <a:t>saponine</a:t>
            </a:r>
            <a:r>
              <a:rPr lang="en-US" sz="2400" dirty="0"/>
              <a:t>, </a:t>
            </a:r>
            <a:r>
              <a:rPr lang="en-US" sz="2400" dirty="0" err="1"/>
              <a:t>trigonelin</a:t>
            </a:r>
            <a:r>
              <a:rPr lang="en-US" sz="2400" dirty="0"/>
              <a:t> (</a:t>
            </a:r>
            <a:r>
              <a:rPr lang="en-US" sz="2400" dirty="0" err="1"/>
              <a:t>fiziološki</a:t>
            </a:r>
            <a:r>
              <a:rPr lang="en-US" sz="2400" dirty="0"/>
              <a:t> </a:t>
            </a:r>
            <a:r>
              <a:rPr lang="en-US" sz="2400" dirty="0" err="1"/>
              <a:t>inaktivan</a:t>
            </a:r>
            <a:r>
              <a:rPr lang="en-US" sz="2400" dirty="0"/>
              <a:t> alkaloid – </a:t>
            </a:r>
            <a:r>
              <a:rPr lang="en-US" sz="2400" dirty="0" err="1"/>
              <a:t>metil-betain</a:t>
            </a:r>
            <a:r>
              <a:rPr lang="en-US" sz="2400" dirty="0"/>
              <a:t> </a:t>
            </a:r>
            <a:r>
              <a:rPr lang="en-US" sz="2400" dirty="0" err="1"/>
              <a:t>nikotinske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), amid </a:t>
            </a:r>
            <a:r>
              <a:rPr lang="en-US" sz="2400" dirty="0" err="1"/>
              <a:t>nikotinske</a:t>
            </a:r>
            <a:r>
              <a:rPr lang="en-US" sz="2400" dirty="0"/>
              <a:t> </a:t>
            </a:r>
            <a:r>
              <a:rPr lang="en-US" sz="2400" dirty="0" err="1"/>
              <a:t>kiselne</a:t>
            </a:r>
            <a:r>
              <a:rPr lang="en-US" sz="2400" dirty="0"/>
              <a:t>, </a:t>
            </a:r>
            <a:r>
              <a:rPr lang="en-US" sz="2400" dirty="0" err="1"/>
              <a:t>flavonski</a:t>
            </a:r>
            <a:r>
              <a:rPr lang="en-US" sz="2400" dirty="0"/>
              <a:t> </a:t>
            </a:r>
            <a:r>
              <a:rPr lang="en-US" sz="2400" dirty="0" err="1"/>
              <a:t>glikozid</a:t>
            </a:r>
            <a:r>
              <a:rPr lang="en-US" sz="2400" dirty="0"/>
              <a:t>, </a:t>
            </a:r>
            <a:r>
              <a:rPr lang="en-US" sz="2400" dirty="0" err="1"/>
              <a:t>holin</a:t>
            </a:r>
            <a:r>
              <a:rPr lang="en-US" sz="2400" dirty="0"/>
              <a:t>, </a:t>
            </a:r>
            <a:r>
              <a:rPr lang="en-US" sz="2400" dirty="0" err="1"/>
              <a:t>organski</a:t>
            </a:r>
            <a:r>
              <a:rPr lang="en-US" sz="2400" dirty="0"/>
              <a:t> </a:t>
            </a:r>
            <a:r>
              <a:rPr lang="en-US" sz="2400" dirty="0" err="1"/>
              <a:t>vezano</a:t>
            </a:r>
            <a:r>
              <a:rPr lang="en-US" sz="2400" dirty="0"/>
              <a:t> </a:t>
            </a:r>
            <a:r>
              <a:rPr lang="en-US" sz="2400" dirty="0" err="1"/>
              <a:t>gvožđe</a:t>
            </a:r>
            <a:r>
              <a:rPr lang="en-US" sz="2400" dirty="0"/>
              <a:t>, </a:t>
            </a:r>
            <a:r>
              <a:rPr lang="en-US" sz="2400" dirty="0" err="1"/>
              <a:t>fosfor</a:t>
            </a:r>
            <a:r>
              <a:rPr lang="en-US" sz="2400" dirty="0"/>
              <a:t>, vitamin C </a:t>
            </a:r>
            <a:r>
              <a:rPr lang="en-US" sz="2400" dirty="0" err="1"/>
              <a:t>i</a:t>
            </a:r>
            <a:r>
              <a:rPr lang="en-US" sz="2400" dirty="0"/>
              <a:t> 6 –10 % </a:t>
            </a:r>
            <a:r>
              <a:rPr lang="en-US" sz="2400" dirty="0" err="1"/>
              <a:t>masnog</a:t>
            </a:r>
            <a:r>
              <a:rPr lang="en-US" sz="2400" dirty="0"/>
              <a:t> </a:t>
            </a:r>
            <a:r>
              <a:rPr lang="en-US" sz="2400" dirty="0" err="1" smtClean="0"/>
              <a:t>ulj</a:t>
            </a:r>
            <a:r>
              <a:rPr lang="sr-Latn-RS" sz="2400" dirty="0" smtClean="0"/>
              <a:t>a</a:t>
            </a:r>
            <a:endParaRPr lang="en-US" sz="2400" dirty="0"/>
          </a:p>
          <a:p>
            <a:pPr algn="just"/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/>
              <a:t>velike</a:t>
            </a:r>
            <a:r>
              <a:rPr lang="en-US" sz="2400" dirty="0"/>
              <a:t> </a:t>
            </a:r>
            <a:r>
              <a:rPr lang="en-US" sz="2400" dirty="0" err="1"/>
              <a:t>količine</a:t>
            </a:r>
            <a:r>
              <a:rPr lang="en-US" sz="2400" dirty="0"/>
              <a:t> </a:t>
            </a:r>
            <a:r>
              <a:rPr lang="en-US" sz="2400" dirty="0" err="1"/>
              <a:t>sluzi</a:t>
            </a:r>
            <a:r>
              <a:rPr lang="en-US" sz="2400" dirty="0"/>
              <a:t>, </a:t>
            </a:r>
            <a:r>
              <a:rPr lang="en-US" sz="2400" dirty="0" err="1"/>
              <a:t>koja</a:t>
            </a:r>
            <a:r>
              <a:rPr lang="en-US" sz="2400" dirty="0"/>
              <a:t> se </a:t>
            </a:r>
            <a:r>
              <a:rPr lang="en-US" sz="2400" dirty="0" err="1"/>
              <a:t>izoluje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semena</a:t>
            </a:r>
            <a:r>
              <a:rPr lang="en-US" sz="2400" dirty="0"/>
              <a:t>, </a:t>
            </a:r>
            <a:r>
              <a:rPr lang="en-US" sz="2400" dirty="0" err="1"/>
              <a:t>droga</a:t>
            </a:r>
            <a:r>
              <a:rPr lang="en-US" sz="2400" dirty="0"/>
              <a:t> </a:t>
            </a:r>
            <a:r>
              <a:rPr lang="en-US" sz="2400" dirty="0" err="1"/>
              <a:t>povoljno</a:t>
            </a:r>
            <a:r>
              <a:rPr lang="en-US" sz="2400" dirty="0"/>
              <a:t> </a:t>
            </a:r>
            <a:r>
              <a:rPr lang="en-US" sz="2400" dirty="0" err="1"/>
              <a:t>utiče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iskašljavanje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povećane</a:t>
            </a:r>
            <a:r>
              <a:rPr lang="en-US" sz="2400" dirty="0"/>
              <a:t> </a:t>
            </a:r>
            <a:r>
              <a:rPr lang="en-US" sz="2400" dirty="0" err="1"/>
              <a:t>aktivnosti</a:t>
            </a:r>
            <a:r>
              <a:rPr lang="en-US" sz="2400" dirty="0"/>
              <a:t> </a:t>
            </a:r>
            <a:r>
              <a:rPr lang="en-US" sz="2400" dirty="0" err="1"/>
              <a:t>želuca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creva</a:t>
            </a:r>
            <a:r>
              <a:rPr lang="en-US" sz="2400" dirty="0"/>
              <a:t>, </a:t>
            </a:r>
            <a:r>
              <a:rPr lang="en-US" sz="2400" dirty="0" err="1"/>
              <a:t>jača</a:t>
            </a:r>
            <a:r>
              <a:rPr lang="en-US" sz="2400" dirty="0"/>
              <a:t> </a:t>
            </a:r>
            <a:r>
              <a:rPr lang="en-US" sz="2400" dirty="0" err="1"/>
              <a:t>organizam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potpomaže</a:t>
            </a:r>
            <a:r>
              <a:rPr lang="en-US" sz="2400" dirty="0"/>
              <a:t> </a:t>
            </a:r>
            <a:r>
              <a:rPr lang="en-US" sz="2400" dirty="0" err="1"/>
              <a:t>metabolizam</a:t>
            </a:r>
            <a:r>
              <a:rPr lang="en-US" sz="2400" dirty="0"/>
              <a:t>. </a:t>
            </a:r>
            <a:r>
              <a:rPr lang="en-US" sz="2400" dirty="0" err="1"/>
              <a:t>Povećava</a:t>
            </a:r>
            <a:r>
              <a:rPr lang="en-US" sz="2400" dirty="0"/>
              <a:t> 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crvenih</a:t>
            </a:r>
            <a:r>
              <a:rPr lang="en-US" sz="2400" dirty="0"/>
              <a:t> </a:t>
            </a:r>
            <a:r>
              <a:rPr lang="en-US" sz="2400" dirty="0" err="1"/>
              <a:t>krvnih</a:t>
            </a:r>
            <a:r>
              <a:rPr lang="en-US" sz="2400" dirty="0"/>
              <a:t> </a:t>
            </a:r>
            <a:r>
              <a:rPr lang="en-US" sz="2400" dirty="0" err="1"/>
              <a:t>zrnaca</a:t>
            </a:r>
            <a:r>
              <a:rPr lang="en-US" sz="2400" dirty="0"/>
              <a:t>, </a:t>
            </a:r>
            <a:r>
              <a:rPr lang="en-US" sz="2400" dirty="0" err="1"/>
              <a:t>olakšava</a:t>
            </a:r>
            <a:r>
              <a:rPr lang="en-US" sz="2400" dirty="0"/>
              <a:t> </a:t>
            </a:r>
            <a:r>
              <a:rPr lang="en-US" sz="2400" dirty="0" err="1"/>
              <a:t>varenje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iskorišćavanje</a:t>
            </a:r>
            <a:r>
              <a:rPr lang="en-US" sz="2400" dirty="0"/>
              <a:t> </a:t>
            </a:r>
            <a:r>
              <a:rPr lang="en-US" sz="2400" dirty="0" err="1"/>
              <a:t>belančevina</a:t>
            </a:r>
            <a:r>
              <a:rPr lang="en-US" sz="2400" dirty="0"/>
              <a:t>, a </a:t>
            </a:r>
            <a:r>
              <a:rPr lang="en-US" sz="2400" dirty="0" err="1"/>
              <a:t>smanjuje</a:t>
            </a:r>
            <a:r>
              <a:rPr lang="en-US" sz="2400" dirty="0"/>
              <a:t> </a:t>
            </a:r>
            <a:r>
              <a:rPr lang="en-US" sz="2400" dirty="0" err="1"/>
              <a:t>gubljenje</a:t>
            </a:r>
            <a:r>
              <a:rPr lang="en-US" sz="2400" dirty="0"/>
              <a:t> </a:t>
            </a:r>
            <a:r>
              <a:rPr lang="en-US" sz="2400" dirty="0" err="1"/>
              <a:t>fosfora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kalcijuma</a:t>
            </a:r>
            <a:r>
              <a:rPr lang="en-US" sz="2400" dirty="0"/>
              <a:t>.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ekspektorans</a:t>
            </a:r>
            <a:r>
              <a:rPr lang="en-US" sz="2400" dirty="0"/>
              <a:t>, </a:t>
            </a:r>
            <a:r>
              <a:rPr lang="en-US" sz="2400" dirty="0" err="1"/>
              <a:t>roborans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emoliens</a:t>
            </a:r>
            <a:r>
              <a:rPr lang="en-US" sz="2400" dirty="0"/>
              <a:t>. U </a:t>
            </a:r>
            <a:r>
              <a:rPr lang="en-US" sz="2400" dirty="0" err="1"/>
              <a:t>poslednje</a:t>
            </a:r>
            <a:r>
              <a:rPr lang="en-US" sz="2400" dirty="0"/>
              <a:t> </a:t>
            </a:r>
            <a:r>
              <a:rPr lang="en-US" sz="2400" dirty="0" err="1"/>
              <a:t>vreme</a:t>
            </a:r>
            <a:r>
              <a:rPr lang="en-US" sz="2400" dirty="0"/>
              <a:t> se </a:t>
            </a:r>
            <a:r>
              <a:rPr lang="en-US" sz="2400" dirty="0" err="1"/>
              <a:t>govori</a:t>
            </a:r>
            <a:r>
              <a:rPr lang="en-US" sz="2400" dirty="0"/>
              <a:t> o </a:t>
            </a:r>
            <a:r>
              <a:rPr lang="en-US" sz="2400" dirty="0" err="1"/>
              <a:t>njenoj</a:t>
            </a:r>
            <a:r>
              <a:rPr lang="en-US" sz="2400" dirty="0"/>
              <a:t> </a:t>
            </a:r>
            <a:r>
              <a:rPr lang="en-US" sz="2400" dirty="0" err="1"/>
              <a:t>moći</a:t>
            </a:r>
            <a:r>
              <a:rPr lang="en-U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</a:t>
            </a:r>
            <a:r>
              <a:rPr lang="en-US" sz="2400" dirty="0" err="1"/>
              <a:t>snižava</a:t>
            </a:r>
            <a:r>
              <a:rPr lang="en-US" sz="2400" dirty="0"/>
              <a:t> </a:t>
            </a:r>
            <a:r>
              <a:rPr lang="en-US" sz="2400" dirty="0" err="1"/>
              <a:t>količinu</a:t>
            </a:r>
            <a:r>
              <a:rPr lang="en-US" sz="2400" dirty="0"/>
              <a:t> </a:t>
            </a:r>
            <a:r>
              <a:rPr lang="en-US" sz="2400" dirty="0" err="1"/>
              <a:t>šećera</a:t>
            </a:r>
            <a:r>
              <a:rPr lang="en-US" sz="2400" dirty="0"/>
              <a:t> u </a:t>
            </a:r>
            <a:r>
              <a:rPr lang="en-US" sz="2400" dirty="0" err="1"/>
              <a:t>krvi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povećava</a:t>
            </a:r>
            <a:r>
              <a:rPr lang="en-US" sz="2400" dirty="0"/>
              <a:t> </a:t>
            </a:r>
            <a:r>
              <a:rPr lang="en-US" sz="2400" dirty="0" err="1"/>
              <a:t>laktaciju</a:t>
            </a:r>
            <a:r>
              <a:rPr lang="en-US" sz="2400" dirty="0"/>
              <a:t>. </a:t>
            </a:r>
            <a:r>
              <a:rPr lang="en-US" sz="2400" dirty="0" err="1"/>
              <a:t>Spolja</a:t>
            </a:r>
            <a:r>
              <a:rPr lang="en-US" sz="2400" dirty="0"/>
              <a:t>,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obloga</a:t>
            </a:r>
            <a:r>
              <a:rPr lang="en-US" sz="2400" dirty="0"/>
              <a:t> (</a:t>
            </a:r>
            <a:r>
              <a:rPr lang="en-US" sz="2400" dirty="0" err="1"/>
              <a:t>seme</a:t>
            </a:r>
            <a:r>
              <a:rPr lang="en-US" sz="2400" dirty="0"/>
              <a:t> </a:t>
            </a:r>
            <a:r>
              <a:rPr lang="en-US" sz="2400" dirty="0" err="1"/>
              <a:t>skuvano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kaša</a:t>
            </a:r>
            <a:r>
              <a:rPr lang="en-US" sz="2400" dirty="0"/>
              <a:t>) </a:t>
            </a:r>
            <a:r>
              <a:rPr lang="en-US" sz="2400" dirty="0" err="1"/>
              <a:t>koristi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omekšavanje</a:t>
            </a:r>
            <a:r>
              <a:rPr lang="en-US" sz="2400" dirty="0"/>
              <a:t> </a:t>
            </a:r>
            <a:r>
              <a:rPr lang="en-US" sz="2400" dirty="0" err="1"/>
              <a:t>oteklina</a:t>
            </a:r>
            <a:r>
              <a:rPr lang="en-US" sz="2400" dirty="0"/>
              <a:t>, </a:t>
            </a:r>
            <a:r>
              <a:rPr lang="en-US" sz="2400" dirty="0" err="1"/>
              <a:t>upale</a:t>
            </a:r>
            <a:r>
              <a:rPr lang="en-US" sz="2400" dirty="0"/>
              <a:t> </a:t>
            </a:r>
            <a:r>
              <a:rPr lang="en-US" sz="2400" dirty="0" err="1"/>
              <a:t>kože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ispiranje</a:t>
            </a:r>
            <a:r>
              <a:rPr lang="en-US" sz="2400" dirty="0"/>
              <a:t> </a:t>
            </a:r>
            <a:r>
              <a:rPr lang="en-US" sz="2400" dirty="0" err="1"/>
              <a:t>usta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upale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bolesti</a:t>
            </a:r>
            <a:r>
              <a:rPr lang="en-US" sz="2400" dirty="0"/>
              <a:t> </a:t>
            </a:r>
            <a:r>
              <a:rPr lang="en-US" sz="2400" dirty="0" err="1"/>
              <a:t>zuba</a:t>
            </a:r>
            <a:r>
              <a:rPr lang="en-US" sz="2400" dirty="0"/>
              <a:t>. Suva </a:t>
            </a:r>
            <a:r>
              <a:rPr lang="en-US" sz="2400" dirty="0" err="1"/>
              <a:t>herba</a:t>
            </a:r>
            <a:r>
              <a:rPr lang="en-US" sz="2400" dirty="0"/>
              <a:t> (</a:t>
            </a:r>
            <a:r>
              <a:rPr lang="en-US" sz="2400" dirty="0" err="1"/>
              <a:t>seme</a:t>
            </a:r>
            <a:r>
              <a:rPr lang="en-US" sz="2400" dirty="0"/>
              <a:t>) </a:t>
            </a:r>
            <a:r>
              <a:rPr lang="en-US" sz="2400" dirty="0" err="1"/>
              <a:t>dobro</a:t>
            </a:r>
            <a:r>
              <a:rPr lang="en-US" sz="2400" dirty="0"/>
              <a:t>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krmno</a:t>
            </a:r>
            <a:r>
              <a:rPr lang="en-US" sz="2400" dirty="0"/>
              <a:t> </a:t>
            </a:r>
            <a:r>
              <a:rPr lang="en-US" sz="2400" dirty="0" err="1"/>
              <a:t>bilje</a:t>
            </a:r>
            <a:r>
              <a:rPr lang="en-US" sz="2400" dirty="0"/>
              <a:t>,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povećava</a:t>
            </a:r>
            <a:r>
              <a:rPr lang="en-US" sz="2400" dirty="0"/>
              <a:t> </a:t>
            </a:r>
            <a:r>
              <a:rPr lang="en-US" sz="2400" dirty="0" err="1"/>
              <a:t>mlečnost</a:t>
            </a:r>
            <a:r>
              <a:rPr lang="en-US" sz="2400" dirty="0"/>
              <a:t>. </a:t>
            </a:r>
            <a:r>
              <a:rPr lang="en-US" sz="2400" dirty="0" err="1"/>
              <a:t>Seme</a:t>
            </a:r>
            <a:r>
              <a:rPr lang="en-US" sz="2400" dirty="0"/>
              <a:t> </a:t>
            </a:r>
            <a:r>
              <a:rPr lang="en-US" sz="2400" dirty="0" err="1"/>
              <a:t>preporučuju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zamenu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riblje</a:t>
            </a:r>
            <a:r>
              <a:rPr lang="en-US" sz="2400" dirty="0"/>
              <a:t> </a:t>
            </a:r>
            <a:r>
              <a:rPr lang="en-US" sz="2400" dirty="0" err="1"/>
              <a:t>ulje</a:t>
            </a:r>
            <a:r>
              <a:rPr lang="en-US" sz="2400" dirty="0"/>
              <a:t>.</a:t>
            </a:r>
          </a:p>
          <a:p>
            <a:r>
              <a:rPr lang="fr-FR" sz="2400" dirty="0" smtClean="0"/>
              <a:t>U </a:t>
            </a:r>
            <a:r>
              <a:rPr lang="fr-FR" sz="2400" dirty="0" err="1"/>
              <a:t>tekstilnoj</a:t>
            </a:r>
            <a:r>
              <a:rPr lang="fr-FR" sz="2400" dirty="0"/>
              <a:t> </a:t>
            </a:r>
            <a:r>
              <a:rPr lang="fr-FR" sz="2400" dirty="0" err="1"/>
              <a:t>industriji</a:t>
            </a:r>
            <a:r>
              <a:rPr lang="fr-FR" sz="2400" dirty="0"/>
              <a:t> </a:t>
            </a:r>
            <a:r>
              <a:rPr lang="fr-FR" sz="2400" dirty="0" err="1"/>
              <a:t>koristi</a:t>
            </a:r>
            <a:r>
              <a:rPr lang="fr-FR" sz="2400" dirty="0"/>
              <a:t> se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apreturu</a:t>
            </a:r>
            <a:r>
              <a:rPr lang="fr-FR" sz="2400" dirty="0"/>
              <a:t> </a:t>
            </a:r>
            <a:r>
              <a:rPr lang="fr-FR" sz="2400" dirty="0" err="1"/>
              <a:t>lanenih</a:t>
            </a:r>
            <a:r>
              <a:rPr lang="fr-FR" sz="2400" dirty="0"/>
              <a:t> </a:t>
            </a:r>
            <a:r>
              <a:rPr lang="fr-FR" sz="2400" dirty="0" err="1"/>
              <a:t>tkanina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/>
              <a:t>SLATKI KOREN  – </a:t>
            </a:r>
            <a:r>
              <a:rPr lang="en-US" b="1" i="1" dirty="0" err="1"/>
              <a:t>Glycyrrhiza</a:t>
            </a:r>
            <a:r>
              <a:rPr lang="en-US" b="1" i="1" dirty="0"/>
              <a:t> </a:t>
            </a:r>
            <a:r>
              <a:rPr lang="en-US" b="1" i="1" dirty="0" err="1"/>
              <a:t>glabra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(</a:t>
            </a:r>
            <a:r>
              <a:rPr lang="sr-Latn-RS" b="1" i="1" dirty="0" smtClean="0"/>
              <a:t>Fabaceae</a:t>
            </a:r>
            <a:r>
              <a:rPr lang="sr-Latn-RS" b="1" dirty="0" smtClean="0"/>
              <a:t>)</a:t>
            </a:r>
            <a:endParaRPr lang="en-US" dirty="0"/>
          </a:p>
          <a:p>
            <a:pPr algn="just"/>
            <a:endParaRPr lang="sr-Latn-RS" sz="2400" dirty="0" smtClean="0"/>
          </a:p>
          <a:p>
            <a:r>
              <a:rPr lang="en-US" sz="2400" dirty="0"/>
              <a:t>Sin: </a:t>
            </a:r>
            <a:r>
              <a:rPr lang="en-US" sz="2400" i="1" dirty="0" err="1"/>
              <a:t>Liquiritia</a:t>
            </a:r>
            <a:r>
              <a:rPr lang="en-US" sz="2400" i="1" dirty="0"/>
              <a:t> </a:t>
            </a:r>
            <a:r>
              <a:rPr lang="en-US" sz="2400" i="1" dirty="0" err="1"/>
              <a:t>oficinalis</a:t>
            </a:r>
            <a:r>
              <a:rPr lang="en-US" sz="2400" i="1" dirty="0"/>
              <a:t> </a:t>
            </a:r>
            <a:r>
              <a:rPr lang="en-US" sz="2400" i="1" dirty="0" err="1"/>
              <a:t>Moench</a:t>
            </a:r>
            <a:endParaRPr lang="en-US" sz="2400" dirty="0"/>
          </a:p>
          <a:p>
            <a:r>
              <a:rPr lang="en-US" sz="2400" dirty="0" err="1"/>
              <a:t>Narodna</a:t>
            </a:r>
            <a:r>
              <a:rPr lang="en-US" sz="2400" dirty="0"/>
              <a:t> </a:t>
            </a:r>
            <a:r>
              <a:rPr lang="en-US" sz="2400" dirty="0" err="1"/>
              <a:t>imena</a:t>
            </a:r>
            <a:r>
              <a:rPr lang="en-US" sz="2400" dirty="0"/>
              <a:t>: </a:t>
            </a:r>
            <a:r>
              <a:rPr lang="en-US" sz="2400" i="1" dirty="0" err="1"/>
              <a:t>sladić</a:t>
            </a:r>
            <a:r>
              <a:rPr lang="en-US" sz="2400" i="1" dirty="0"/>
              <a:t>, </a:t>
            </a:r>
            <a:r>
              <a:rPr lang="en-US" sz="2400" i="1" dirty="0" err="1"/>
              <a:t>glićirica</a:t>
            </a:r>
            <a:r>
              <a:rPr lang="en-US" sz="2400" i="1" dirty="0"/>
              <a:t>, </a:t>
            </a:r>
            <a:r>
              <a:rPr lang="en-US" sz="2400" i="1" dirty="0" err="1"/>
              <a:t>gospino</a:t>
            </a:r>
            <a:r>
              <a:rPr lang="en-US" sz="2400" i="1" dirty="0"/>
              <a:t> </a:t>
            </a:r>
            <a:r>
              <a:rPr lang="en-US" sz="2400" i="1" dirty="0" err="1" smtClean="0"/>
              <a:t>zelje,patika</a:t>
            </a:r>
            <a:r>
              <a:rPr lang="en-US" sz="2400" i="1" dirty="0"/>
              <a:t>, </a:t>
            </a:r>
            <a:r>
              <a:rPr lang="en-US" sz="2400" i="1" dirty="0" err="1"/>
              <a:t>sladka</a:t>
            </a:r>
            <a:r>
              <a:rPr lang="en-US" sz="2400" i="1" dirty="0"/>
              <a:t> </a:t>
            </a:r>
            <a:r>
              <a:rPr lang="en-US" sz="2400" i="1" dirty="0" err="1"/>
              <a:t>korenica</a:t>
            </a:r>
            <a:r>
              <a:rPr lang="en-US" sz="2400" i="1" dirty="0"/>
              <a:t>, </a:t>
            </a:r>
            <a:r>
              <a:rPr lang="en-US" sz="2400" i="1" dirty="0" err="1"/>
              <a:t>sladko</a:t>
            </a:r>
            <a:r>
              <a:rPr lang="en-US" sz="2400" i="1" dirty="0"/>
              <a:t> </a:t>
            </a:r>
            <a:r>
              <a:rPr lang="en-US" sz="2400" i="1" dirty="0" err="1"/>
              <a:t>drvo</a:t>
            </a:r>
            <a:r>
              <a:rPr lang="en-US" sz="2400" i="1" dirty="0"/>
              <a:t>, </a:t>
            </a:r>
            <a:r>
              <a:rPr lang="en-US" sz="2400" i="1" dirty="0" err="1" smtClean="0"/>
              <a:t>sladka</a:t>
            </a:r>
            <a:r>
              <a:rPr lang="sr-Latn-RS" sz="2400" i="1" dirty="0" smtClean="0"/>
              <a:t> </a:t>
            </a:r>
            <a:r>
              <a:rPr lang="en-US" sz="2400" i="1" dirty="0" err="1" smtClean="0"/>
              <a:t>trava</a:t>
            </a:r>
            <a:r>
              <a:rPr lang="en-US" sz="2400" i="1" dirty="0"/>
              <a:t>, </a:t>
            </a:r>
            <a:r>
              <a:rPr lang="en-US" sz="2400" i="1" dirty="0" err="1"/>
              <a:t>slatki</a:t>
            </a:r>
            <a:r>
              <a:rPr lang="en-US" sz="2400" i="1" dirty="0"/>
              <a:t> </a:t>
            </a:r>
            <a:r>
              <a:rPr lang="en-US" sz="2400" i="1" dirty="0" err="1" smtClean="0"/>
              <a:t>bagrem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88BDA73-68BD-452E-9C4F-45B40EF5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16" y="2428868"/>
            <a:ext cx="2641736" cy="3835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Botaničke</a:t>
            </a:r>
            <a:r>
              <a:rPr lang="en-US" b="1" dirty="0"/>
              <a:t> </a:t>
            </a:r>
            <a:r>
              <a:rPr lang="en-US" b="1" dirty="0" err="1" smtClean="0"/>
              <a:t>osobine</a:t>
            </a:r>
            <a:endParaRPr lang="en-US" sz="2400" dirty="0"/>
          </a:p>
          <a:p>
            <a:r>
              <a:rPr lang="en-US" sz="2400" dirty="0" err="1" smtClean="0"/>
              <a:t>Slatki</a:t>
            </a:r>
            <a:r>
              <a:rPr lang="en-US" sz="2400" dirty="0" smtClean="0"/>
              <a:t> </a:t>
            </a:r>
            <a:r>
              <a:rPr lang="en-US" sz="2400" dirty="0" err="1"/>
              <a:t>koren</a:t>
            </a:r>
            <a:r>
              <a:rPr lang="en-US" sz="2400" dirty="0"/>
              <a:t> je </a:t>
            </a:r>
            <a:r>
              <a:rPr lang="en-US" sz="2400" dirty="0" err="1"/>
              <a:t>višegodišnja</a:t>
            </a:r>
            <a:r>
              <a:rPr lang="en-US" sz="2400" dirty="0"/>
              <a:t> </a:t>
            </a:r>
            <a:r>
              <a:rPr lang="en-US" sz="2400" dirty="0" err="1"/>
              <a:t>poludrvenasta</a:t>
            </a:r>
            <a:r>
              <a:rPr lang="en-US" sz="2400" dirty="0"/>
              <a:t> </a:t>
            </a:r>
            <a:r>
              <a:rPr lang="en-US" sz="2400" dirty="0" err="1"/>
              <a:t>biljka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veoma</a:t>
            </a:r>
            <a:r>
              <a:rPr lang="en-US" sz="2400" dirty="0"/>
              <a:t> </a:t>
            </a:r>
            <a:r>
              <a:rPr lang="en-US" sz="2400" dirty="0" err="1"/>
              <a:t>razvijenim</a:t>
            </a:r>
            <a:r>
              <a:rPr lang="en-US" sz="2400" dirty="0"/>
              <a:t> </a:t>
            </a:r>
            <a:r>
              <a:rPr lang="en-US" sz="2400" dirty="0" err="1"/>
              <a:t>moćnim</a:t>
            </a:r>
            <a:r>
              <a:rPr lang="en-US" sz="2400" dirty="0"/>
              <a:t> </a:t>
            </a:r>
            <a:r>
              <a:rPr lang="en-US" sz="2400" dirty="0" err="1"/>
              <a:t>korenovima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stolonima</a:t>
            </a:r>
            <a:r>
              <a:rPr lang="en-US" sz="2400" dirty="0"/>
              <a:t>,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</a:t>
            </a:r>
            <a:r>
              <a:rPr lang="en-US" sz="2400" dirty="0" err="1"/>
              <a:t>dostići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do 13 m </a:t>
            </a:r>
            <a:r>
              <a:rPr lang="en-US" sz="2400" dirty="0" err="1"/>
              <a:t>dužine</a:t>
            </a:r>
            <a:r>
              <a:rPr lang="en-US" sz="2400" dirty="0"/>
              <a:t>, u </a:t>
            </a:r>
            <a:r>
              <a:rPr lang="en-US" sz="2400" dirty="0" err="1"/>
              <a:t>zavisnosti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starosti</a:t>
            </a:r>
            <a:r>
              <a:rPr lang="en-US" sz="2400" dirty="0"/>
              <a:t> </a:t>
            </a:r>
            <a:r>
              <a:rPr lang="en-US" sz="2400" dirty="0" err="1" smtClean="0"/>
              <a:t>biljke</a:t>
            </a:r>
            <a:endParaRPr lang="sr-Latn-RS" sz="2400" dirty="0" smtClean="0"/>
          </a:p>
          <a:p>
            <a:r>
              <a:rPr lang="en-US" sz="2400" dirty="0" err="1" smtClean="0"/>
              <a:t>Koren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spolja</a:t>
            </a:r>
            <a:r>
              <a:rPr lang="en-US" sz="2400" dirty="0"/>
              <a:t> </a:t>
            </a:r>
            <a:r>
              <a:rPr lang="en-US" sz="2400" dirty="0" err="1"/>
              <a:t>smeđe</a:t>
            </a:r>
            <a:r>
              <a:rPr lang="en-US" sz="2400" dirty="0"/>
              <a:t> a </a:t>
            </a:r>
            <a:r>
              <a:rPr lang="en-US" sz="2400" dirty="0" err="1"/>
              <a:t>iznutra</a:t>
            </a:r>
            <a:r>
              <a:rPr lang="en-US" sz="2400" dirty="0"/>
              <a:t> </a:t>
            </a:r>
            <a:r>
              <a:rPr lang="en-US" sz="2400" dirty="0" err="1"/>
              <a:t>svetložute</a:t>
            </a:r>
            <a:r>
              <a:rPr lang="en-US" sz="2400" dirty="0"/>
              <a:t> </a:t>
            </a:r>
            <a:r>
              <a:rPr lang="en-US" sz="2400" dirty="0" err="1" smtClean="0"/>
              <a:t>boje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Glavni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vertikalno</a:t>
            </a:r>
            <a:r>
              <a:rPr lang="en-US" sz="2400" dirty="0"/>
              <a:t> </a:t>
            </a:r>
            <a:r>
              <a:rPr lang="en-US" sz="2400" dirty="0" err="1"/>
              <a:t>prodire</a:t>
            </a:r>
            <a:r>
              <a:rPr lang="en-US" sz="2400" dirty="0"/>
              <a:t> u </a:t>
            </a:r>
            <a:r>
              <a:rPr lang="en-US" sz="2400" dirty="0" err="1"/>
              <a:t>zemlju</a:t>
            </a:r>
            <a:r>
              <a:rPr lang="en-US" sz="2400" dirty="0"/>
              <a:t>, a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njega</a:t>
            </a:r>
            <a:r>
              <a:rPr lang="en-US" sz="2400" dirty="0"/>
              <a:t> se </a:t>
            </a:r>
            <a:r>
              <a:rPr lang="en-US" sz="2400" dirty="0" err="1"/>
              <a:t>razvijaju</a:t>
            </a:r>
            <a:r>
              <a:rPr lang="en-US" sz="2400" dirty="0"/>
              <a:t> </a:t>
            </a:r>
            <a:r>
              <a:rPr lang="en-US" sz="2400" dirty="0" err="1"/>
              <a:t>mnogobrojni</a:t>
            </a:r>
            <a:r>
              <a:rPr lang="en-US" sz="2400" dirty="0"/>
              <a:t> </a:t>
            </a:r>
            <a:r>
              <a:rPr lang="en-US" sz="2400" dirty="0" err="1" smtClean="0"/>
              <a:t>stoloni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Na </a:t>
            </a:r>
            <a:r>
              <a:rPr lang="en-US" sz="2400" dirty="0" err="1"/>
              <a:t>svakom</a:t>
            </a:r>
            <a:r>
              <a:rPr lang="en-US" sz="2400" dirty="0"/>
              <a:t> </a:t>
            </a:r>
            <a:r>
              <a:rPr lang="en-US" sz="2400" dirty="0" err="1"/>
              <a:t>korenu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dva</a:t>
            </a:r>
            <a:r>
              <a:rPr lang="en-US" sz="2400" dirty="0"/>
              <a:t> do pet </a:t>
            </a:r>
            <a:r>
              <a:rPr lang="en-US" sz="2400" dirty="0" err="1" smtClean="0"/>
              <a:t>stolona</a:t>
            </a:r>
            <a:endParaRPr lang="sr-Latn-RS" sz="2400" dirty="0" smtClean="0"/>
          </a:p>
          <a:p>
            <a:r>
              <a:rPr lang="en-US" sz="2400" dirty="0" err="1" smtClean="0"/>
              <a:t>Iz</a:t>
            </a:r>
            <a:r>
              <a:rPr lang="en-US" sz="2400" dirty="0" smtClean="0"/>
              <a:t> </a:t>
            </a:r>
            <a:r>
              <a:rPr lang="en-US" sz="2400" dirty="0" err="1"/>
              <a:t>pojedinih</a:t>
            </a:r>
            <a:r>
              <a:rPr lang="en-US" sz="2400" dirty="0"/>
              <a:t> </a:t>
            </a:r>
            <a:r>
              <a:rPr lang="en-US" sz="2400" dirty="0" err="1"/>
              <a:t>stolona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nalaze</a:t>
            </a:r>
            <a:r>
              <a:rPr lang="en-US" sz="2400" dirty="0"/>
              <a:t> </a:t>
            </a:r>
            <a:r>
              <a:rPr lang="en-US" sz="2400" dirty="0" err="1"/>
              <a:t>bliže</a:t>
            </a:r>
            <a:r>
              <a:rPr lang="en-US" sz="2400" dirty="0"/>
              <a:t> </a:t>
            </a:r>
            <a:r>
              <a:rPr lang="en-US" sz="2400" dirty="0" err="1"/>
              <a:t>površine</a:t>
            </a:r>
            <a:r>
              <a:rPr lang="en-US" sz="2400" dirty="0"/>
              <a:t>, </a:t>
            </a:r>
            <a:r>
              <a:rPr lang="en-US" sz="2400" dirty="0" err="1"/>
              <a:t>razvijaju</a:t>
            </a:r>
            <a:r>
              <a:rPr lang="en-US" sz="2400" dirty="0"/>
              <a:t> se </a:t>
            </a:r>
            <a:r>
              <a:rPr lang="en-US" sz="2400" dirty="0" err="1"/>
              <a:t>nove</a:t>
            </a:r>
            <a:r>
              <a:rPr lang="en-US" sz="2400" dirty="0"/>
              <a:t> </a:t>
            </a:r>
            <a:r>
              <a:rPr lang="en-US" sz="2400" dirty="0" err="1"/>
              <a:t>mlade</a:t>
            </a:r>
            <a:r>
              <a:rPr lang="en-US" sz="2400" dirty="0"/>
              <a:t> </a:t>
            </a:r>
            <a:r>
              <a:rPr lang="en-US" sz="2400" dirty="0" err="1"/>
              <a:t>biljke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kojih</a:t>
            </a:r>
            <a:r>
              <a:rPr lang="en-US" sz="2400" dirty="0"/>
              <a:t> se </a:t>
            </a:r>
            <a:r>
              <a:rPr lang="en-US" sz="2400" dirty="0" err="1"/>
              <a:t>dalje</a:t>
            </a:r>
            <a:r>
              <a:rPr lang="en-US" sz="2400" dirty="0"/>
              <a:t> </a:t>
            </a:r>
            <a:r>
              <a:rPr lang="en-US" sz="2400" dirty="0" err="1"/>
              <a:t>formiraju</a:t>
            </a:r>
            <a:r>
              <a:rPr lang="en-US" sz="2400" dirty="0"/>
              <a:t> </a:t>
            </a:r>
            <a:r>
              <a:rPr lang="en-US" sz="2400" dirty="0" err="1"/>
              <a:t>korenovi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stoloni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Na </a:t>
            </a:r>
            <a:r>
              <a:rPr lang="en-US" sz="2400" dirty="0" err="1"/>
              <a:t>ovaj</a:t>
            </a:r>
            <a:r>
              <a:rPr lang="en-US" sz="2400" dirty="0"/>
              <a:t> </a:t>
            </a:r>
            <a:r>
              <a:rPr lang="en-US" sz="2400" dirty="0" err="1"/>
              <a:t>način</a:t>
            </a:r>
            <a:r>
              <a:rPr lang="en-US" sz="2400" dirty="0"/>
              <a:t> </a:t>
            </a:r>
            <a:r>
              <a:rPr lang="en-US" sz="2400" dirty="0" err="1"/>
              <a:t>slatki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se </a:t>
            </a:r>
            <a:r>
              <a:rPr lang="en-US" sz="2400" dirty="0" err="1"/>
              <a:t>veoma</a:t>
            </a:r>
            <a:r>
              <a:rPr lang="en-US" sz="2400" dirty="0"/>
              <a:t> </a:t>
            </a:r>
            <a:r>
              <a:rPr lang="en-US" sz="2400" dirty="0" err="1"/>
              <a:t>brzo</a:t>
            </a:r>
            <a:r>
              <a:rPr lang="en-US" sz="2400" dirty="0"/>
              <a:t> </a:t>
            </a:r>
            <a:r>
              <a:rPr lang="en-US" sz="2400" dirty="0" err="1" smtClean="0"/>
              <a:t>širi</a:t>
            </a:r>
            <a:endParaRPr lang="sr-Latn-RS" sz="2400" dirty="0" smtClean="0"/>
          </a:p>
          <a:p>
            <a:r>
              <a:rPr lang="en-US" sz="2400" dirty="0" err="1" smtClean="0"/>
              <a:t>Korenovi</a:t>
            </a:r>
            <a:r>
              <a:rPr lang="en-US" sz="2400" dirty="0" smtClean="0"/>
              <a:t> </a:t>
            </a:r>
            <a:r>
              <a:rPr lang="en-US" sz="2400" dirty="0" err="1"/>
              <a:t>svake</a:t>
            </a:r>
            <a:r>
              <a:rPr lang="en-US" sz="2400" dirty="0"/>
              <a:t> </a:t>
            </a:r>
            <a:r>
              <a:rPr lang="en-US" sz="2400" dirty="0" err="1"/>
              <a:t>godine</a:t>
            </a:r>
            <a:r>
              <a:rPr lang="en-US" sz="2400" dirty="0"/>
              <a:t> </a:t>
            </a:r>
            <a:r>
              <a:rPr lang="en-US" sz="2400" dirty="0" err="1"/>
              <a:t>daju</a:t>
            </a:r>
            <a:r>
              <a:rPr lang="en-US" sz="2400" dirty="0"/>
              <a:t> </a:t>
            </a:r>
            <a:r>
              <a:rPr lang="en-US" sz="2400" dirty="0" err="1"/>
              <a:t>veći</a:t>
            </a:r>
            <a:r>
              <a:rPr lang="en-US" sz="2400" dirty="0"/>
              <a:t> </a:t>
            </a:r>
            <a:r>
              <a:rPr lang="en-US" sz="2400" dirty="0" err="1"/>
              <a:t>broj</a:t>
            </a:r>
            <a:r>
              <a:rPr lang="en-US" sz="2400" dirty="0"/>
              <a:t> </a:t>
            </a:r>
            <a:r>
              <a:rPr lang="en-US" sz="2400" dirty="0" err="1"/>
              <a:t>stabljika</a:t>
            </a:r>
            <a:r>
              <a:rPr lang="en-US" sz="2400" dirty="0"/>
              <a:t>,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dobro</a:t>
            </a:r>
            <a:r>
              <a:rPr lang="en-US" sz="2400" dirty="0"/>
              <a:t> </a:t>
            </a:r>
            <a:r>
              <a:rPr lang="en-US" sz="2400" dirty="0" err="1"/>
              <a:t>razvijene</a:t>
            </a:r>
            <a:r>
              <a:rPr lang="en-US" sz="2400" dirty="0"/>
              <a:t>, u </a:t>
            </a:r>
            <a:r>
              <a:rPr lang="en-US" sz="2400" dirty="0" err="1"/>
              <a:t>gornjem</a:t>
            </a:r>
            <a:r>
              <a:rPr lang="en-US" sz="2400" dirty="0"/>
              <a:t> </a:t>
            </a:r>
            <a:r>
              <a:rPr lang="en-US" sz="2400" dirty="0" err="1"/>
              <a:t>delu</a:t>
            </a:r>
            <a:r>
              <a:rPr lang="en-US" sz="2400" dirty="0"/>
              <a:t> </a:t>
            </a:r>
            <a:r>
              <a:rPr lang="en-US" sz="2400" dirty="0" err="1"/>
              <a:t>razgranate</a:t>
            </a:r>
            <a:r>
              <a:rPr lang="en-US" sz="2400" dirty="0"/>
              <a:t>, </a:t>
            </a:r>
            <a:r>
              <a:rPr lang="en-US" sz="2400" dirty="0" err="1"/>
              <a:t>hrapave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gusto </a:t>
            </a:r>
            <a:r>
              <a:rPr lang="en-US" sz="2400" dirty="0" err="1"/>
              <a:t>pokrivene</a:t>
            </a:r>
            <a:r>
              <a:rPr lang="en-US" sz="2400" dirty="0"/>
              <a:t> </a:t>
            </a:r>
            <a:r>
              <a:rPr lang="en-US" sz="2400" dirty="0" err="1"/>
              <a:t>dlakama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žlezdama</a:t>
            </a:r>
            <a:r>
              <a:rPr lang="en-US" sz="2400" dirty="0"/>
              <a:t>, </a:t>
            </a:r>
            <a:r>
              <a:rPr lang="en-US" sz="2400" dirty="0" err="1"/>
              <a:t>visoke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do 2 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r>
              <a:rPr lang="en-US" sz="2400" dirty="0" err="1"/>
              <a:t>Stabljike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obrasle</a:t>
            </a:r>
            <a:r>
              <a:rPr lang="en-US" sz="2400" dirty="0"/>
              <a:t> </a:t>
            </a:r>
            <a:r>
              <a:rPr lang="en-US" sz="2400" dirty="0" err="1"/>
              <a:t>naizmenično</a:t>
            </a:r>
            <a:r>
              <a:rPr lang="en-US" sz="2400" dirty="0"/>
              <a:t> </a:t>
            </a:r>
            <a:r>
              <a:rPr lang="en-US" sz="2400" dirty="0" err="1"/>
              <a:t>postavljenim</a:t>
            </a:r>
            <a:r>
              <a:rPr lang="en-US" sz="2400" dirty="0"/>
              <a:t> </a:t>
            </a:r>
            <a:r>
              <a:rPr lang="en-US" sz="2400" dirty="0" err="1"/>
              <a:t>listovima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neparno</a:t>
            </a:r>
            <a:r>
              <a:rPr lang="en-US" sz="2400" dirty="0"/>
              <a:t>, </a:t>
            </a:r>
            <a:r>
              <a:rPr lang="en-US" sz="2400" dirty="0" err="1"/>
              <a:t>perasto</a:t>
            </a:r>
            <a:r>
              <a:rPr lang="en-US" sz="2400" dirty="0"/>
              <a:t> </a:t>
            </a:r>
            <a:r>
              <a:rPr lang="en-US" sz="2400" dirty="0" err="1"/>
              <a:t>složeni</a:t>
            </a:r>
            <a:r>
              <a:rPr lang="en-US" sz="2400" dirty="0"/>
              <a:t>, s 5 – 7 </a:t>
            </a:r>
            <a:r>
              <a:rPr lang="en-US" sz="2400" dirty="0" err="1"/>
              <a:t>pari</a:t>
            </a:r>
            <a:r>
              <a:rPr lang="en-US" sz="2400" dirty="0"/>
              <a:t> </a:t>
            </a:r>
            <a:r>
              <a:rPr lang="en-US" sz="2400" dirty="0" err="1"/>
              <a:t>ovalnih</a:t>
            </a:r>
            <a:r>
              <a:rPr lang="en-US" sz="2400" dirty="0"/>
              <a:t> </a:t>
            </a:r>
            <a:r>
              <a:rPr lang="en-US" sz="2400" dirty="0" err="1"/>
              <a:t>listića</a:t>
            </a:r>
            <a:r>
              <a:rPr lang="en-US" sz="2400" dirty="0"/>
              <a:t> </a:t>
            </a:r>
            <a:r>
              <a:rPr lang="en-US" sz="2400" dirty="0" err="1"/>
              <a:t>celog</a:t>
            </a:r>
            <a:r>
              <a:rPr lang="en-US" sz="2400" dirty="0"/>
              <a:t> </a:t>
            </a:r>
            <a:r>
              <a:rPr lang="en-US" sz="2400" dirty="0" err="1"/>
              <a:t>oboda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tome </a:t>
            </a:r>
            <a:r>
              <a:rPr lang="en-US" sz="2400" dirty="0" err="1"/>
              <a:t>slatki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liči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bagrem</a:t>
            </a:r>
            <a:r>
              <a:rPr lang="en-US" sz="2400" dirty="0"/>
              <a:t>.</a:t>
            </a:r>
          </a:p>
          <a:p>
            <a:r>
              <a:rPr lang="fr-FR" sz="2400" dirty="0" err="1" smtClean="0"/>
              <a:t>Listići</a:t>
            </a:r>
            <a:r>
              <a:rPr lang="fr-FR" sz="2400" dirty="0" smtClean="0"/>
              <a:t> </a:t>
            </a:r>
            <a:r>
              <a:rPr lang="fr-FR" sz="2400" dirty="0"/>
              <a:t>su </a:t>
            </a:r>
            <a:r>
              <a:rPr lang="fr-FR" sz="2400" dirty="0" err="1"/>
              <a:t>jajastog</a:t>
            </a:r>
            <a:r>
              <a:rPr lang="fr-FR" sz="2400" dirty="0"/>
              <a:t> </a:t>
            </a:r>
            <a:r>
              <a:rPr lang="fr-FR" sz="2400" dirty="0" err="1"/>
              <a:t>oblika</a:t>
            </a:r>
            <a:r>
              <a:rPr lang="fr-FR" sz="2400" dirty="0"/>
              <a:t>, 2,5 – 5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Slatki</a:t>
            </a:r>
            <a:r>
              <a:rPr lang="fr-FR" sz="2400" dirty="0"/>
              <a:t> </a:t>
            </a:r>
            <a:r>
              <a:rPr lang="fr-FR" sz="2400" dirty="0" err="1"/>
              <a:t>koren</a:t>
            </a:r>
            <a:r>
              <a:rPr lang="fr-FR" sz="2400" dirty="0"/>
              <a:t> </a:t>
            </a:r>
            <a:r>
              <a:rPr lang="fr-FR" sz="2400" dirty="0" err="1"/>
              <a:t>obično</a:t>
            </a:r>
            <a:r>
              <a:rPr lang="fr-FR" sz="2400" dirty="0"/>
              <a:t> </a:t>
            </a:r>
            <a:r>
              <a:rPr lang="fr-FR" sz="2400" dirty="0" err="1"/>
              <a:t>cveta</a:t>
            </a:r>
            <a:r>
              <a:rPr lang="fr-FR" sz="2400" dirty="0"/>
              <a:t> u </a:t>
            </a:r>
            <a:r>
              <a:rPr lang="fr-FR" sz="2400" dirty="0" err="1"/>
              <a:t>maju</a:t>
            </a:r>
            <a:r>
              <a:rPr lang="fr-FR" sz="2400" dirty="0"/>
              <a:t> – </a:t>
            </a:r>
            <a:r>
              <a:rPr lang="fr-FR" sz="2400" dirty="0" err="1" smtClean="0"/>
              <a:t>julu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Cvetovi</a:t>
            </a:r>
            <a:r>
              <a:rPr lang="fr-FR" sz="2400" dirty="0"/>
              <a:t> su </a:t>
            </a:r>
            <a:r>
              <a:rPr lang="fr-FR" sz="2400" dirty="0" err="1"/>
              <a:t>ljubičastoplave</a:t>
            </a:r>
            <a:r>
              <a:rPr lang="fr-FR" sz="2400" dirty="0"/>
              <a:t> do </a:t>
            </a:r>
            <a:r>
              <a:rPr lang="fr-FR" sz="2400" dirty="0" err="1"/>
              <a:t>ljubičastocrvene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dužine</a:t>
            </a:r>
            <a:r>
              <a:rPr lang="fr-FR" sz="2400" dirty="0"/>
              <a:t> </a:t>
            </a:r>
            <a:r>
              <a:rPr lang="fr-FR" sz="2400" dirty="0" err="1"/>
              <a:t>oko</a:t>
            </a:r>
            <a:r>
              <a:rPr lang="fr-FR" sz="2400" dirty="0"/>
              <a:t> 1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err="1" smtClean="0"/>
              <a:t>Formiraju</a:t>
            </a:r>
            <a:r>
              <a:rPr lang="fr-FR" sz="2400" dirty="0" smtClean="0"/>
              <a:t> </a:t>
            </a:r>
            <a:r>
              <a:rPr lang="fr-FR" sz="2400" dirty="0" err="1"/>
              <a:t>grozdaste</a:t>
            </a:r>
            <a:r>
              <a:rPr lang="fr-FR" sz="2400" dirty="0"/>
              <a:t> </a:t>
            </a:r>
            <a:r>
              <a:rPr lang="fr-FR" sz="2400" dirty="0" err="1"/>
              <a:t>cvasti</a:t>
            </a:r>
            <a:r>
              <a:rPr lang="fr-FR" sz="2400" dirty="0"/>
              <a:t> </a:t>
            </a:r>
            <a:r>
              <a:rPr lang="fr-FR" sz="2400" dirty="0" err="1"/>
              <a:t>koje</a:t>
            </a:r>
            <a:r>
              <a:rPr lang="fr-FR" sz="2400" dirty="0"/>
              <a:t> se </a:t>
            </a:r>
            <a:r>
              <a:rPr lang="fr-FR" sz="2400" dirty="0" err="1"/>
              <a:t>sastoje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20–30 </a:t>
            </a:r>
            <a:r>
              <a:rPr lang="fr-FR" sz="2400" dirty="0" err="1" smtClean="0"/>
              <a:t>cvetova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Cvasti</a:t>
            </a:r>
            <a:r>
              <a:rPr lang="fr-FR" sz="2400" dirty="0"/>
              <a:t> se </a:t>
            </a:r>
            <a:r>
              <a:rPr lang="fr-FR" sz="2400" dirty="0" err="1"/>
              <a:t>nalaze</a:t>
            </a:r>
            <a:r>
              <a:rPr lang="fr-FR" sz="2400" dirty="0"/>
              <a:t> na </a:t>
            </a:r>
            <a:r>
              <a:rPr lang="fr-FR" sz="2400" dirty="0" err="1"/>
              <a:t>vrhu</a:t>
            </a:r>
            <a:r>
              <a:rPr lang="fr-FR" sz="2400" dirty="0"/>
              <a:t> </a:t>
            </a:r>
            <a:r>
              <a:rPr lang="fr-FR" sz="2400" dirty="0" err="1"/>
              <a:t>stabljike</a:t>
            </a:r>
            <a:r>
              <a:rPr lang="fr-FR" sz="2400" dirty="0"/>
              <a:t> i u </a:t>
            </a:r>
            <a:r>
              <a:rPr lang="fr-FR" sz="2400" dirty="0" err="1"/>
              <a:t>pazuhu</a:t>
            </a:r>
            <a:r>
              <a:rPr lang="fr-FR" sz="2400" dirty="0"/>
              <a:t> </a:t>
            </a:r>
            <a:r>
              <a:rPr lang="fr-FR" sz="2400" dirty="0" err="1" smtClean="0"/>
              <a:t>listova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Plod</a:t>
            </a:r>
            <a:r>
              <a:rPr lang="fr-FR" sz="2400" dirty="0"/>
              <a:t> je </a:t>
            </a:r>
            <a:r>
              <a:rPr lang="fr-FR" sz="2400" dirty="0" err="1"/>
              <a:t>mahuna</a:t>
            </a:r>
            <a:r>
              <a:rPr lang="fr-FR" sz="2400" dirty="0"/>
              <a:t> </a:t>
            </a:r>
            <a:r>
              <a:rPr lang="fr-FR" sz="2400" dirty="0" err="1"/>
              <a:t>crvenkastosmeđe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dugačka</a:t>
            </a:r>
            <a:r>
              <a:rPr lang="fr-FR" sz="2400" dirty="0"/>
              <a:t>  2 – 3 cm, sa 3 – 5 </a:t>
            </a:r>
            <a:r>
              <a:rPr lang="fr-FR" sz="2400" dirty="0" err="1" smtClean="0"/>
              <a:t>semenki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Seme</a:t>
            </a:r>
            <a:r>
              <a:rPr lang="fr-FR" sz="2400" dirty="0"/>
              <a:t> je </a:t>
            </a:r>
            <a:r>
              <a:rPr lang="fr-FR" sz="2400" dirty="0" err="1" smtClean="0"/>
              <a:t>sitno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Masa</a:t>
            </a:r>
            <a:r>
              <a:rPr lang="fr-FR" sz="2400" dirty="0"/>
              <a:t> 1.000 </a:t>
            </a:r>
            <a:r>
              <a:rPr lang="fr-FR" sz="2400" dirty="0" err="1"/>
              <a:t>semenki</a:t>
            </a:r>
            <a:r>
              <a:rPr lang="fr-FR" sz="2400" dirty="0"/>
              <a:t> </a:t>
            </a:r>
            <a:r>
              <a:rPr lang="fr-FR" sz="2400" dirty="0" err="1"/>
              <a:t>iznosi</a:t>
            </a:r>
            <a:r>
              <a:rPr lang="fr-FR" sz="2400" dirty="0"/>
              <a:t> </a:t>
            </a:r>
            <a:r>
              <a:rPr lang="fr-FR" sz="2400" dirty="0" err="1"/>
              <a:t>oko</a:t>
            </a:r>
            <a:r>
              <a:rPr lang="fr-FR" sz="2400" dirty="0"/>
              <a:t> 10 </a:t>
            </a:r>
            <a:r>
              <a:rPr lang="fr-FR" sz="2400" dirty="0" err="1"/>
              <a:t>grama</a:t>
            </a:r>
            <a:r>
              <a:rPr lang="fr-FR" sz="2400" dirty="0"/>
              <a:t>.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r>
              <a:rPr lang="fr-FR" sz="2400" dirty="0" err="1"/>
              <a:t>Postoji</a:t>
            </a:r>
            <a:r>
              <a:rPr lang="fr-FR" sz="2400" dirty="0"/>
              <a:t> </a:t>
            </a:r>
            <a:r>
              <a:rPr lang="fr-FR" sz="2400" dirty="0" err="1"/>
              <a:t>više</a:t>
            </a:r>
            <a:r>
              <a:rPr lang="fr-FR" sz="2400" dirty="0"/>
              <a:t> </a:t>
            </a:r>
            <a:r>
              <a:rPr lang="fr-FR" sz="2400" dirty="0" err="1"/>
              <a:t>varijeteta</a:t>
            </a:r>
            <a:r>
              <a:rPr lang="fr-FR" sz="2400" dirty="0"/>
              <a:t> </a:t>
            </a:r>
            <a:r>
              <a:rPr lang="fr-FR" sz="2400" dirty="0" err="1"/>
              <a:t>slatkog</a:t>
            </a:r>
            <a:r>
              <a:rPr lang="fr-FR" sz="2400" dirty="0"/>
              <a:t> </a:t>
            </a:r>
            <a:r>
              <a:rPr lang="fr-FR" sz="2400" dirty="0" err="1"/>
              <a:t>korena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koji</a:t>
            </a:r>
            <a:r>
              <a:rPr lang="fr-FR" sz="2400" dirty="0"/>
              <a:t> su </a:t>
            </a:r>
            <a:r>
              <a:rPr lang="fr-FR" sz="2400" dirty="0" err="1"/>
              <a:t>najčešći</a:t>
            </a:r>
            <a:r>
              <a:rPr lang="fr-FR" sz="2400" dirty="0"/>
              <a:t> </a:t>
            </a:r>
            <a:r>
              <a:rPr lang="fr-FR" sz="2400" i="1" dirty="0"/>
              <a:t>G. </a:t>
            </a:r>
            <a:r>
              <a:rPr lang="fr-FR" sz="2400" i="1" dirty="0" err="1"/>
              <a:t>glabra</a:t>
            </a:r>
            <a:r>
              <a:rPr lang="fr-FR" sz="2400" dirty="0"/>
              <a:t> L. </a:t>
            </a:r>
            <a:r>
              <a:rPr lang="fr-FR" sz="2400" i="1" dirty="0"/>
              <a:t>var.</a:t>
            </a:r>
            <a:r>
              <a:rPr lang="fr-FR" sz="2400" dirty="0"/>
              <a:t> </a:t>
            </a:r>
            <a:r>
              <a:rPr lang="fr-FR" sz="2400" i="1" dirty="0" err="1"/>
              <a:t>typica</a:t>
            </a:r>
            <a:r>
              <a:rPr lang="fr-FR" sz="2400" i="1" dirty="0"/>
              <a:t> </a:t>
            </a:r>
            <a:r>
              <a:rPr lang="fr-FR" sz="2400" dirty="0"/>
              <a:t>i </a:t>
            </a:r>
            <a:r>
              <a:rPr lang="fr-FR" sz="2400" i="1" dirty="0"/>
              <a:t>G. </a:t>
            </a:r>
            <a:r>
              <a:rPr lang="fr-FR" sz="2400" i="1" dirty="0" err="1"/>
              <a:t>glabra</a:t>
            </a:r>
            <a:r>
              <a:rPr lang="fr-FR" sz="2400" dirty="0"/>
              <a:t> L. </a:t>
            </a:r>
            <a:r>
              <a:rPr lang="fr-FR" sz="2400" i="1" dirty="0"/>
              <a:t>var. </a:t>
            </a:r>
            <a:r>
              <a:rPr lang="fr-FR" sz="2400" i="1" dirty="0" err="1" smtClean="0"/>
              <a:t>glandulifera</a:t>
            </a:r>
            <a:endParaRPr lang="sr-Latn-RS" sz="2400" i="1" dirty="0"/>
          </a:p>
          <a:p>
            <a:r>
              <a:rPr lang="fr-FR" sz="2400" dirty="0" smtClean="0"/>
              <a:t> </a:t>
            </a:r>
            <a:r>
              <a:rPr lang="fr-FR" sz="2400" dirty="0"/>
              <a:t>Oba </a:t>
            </a:r>
            <a:r>
              <a:rPr lang="fr-FR" sz="2400" dirty="0" err="1"/>
              <a:t>ova</a:t>
            </a:r>
            <a:r>
              <a:rPr lang="fr-FR" sz="2400" dirty="0"/>
              <a:t> </a:t>
            </a:r>
            <a:r>
              <a:rPr lang="fr-FR" sz="2400" dirty="0" err="1"/>
              <a:t>varijeteta</a:t>
            </a:r>
            <a:r>
              <a:rPr lang="fr-FR" sz="2400" dirty="0"/>
              <a:t> </a:t>
            </a:r>
            <a:r>
              <a:rPr lang="fr-FR" sz="2400" dirty="0" err="1"/>
              <a:t>slatkog</a:t>
            </a:r>
            <a:r>
              <a:rPr lang="fr-FR" sz="2400" dirty="0"/>
              <a:t> </a:t>
            </a:r>
            <a:r>
              <a:rPr lang="fr-FR" sz="2400" dirty="0" err="1"/>
              <a:t>korena</a:t>
            </a:r>
            <a:r>
              <a:rPr lang="fr-FR" sz="2400" dirty="0"/>
              <a:t> </a:t>
            </a:r>
            <a:r>
              <a:rPr lang="fr-FR" sz="2400" dirty="0" err="1"/>
              <a:t>sreću</a:t>
            </a:r>
            <a:r>
              <a:rPr lang="fr-FR" sz="2400" dirty="0"/>
              <a:t> se u </a:t>
            </a:r>
            <a:r>
              <a:rPr lang="fr-FR" sz="2400" dirty="0" err="1" smtClean="0"/>
              <a:t>Vojvodini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Prvi</a:t>
            </a:r>
            <a:r>
              <a:rPr lang="fr-FR" sz="2400" dirty="0"/>
              <a:t> </a:t>
            </a:r>
            <a:r>
              <a:rPr lang="fr-FR" sz="2400" dirty="0" err="1"/>
              <a:t>raste</a:t>
            </a:r>
            <a:r>
              <a:rPr lang="fr-FR" sz="2400" dirty="0"/>
              <a:t> </a:t>
            </a:r>
            <a:r>
              <a:rPr lang="fr-FR" sz="2400" dirty="0" err="1"/>
              <a:t>samoniklo</a:t>
            </a:r>
            <a:r>
              <a:rPr lang="fr-FR" sz="2400" dirty="0"/>
              <a:t> </a:t>
            </a:r>
            <a:r>
              <a:rPr lang="fr-FR" sz="2400" dirty="0" err="1"/>
              <a:t>oko</a:t>
            </a:r>
            <a:r>
              <a:rPr lang="fr-FR" sz="2400" dirty="0"/>
              <a:t> </a:t>
            </a:r>
            <a:r>
              <a:rPr lang="fr-FR" sz="2400" dirty="0" err="1"/>
              <a:t>Slankamena</a:t>
            </a:r>
            <a:r>
              <a:rPr lang="fr-FR" sz="2400" dirty="0"/>
              <a:t>, </a:t>
            </a:r>
            <a:r>
              <a:rPr lang="fr-FR" sz="2400" dirty="0" err="1"/>
              <a:t>pored</a:t>
            </a:r>
            <a:r>
              <a:rPr lang="fr-FR" sz="2400" dirty="0"/>
              <a:t> </a:t>
            </a:r>
            <a:r>
              <a:rPr lang="fr-FR" sz="2400" dirty="0" err="1"/>
              <a:t>Dunava</a:t>
            </a:r>
            <a:r>
              <a:rPr lang="fr-FR" sz="2400" dirty="0"/>
              <a:t> i na </a:t>
            </a:r>
            <a:r>
              <a:rPr lang="fr-FR" sz="2400" dirty="0" err="1"/>
              <a:t>Fruškoj</a:t>
            </a:r>
            <a:r>
              <a:rPr lang="fr-FR" sz="2400" dirty="0"/>
              <a:t> Gori, a </a:t>
            </a:r>
            <a:r>
              <a:rPr lang="fr-FR" sz="2400" dirty="0" err="1"/>
              <a:t>drugi</a:t>
            </a:r>
            <a:r>
              <a:rPr lang="fr-FR" sz="2400" dirty="0"/>
              <a:t> </a:t>
            </a:r>
            <a:r>
              <a:rPr lang="fr-FR" sz="2400" dirty="0" err="1"/>
              <a:t>varijetet</a:t>
            </a:r>
            <a:r>
              <a:rPr lang="fr-FR" sz="2400" dirty="0"/>
              <a:t> </a:t>
            </a:r>
            <a:r>
              <a:rPr lang="fr-FR" sz="2400" dirty="0" err="1"/>
              <a:t>sreće</a:t>
            </a:r>
            <a:r>
              <a:rPr lang="fr-FR" sz="2400" dirty="0"/>
              <a:t> se </a:t>
            </a:r>
            <a:r>
              <a:rPr lang="fr-FR" sz="2400" dirty="0" err="1"/>
              <a:t>kod</a:t>
            </a:r>
            <a:r>
              <a:rPr lang="fr-FR" sz="2400" dirty="0"/>
              <a:t> </a:t>
            </a:r>
            <a:r>
              <a:rPr lang="fr-FR" sz="2400" dirty="0" err="1"/>
              <a:t>Sremskih</a:t>
            </a:r>
            <a:r>
              <a:rPr lang="fr-FR" sz="2400" dirty="0"/>
              <a:t> </a:t>
            </a:r>
            <a:r>
              <a:rPr lang="fr-FR" sz="2400" dirty="0" err="1"/>
              <a:t>Karlovaca</a:t>
            </a:r>
            <a:r>
              <a:rPr lang="fr-FR" sz="2400" dirty="0"/>
              <a:t>, </a:t>
            </a:r>
            <a:r>
              <a:rPr lang="fr-FR" sz="2400" dirty="0" err="1"/>
              <a:t>Kamenice</a:t>
            </a:r>
            <a:r>
              <a:rPr lang="fr-FR" sz="2400" dirty="0"/>
              <a:t> i </a:t>
            </a:r>
            <a:r>
              <a:rPr lang="fr-FR" sz="2400" dirty="0" err="1"/>
              <a:t>Petrovaradina</a:t>
            </a:r>
            <a:endParaRPr lang="en-US" sz="2400" dirty="0"/>
          </a:p>
        </p:txBody>
      </p:sp>
      <p:pic>
        <p:nvPicPr>
          <p:cNvPr id="4" name="Picture 3" descr="A close up of a plant&#10;&#10;Description automatically generated">
            <a:extLst>
              <a:ext uri="{FF2B5EF4-FFF2-40B4-BE49-F238E27FC236}">
                <a16:creationId xmlns:a16="http://schemas.microsoft.com/office/drawing/2014/main" xmlns="" id="{D9044D56-F071-4A14-B768-3FF135DE63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75" r="25974" b="-3"/>
          <a:stretch/>
        </p:blipFill>
        <p:spPr>
          <a:xfrm>
            <a:off x="1285852" y="3000372"/>
            <a:ext cx="2492543" cy="3429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D575A14-AAAF-4D74-A16C-A67C52A50F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3143248"/>
            <a:ext cx="2608783" cy="2256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smtClean="0"/>
              <a:t>U </a:t>
            </a:r>
            <a:r>
              <a:rPr lang="en-US" sz="2400" dirty="0" err="1"/>
              <a:t>službenoj</a:t>
            </a:r>
            <a:r>
              <a:rPr lang="en-US" sz="2400" dirty="0"/>
              <a:t> </a:t>
            </a:r>
            <a:r>
              <a:rPr lang="en-US" sz="2400" dirty="0" err="1"/>
              <a:t>upotrebi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(</a:t>
            </a:r>
            <a:r>
              <a:rPr lang="en-US" sz="2400" dirty="0" err="1"/>
              <a:t>Liquiritiae</a:t>
            </a:r>
            <a:r>
              <a:rPr lang="en-US" sz="2400" dirty="0"/>
              <a:t> radix)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stoloni</a:t>
            </a:r>
            <a:r>
              <a:rPr lang="en-US" sz="2400" dirty="0"/>
              <a:t> </a:t>
            </a:r>
            <a:r>
              <a:rPr lang="en-US" sz="2400" dirty="0" err="1"/>
              <a:t>stari</a:t>
            </a:r>
            <a:r>
              <a:rPr lang="en-US" sz="2400" dirty="0"/>
              <a:t> 3 – 4 </a:t>
            </a:r>
            <a:r>
              <a:rPr lang="en-US" sz="2400" dirty="0" err="1"/>
              <a:t>godine</a:t>
            </a:r>
            <a:r>
              <a:rPr lang="en-US" sz="2400" dirty="0"/>
              <a:t>.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glicirizin</a:t>
            </a:r>
            <a:r>
              <a:rPr lang="en-US" sz="2400" dirty="0"/>
              <a:t> (do 15 %), soli </a:t>
            </a:r>
            <a:r>
              <a:rPr lang="en-US" sz="2400" dirty="0" err="1"/>
              <a:t>glicerinske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, </a:t>
            </a:r>
            <a:r>
              <a:rPr lang="en-US" sz="2400" dirty="0" err="1"/>
              <a:t>šećere</a:t>
            </a:r>
            <a:r>
              <a:rPr lang="en-US" sz="2400" dirty="0"/>
              <a:t> (5 – 10 %), </a:t>
            </a:r>
            <a:r>
              <a:rPr lang="en-US" sz="2400" dirty="0" err="1"/>
              <a:t>skrob</a:t>
            </a:r>
            <a:r>
              <a:rPr lang="en-US" sz="2400" dirty="0"/>
              <a:t> (do 30 %), </a:t>
            </a:r>
            <a:r>
              <a:rPr lang="en-US" sz="2400" dirty="0" err="1"/>
              <a:t>asparagin</a:t>
            </a:r>
            <a:r>
              <a:rPr lang="en-US" sz="2400" dirty="0"/>
              <a:t>, </a:t>
            </a:r>
            <a:r>
              <a:rPr lang="en-US" sz="2400" dirty="0" err="1"/>
              <a:t>etarsko</a:t>
            </a:r>
            <a:r>
              <a:rPr lang="en-US" sz="2400" dirty="0"/>
              <a:t> </a:t>
            </a:r>
            <a:r>
              <a:rPr lang="en-US" sz="2400" dirty="0" err="1"/>
              <a:t>ulje</a:t>
            </a:r>
            <a:r>
              <a:rPr lang="en-US" sz="2400" dirty="0"/>
              <a:t>, </a:t>
            </a:r>
            <a:r>
              <a:rPr lang="en-US" sz="2400" dirty="0" err="1"/>
              <a:t>saponine</a:t>
            </a:r>
            <a:r>
              <a:rPr lang="en-US" sz="2400" dirty="0"/>
              <a:t>, </a:t>
            </a:r>
            <a:r>
              <a:rPr lang="en-US" sz="2400" dirty="0" err="1"/>
              <a:t>proteine</a:t>
            </a:r>
            <a:r>
              <a:rPr lang="en-US" sz="2400" dirty="0"/>
              <a:t>, </a:t>
            </a:r>
            <a:r>
              <a:rPr lang="en-US" sz="2400" dirty="0" err="1"/>
              <a:t>masti</a:t>
            </a:r>
            <a:r>
              <a:rPr lang="en-US" sz="2400" dirty="0"/>
              <a:t>, </a:t>
            </a:r>
            <a:r>
              <a:rPr lang="en-US" sz="2400" dirty="0" err="1"/>
              <a:t>žute</a:t>
            </a:r>
            <a:r>
              <a:rPr lang="en-US" sz="2400" dirty="0"/>
              <a:t> </a:t>
            </a:r>
            <a:r>
              <a:rPr lang="en-US" sz="2400" dirty="0" err="1"/>
              <a:t>flavonoidne</a:t>
            </a:r>
            <a:r>
              <a:rPr lang="en-US" sz="2400" dirty="0"/>
              <a:t> </a:t>
            </a:r>
            <a:r>
              <a:rPr lang="en-US" sz="2400" dirty="0" err="1"/>
              <a:t>sastojke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drugo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 algn="just"/>
            <a:r>
              <a:rPr lang="en-US" sz="2400" dirty="0" err="1" smtClean="0"/>
              <a:t>Glicirizin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triterpenski</a:t>
            </a:r>
            <a:r>
              <a:rPr lang="en-US" sz="2400" dirty="0"/>
              <a:t> </a:t>
            </a:r>
            <a:r>
              <a:rPr lang="en-US" sz="2400" dirty="0" err="1"/>
              <a:t>saponin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hidrolizom</a:t>
            </a:r>
            <a:r>
              <a:rPr lang="en-US" sz="2400" dirty="0"/>
              <a:t> </a:t>
            </a:r>
            <a:r>
              <a:rPr lang="en-US" sz="2400" dirty="0" err="1"/>
              <a:t>razlaže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gliciretinsku</a:t>
            </a:r>
            <a:r>
              <a:rPr lang="en-US" sz="2400" dirty="0"/>
              <a:t> </a:t>
            </a:r>
            <a:r>
              <a:rPr lang="en-US" sz="2400" dirty="0" err="1"/>
              <a:t>kiselinu</a:t>
            </a:r>
            <a:r>
              <a:rPr lang="en-US" sz="2400" dirty="0"/>
              <a:t> (</a:t>
            </a:r>
            <a:r>
              <a:rPr lang="en-US" sz="2400" dirty="0" err="1"/>
              <a:t>gliciretin</a:t>
            </a:r>
            <a:r>
              <a:rPr lang="en-US" sz="2400" dirty="0"/>
              <a:t>)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dva</a:t>
            </a:r>
            <a:r>
              <a:rPr lang="en-US" sz="2400" dirty="0"/>
              <a:t> </a:t>
            </a:r>
            <a:r>
              <a:rPr lang="en-US" sz="2400" dirty="0" err="1"/>
              <a:t>molekula</a:t>
            </a:r>
            <a:r>
              <a:rPr lang="en-US" sz="2400" dirty="0"/>
              <a:t> </a:t>
            </a:r>
            <a:r>
              <a:rPr lang="en-US" sz="2400" dirty="0" err="1"/>
              <a:t>glikuronske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. </a:t>
            </a:r>
            <a:r>
              <a:rPr lang="en-US" sz="2400" dirty="0" err="1"/>
              <a:t>Glicirizin</a:t>
            </a:r>
            <a:r>
              <a:rPr lang="en-US" sz="2400" dirty="0"/>
              <a:t> je 40 – 50 </a:t>
            </a:r>
            <a:r>
              <a:rPr lang="en-US" sz="2400" dirty="0" err="1"/>
              <a:t>puta</a:t>
            </a:r>
            <a:r>
              <a:rPr lang="en-US" sz="2400" dirty="0"/>
              <a:t> </a:t>
            </a:r>
            <a:r>
              <a:rPr lang="en-US" sz="2400" dirty="0" err="1"/>
              <a:t>slađi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običnog</a:t>
            </a:r>
            <a:r>
              <a:rPr lang="en-US" sz="2400" dirty="0"/>
              <a:t> </a:t>
            </a:r>
            <a:r>
              <a:rPr lang="en-US" sz="2400" dirty="0" err="1"/>
              <a:t>šećera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on </a:t>
            </a:r>
            <a:r>
              <a:rPr lang="en-US" sz="2400" dirty="0" err="1"/>
              <a:t>daje</a:t>
            </a:r>
            <a:r>
              <a:rPr lang="en-US" sz="2400" dirty="0"/>
              <a:t> </a:t>
            </a:r>
            <a:r>
              <a:rPr lang="en-US" sz="2400" dirty="0" err="1"/>
              <a:t>sladak</a:t>
            </a:r>
            <a:r>
              <a:rPr lang="en-US" sz="2400" dirty="0"/>
              <a:t> </a:t>
            </a:r>
            <a:r>
              <a:rPr lang="en-US" sz="2400" dirty="0" err="1"/>
              <a:t>ukus</a:t>
            </a:r>
            <a:r>
              <a:rPr lang="en-US" sz="2400" dirty="0"/>
              <a:t> </a:t>
            </a:r>
            <a:r>
              <a:rPr lang="en-US" sz="2400" dirty="0" err="1" smtClean="0"/>
              <a:t>drogi</a:t>
            </a:r>
            <a:endParaRPr lang="sr-Latn-RS" sz="2400" dirty="0" smtClean="0"/>
          </a:p>
          <a:p>
            <a:pPr algn="just"/>
            <a:r>
              <a:rPr lang="en-US" sz="2400" dirty="0" err="1" smtClean="0"/>
              <a:t>Slatki</a:t>
            </a:r>
            <a:r>
              <a:rPr lang="en-US" sz="2400" dirty="0" smtClean="0"/>
              <a:t> </a:t>
            </a:r>
            <a:r>
              <a:rPr lang="en-US" sz="2400" dirty="0" err="1"/>
              <a:t>koren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u </a:t>
            </a:r>
            <a:r>
              <a:rPr lang="en-US" sz="2400" dirty="0" err="1"/>
              <a:t>raznim</a:t>
            </a:r>
            <a:r>
              <a:rPr lang="en-US" sz="2400" dirty="0"/>
              <a:t> </a:t>
            </a:r>
            <a:r>
              <a:rPr lang="en-US" sz="2400" dirty="0" err="1"/>
              <a:t>oficinalnim</a:t>
            </a:r>
            <a:r>
              <a:rPr lang="en-US" sz="2400" dirty="0"/>
              <a:t> </a:t>
            </a:r>
            <a:r>
              <a:rPr lang="en-US" sz="2400" dirty="0" err="1"/>
              <a:t>čajevima</a:t>
            </a:r>
            <a:r>
              <a:rPr lang="en-US" sz="2400" dirty="0"/>
              <a:t>: Species </a:t>
            </a:r>
            <a:r>
              <a:rPr lang="en-US" sz="2400" dirty="0" err="1"/>
              <a:t>diureticae</a:t>
            </a:r>
            <a:r>
              <a:rPr lang="en-US" sz="2400" dirty="0"/>
              <a:t> (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mokrenje</a:t>
            </a:r>
            <a:r>
              <a:rPr lang="en-US" sz="2400" dirty="0"/>
              <a:t>), Species </a:t>
            </a:r>
            <a:r>
              <a:rPr lang="en-US" sz="2400" dirty="0" err="1"/>
              <a:t>pectorales</a:t>
            </a:r>
            <a:r>
              <a:rPr lang="en-US" sz="2400" dirty="0"/>
              <a:t> (</a:t>
            </a:r>
            <a:r>
              <a:rPr lang="en-US" sz="2400" dirty="0" err="1"/>
              <a:t>čaj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prsa</a:t>
            </a:r>
            <a:r>
              <a:rPr lang="en-US" sz="2400" dirty="0"/>
              <a:t>), Species </a:t>
            </a:r>
            <a:r>
              <a:rPr lang="en-US" sz="2400" dirty="0" err="1"/>
              <a:t>Althaeae</a:t>
            </a:r>
            <a:r>
              <a:rPr lang="en-US" sz="2400" dirty="0"/>
              <a:t> (</a:t>
            </a:r>
            <a:r>
              <a:rPr lang="en-US" sz="2400" dirty="0" err="1"/>
              <a:t>slezovog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sladića</a:t>
            </a:r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ekspektorans</a:t>
            </a:r>
            <a:r>
              <a:rPr lang="en-US" sz="2400" dirty="0"/>
              <a:t>, </a:t>
            </a:r>
            <a:r>
              <a:rPr lang="en-US" sz="2400" dirty="0" err="1"/>
              <a:t>laksans</a:t>
            </a:r>
            <a:r>
              <a:rPr lang="en-US" sz="2400" dirty="0"/>
              <a:t>, </a:t>
            </a:r>
            <a:r>
              <a:rPr lang="en-US" sz="2400" dirty="0" err="1"/>
              <a:t>diuretik</a:t>
            </a:r>
            <a:r>
              <a:rPr lang="en-US" sz="2400" dirty="0"/>
              <a:t>, </a:t>
            </a:r>
            <a:r>
              <a:rPr lang="en-US" sz="2400" dirty="0" err="1"/>
              <a:t>spazmolitik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antiflogistik</a:t>
            </a:r>
            <a:r>
              <a:rPr lang="en-US" sz="2400" dirty="0"/>
              <a:t>. </a:t>
            </a:r>
            <a:r>
              <a:rPr lang="en-US" sz="2400" dirty="0" err="1"/>
              <a:t>Upotrebljava</a:t>
            </a:r>
            <a:r>
              <a:rPr lang="en-US" sz="2400" dirty="0"/>
              <a:t> se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sredstvo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iskašljavanje</a:t>
            </a:r>
            <a:r>
              <a:rPr lang="en-US" sz="2400" dirty="0"/>
              <a:t>,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nadimanja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nazeba</a:t>
            </a:r>
            <a:r>
              <a:rPr lang="en-US" sz="2400" dirty="0"/>
              <a:t>.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lekova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probavnih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disajnih</a:t>
            </a:r>
            <a:r>
              <a:rPr lang="en-US" sz="2400" dirty="0"/>
              <a:t> </a:t>
            </a:r>
            <a:r>
              <a:rPr lang="en-US" sz="2400" dirty="0" err="1"/>
              <a:t>organa</a:t>
            </a:r>
            <a:r>
              <a:rPr lang="en-US" sz="2400" dirty="0"/>
              <a:t>. </a:t>
            </a:r>
            <a:r>
              <a:rPr lang="en-US" sz="2400" dirty="0" err="1"/>
              <a:t>Prašak</a:t>
            </a:r>
            <a:r>
              <a:rPr lang="en-US" sz="2400" dirty="0"/>
              <a:t> </a:t>
            </a:r>
            <a:r>
              <a:rPr lang="en-US" sz="2400" dirty="0" err="1"/>
              <a:t>dobijen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korena</a:t>
            </a:r>
            <a:r>
              <a:rPr lang="en-US" sz="2400" dirty="0"/>
              <a:t> </a:t>
            </a:r>
            <a:r>
              <a:rPr lang="en-US" sz="2400" dirty="0" err="1"/>
              <a:t>koristi</a:t>
            </a:r>
            <a:r>
              <a:rPr lang="en-US" sz="2400" dirty="0"/>
              <a:t> se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korigens</a:t>
            </a:r>
            <a:r>
              <a:rPr lang="en-US" sz="2400" dirty="0"/>
              <a:t> </a:t>
            </a:r>
            <a:r>
              <a:rPr lang="en-US" sz="2400" dirty="0" err="1"/>
              <a:t>ukusa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lekovitih</a:t>
            </a:r>
            <a:r>
              <a:rPr lang="en-US" sz="2400" dirty="0"/>
              <a:t> </a:t>
            </a:r>
            <a:r>
              <a:rPr lang="en-US" sz="2400" dirty="0" err="1"/>
              <a:t>mešavina</a:t>
            </a:r>
            <a:r>
              <a:rPr lang="en-US" sz="2400" dirty="0"/>
              <a:t>, </a:t>
            </a:r>
            <a:r>
              <a:rPr lang="en-US" sz="2400" dirty="0" err="1"/>
              <a:t>životnih</a:t>
            </a:r>
            <a:r>
              <a:rPr lang="en-US" sz="2400" dirty="0"/>
              <a:t> </a:t>
            </a:r>
            <a:r>
              <a:rPr lang="en-US" sz="2400" dirty="0" err="1"/>
              <a:t>namernica</a:t>
            </a:r>
            <a:r>
              <a:rPr lang="en-US" sz="2400" dirty="0"/>
              <a:t>, </a:t>
            </a:r>
            <a:r>
              <a:rPr lang="en-US" sz="2400" dirty="0" err="1"/>
              <a:t>napitaka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podloga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tablete</a:t>
            </a:r>
            <a:r>
              <a:rPr lang="en-US" sz="2400" dirty="0"/>
              <a:t>. </a:t>
            </a:r>
            <a:r>
              <a:rPr lang="en-US" sz="2400" dirty="0" err="1"/>
              <a:t>Čvrsti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tečni</a:t>
            </a:r>
            <a:r>
              <a:rPr lang="en-US" sz="2400" dirty="0"/>
              <a:t> </a:t>
            </a:r>
            <a:r>
              <a:rPr lang="en-US" sz="2400" dirty="0" err="1"/>
              <a:t>ekstrakti</a:t>
            </a:r>
            <a:r>
              <a:rPr lang="en-US" sz="2400" dirty="0"/>
              <a:t> (</a:t>
            </a:r>
            <a:r>
              <a:rPr lang="en-US" sz="2400" dirty="0" err="1"/>
              <a:t>Succus</a:t>
            </a:r>
            <a:r>
              <a:rPr lang="en-US" sz="2400" dirty="0"/>
              <a:t> </a:t>
            </a:r>
            <a:r>
              <a:rPr lang="en-US" sz="2400" dirty="0" err="1"/>
              <a:t>Glycerrhizae</a:t>
            </a:r>
            <a:r>
              <a:rPr lang="en-US" sz="2400" dirty="0"/>
              <a:t>) </a:t>
            </a:r>
            <a:r>
              <a:rPr lang="en-US" sz="2400" dirty="0" err="1"/>
              <a:t>sadrže</a:t>
            </a:r>
            <a:r>
              <a:rPr lang="en-US" sz="2400" dirty="0"/>
              <a:t> do 25 % </a:t>
            </a:r>
            <a:r>
              <a:rPr lang="en-US" sz="2400" dirty="0" err="1"/>
              <a:t>glicirizina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koriste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 s </a:t>
            </a:r>
            <a:r>
              <a:rPr lang="en-US" sz="2400" dirty="0" err="1"/>
              <a:t>ekspektorantnim</a:t>
            </a:r>
            <a:r>
              <a:rPr lang="en-US" sz="2400" dirty="0"/>
              <a:t> </a:t>
            </a:r>
            <a:r>
              <a:rPr lang="en-US" sz="2400" dirty="0" err="1"/>
              <a:t>delovanjem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zaslađivanje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pića</a:t>
            </a:r>
            <a:r>
              <a:rPr lang="en-US" sz="2400" dirty="0"/>
              <a:t>. </a:t>
            </a:r>
            <a:r>
              <a:rPr lang="fr-FR" sz="2400" dirty="0" err="1"/>
              <a:t>Ovi</a:t>
            </a:r>
            <a:r>
              <a:rPr lang="fr-FR" sz="2400" dirty="0"/>
              <a:t> </a:t>
            </a:r>
            <a:r>
              <a:rPr lang="fr-FR" sz="2400" dirty="0" err="1"/>
              <a:t>ekstrakti</a:t>
            </a:r>
            <a:r>
              <a:rPr lang="fr-FR" sz="2400" dirty="0"/>
              <a:t> se </a:t>
            </a:r>
            <a:r>
              <a:rPr lang="fr-FR" sz="2400" dirty="0" err="1"/>
              <a:t>najviše</a:t>
            </a:r>
            <a:r>
              <a:rPr lang="fr-FR" sz="2400" dirty="0"/>
              <a:t> </a:t>
            </a:r>
            <a:r>
              <a:rPr lang="fr-FR" sz="2400" dirty="0" err="1"/>
              <a:t>proizvode</a:t>
            </a:r>
            <a:r>
              <a:rPr lang="fr-FR" sz="2400" dirty="0"/>
              <a:t> u </a:t>
            </a:r>
            <a:r>
              <a:rPr lang="fr-FR" sz="2400" dirty="0" err="1"/>
              <a:t>Italiji</a:t>
            </a:r>
            <a:r>
              <a:rPr lang="fr-FR" sz="2400" dirty="0"/>
              <a:t>. </a:t>
            </a:r>
            <a:r>
              <a:rPr lang="fr-FR" sz="2400" dirty="0" err="1"/>
              <a:t>Tucakov</a:t>
            </a:r>
            <a:r>
              <a:rPr lang="fr-FR" sz="2400" dirty="0"/>
              <a:t> (1971) </a:t>
            </a:r>
            <a:r>
              <a:rPr lang="fr-FR" sz="2400" dirty="0" err="1"/>
              <a:t>preporučuje</a:t>
            </a:r>
            <a:r>
              <a:rPr lang="fr-FR" sz="2400" dirty="0"/>
              <a:t> </a:t>
            </a:r>
            <a:r>
              <a:rPr lang="fr-FR" sz="2400" dirty="0" err="1"/>
              <a:t>smeše</a:t>
            </a:r>
            <a:r>
              <a:rPr lang="fr-FR" sz="2400" dirty="0"/>
              <a:t> sa </a:t>
            </a:r>
            <a:r>
              <a:rPr lang="fr-FR" sz="2400" dirty="0" err="1"/>
              <a:t>slatkim</a:t>
            </a:r>
            <a:r>
              <a:rPr lang="fr-FR" sz="2400" dirty="0"/>
              <a:t> </a:t>
            </a:r>
            <a:r>
              <a:rPr lang="fr-FR" sz="2400" dirty="0" err="1"/>
              <a:t>korenom</a:t>
            </a:r>
            <a:r>
              <a:rPr lang="fr-FR" sz="2400" dirty="0"/>
              <a:t> </a:t>
            </a:r>
            <a:r>
              <a:rPr lang="fr-FR" sz="2400" dirty="0" err="1"/>
              <a:t>protiv</a:t>
            </a:r>
            <a:r>
              <a:rPr lang="fr-FR" sz="2400" dirty="0"/>
              <a:t> </a:t>
            </a:r>
            <a:r>
              <a:rPr lang="fr-FR" sz="2400" dirty="0" err="1"/>
              <a:t>gastritisa</a:t>
            </a:r>
            <a:r>
              <a:rPr lang="fr-FR" sz="2400" dirty="0"/>
              <a:t> i </a:t>
            </a:r>
            <a:r>
              <a:rPr lang="fr-FR" sz="2400" dirty="0" err="1"/>
              <a:t>zatvora</a:t>
            </a:r>
            <a:r>
              <a:rPr lang="fr-FR" sz="2400" dirty="0"/>
              <a:t>. U SSSR-u se </a:t>
            </a:r>
            <a:r>
              <a:rPr lang="fr-FR" sz="2400" dirty="0" err="1"/>
              <a:t>koristio</a:t>
            </a:r>
            <a:r>
              <a:rPr lang="fr-FR" sz="2400" dirty="0"/>
              <a:t>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lečenje</a:t>
            </a:r>
            <a:r>
              <a:rPr lang="fr-FR" sz="2400" dirty="0"/>
              <a:t> </a:t>
            </a:r>
            <a:r>
              <a:rPr lang="fr-FR" sz="2400" dirty="0" err="1"/>
              <a:t>čira</a:t>
            </a:r>
            <a:r>
              <a:rPr lang="fr-FR" sz="2400" dirty="0"/>
              <a:t> na </a:t>
            </a:r>
            <a:r>
              <a:rPr lang="fr-FR" sz="2400" dirty="0" err="1"/>
              <a:t>želucu</a:t>
            </a:r>
            <a:r>
              <a:rPr lang="fr-FR" sz="2400" dirty="0"/>
              <a:t> i </a:t>
            </a:r>
            <a:r>
              <a:rPr lang="fr-FR" sz="2400" dirty="0" err="1"/>
              <a:t>dvanaestopalačnom</a:t>
            </a:r>
            <a:r>
              <a:rPr lang="fr-FR" sz="2400" dirty="0"/>
              <a:t> </a:t>
            </a:r>
            <a:r>
              <a:rPr lang="fr-FR" sz="2400" dirty="0" err="1" smtClean="0"/>
              <a:t>crevu</a:t>
            </a:r>
            <a:endParaRPr lang="en-US" sz="2400" dirty="0"/>
          </a:p>
          <a:p>
            <a:r>
              <a:rPr lang="fr-FR" sz="2400" dirty="0"/>
              <a:t>U </a:t>
            </a:r>
            <a:r>
              <a:rPr lang="fr-FR" sz="2400" dirty="0" err="1"/>
              <a:t>poslednje</a:t>
            </a:r>
            <a:r>
              <a:rPr lang="fr-FR" sz="2400" dirty="0"/>
              <a:t> </a:t>
            </a:r>
            <a:r>
              <a:rPr lang="fr-FR" sz="2400" dirty="0" err="1"/>
              <a:t>vreme</a:t>
            </a:r>
            <a:r>
              <a:rPr lang="fr-FR" sz="2400" dirty="0"/>
              <a:t> </a:t>
            </a:r>
            <a:r>
              <a:rPr lang="fr-FR" sz="2400" dirty="0" err="1"/>
              <a:t>smatra</a:t>
            </a:r>
            <a:r>
              <a:rPr lang="fr-FR" sz="2400" dirty="0"/>
              <a:t> se da se </a:t>
            </a:r>
            <a:r>
              <a:rPr lang="fr-FR" sz="2400" dirty="0" err="1"/>
              <a:t>slatki</a:t>
            </a:r>
            <a:r>
              <a:rPr lang="fr-FR" sz="2400" dirty="0"/>
              <a:t> </a:t>
            </a:r>
            <a:r>
              <a:rPr lang="fr-FR" sz="2400" dirty="0" err="1"/>
              <a:t>koren</a:t>
            </a:r>
            <a:r>
              <a:rPr lang="fr-FR" sz="2400" dirty="0"/>
              <a:t> </a:t>
            </a:r>
            <a:r>
              <a:rPr lang="fr-FR" sz="2400" dirty="0" err="1"/>
              <a:t>može</a:t>
            </a:r>
            <a:r>
              <a:rPr lang="fr-FR" sz="2400" dirty="0"/>
              <a:t> </a:t>
            </a:r>
            <a:r>
              <a:rPr lang="fr-FR" sz="2400" dirty="0" err="1"/>
              <a:t>primeniti</a:t>
            </a:r>
            <a:r>
              <a:rPr lang="fr-FR" sz="2400" dirty="0"/>
              <a:t> u </a:t>
            </a:r>
            <a:r>
              <a:rPr lang="fr-FR" sz="2400" dirty="0" err="1"/>
              <a:t>lečenju</a:t>
            </a:r>
            <a:r>
              <a:rPr lang="fr-FR" sz="2400" dirty="0"/>
              <a:t> </a:t>
            </a:r>
            <a:r>
              <a:rPr lang="fr-FR" sz="2400" dirty="0" err="1"/>
              <a:t>stomačnih</a:t>
            </a:r>
            <a:r>
              <a:rPr lang="fr-FR" sz="2400" dirty="0"/>
              <a:t> </a:t>
            </a:r>
            <a:r>
              <a:rPr lang="fr-FR" sz="2400" dirty="0" err="1"/>
              <a:t>čireva</a:t>
            </a:r>
            <a:r>
              <a:rPr lang="fr-FR" sz="2400" dirty="0"/>
              <a:t> i </a:t>
            </a:r>
            <a:r>
              <a:rPr lang="fr-FR" sz="2400" dirty="0" err="1"/>
              <a:t>Adisonove</a:t>
            </a:r>
            <a:r>
              <a:rPr lang="fr-FR" sz="2400" dirty="0"/>
              <a:t> </a:t>
            </a:r>
            <a:r>
              <a:rPr lang="fr-FR" sz="2400" dirty="0" err="1" smtClean="0"/>
              <a:t>bolesti</a:t>
            </a:r>
            <a:endParaRPr lang="sr-Latn-RS" sz="2400" dirty="0" smtClean="0"/>
          </a:p>
          <a:p>
            <a:r>
              <a:rPr lang="fr-FR" sz="2400" dirty="0" err="1" smtClean="0"/>
              <a:t>Zahvaljujući</a:t>
            </a:r>
            <a:r>
              <a:rPr lang="fr-FR" sz="2400" dirty="0" smtClean="0"/>
              <a:t> </a:t>
            </a:r>
            <a:r>
              <a:rPr lang="fr-FR" sz="2400" dirty="0" err="1"/>
              <a:t>razvijenom</a:t>
            </a:r>
            <a:r>
              <a:rPr lang="fr-FR" sz="2400" dirty="0"/>
              <a:t> </a:t>
            </a:r>
            <a:r>
              <a:rPr lang="fr-FR" sz="2400" dirty="0" err="1"/>
              <a:t>korenovom</a:t>
            </a:r>
            <a:r>
              <a:rPr lang="fr-FR" sz="2400" dirty="0"/>
              <a:t> </a:t>
            </a:r>
            <a:r>
              <a:rPr lang="fr-FR" sz="2400" dirty="0" err="1"/>
              <a:t>sistemu</a:t>
            </a:r>
            <a:r>
              <a:rPr lang="fr-FR" sz="2400" dirty="0"/>
              <a:t>, </a:t>
            </a:r>
            <a:r>
              <a:rPr lang="fr-FR" sz="2400" dirty="0" err="1"/>
              <a:t>sladić</a:t>
            </a:r>
            <a:r>
              <a:rPr lang="fr-FR" sz="2400" dirty="0"/>
              <a:t> se </a:t>
            </a:r>
            <a:r>
              <a:rPr lang="fr-FR" sz="2400" dirty="0" err="1"/>
              <a:t>može</a:t>
            </a:r>
            <a:r>
              <a:rPr lang="fr-FR" sz="2400" dirty="0"/>
              <a:t> </a:t>
            </a:r>
            <a:r>
              <a:rPr lang="fr-FR" sz="2400" dirty="0" err="1"/>
              <a:t>koristiti</a:t>
            </a:r>
            <a:r>
              <a:rPr lang="fr-FR" sz="2400" dirty="0"/>
              <a:t>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sprečavanje</a:t>
            </a:r>
            <a:r>
              <a:rPr lang="fr-FR" sz="2400" dirty="0"/>
              <a:t> </a:t>
            </a:r>
            <a:r>
              <a:rPr lang="fr-FR" sz="2400" dirty="0" err="1"/>
              <a:t>erozije</a:t>
            </a:r>
            <a:r>
              <a:rPr lang="fr-FR" sz="2400" dirty="0"/>
              <a:t> </a:t>
            </a:r>
            <a:r>
              <a:rPr lang="fr-FR" sz="2400" dirty="0" err="1" smtClean="0"/>
              <a:t>zemljišta</a:t>
            </a:r>
            <a:r>
              <a:rPr lang="fr-FR" sz="2400" dirty="0" smtClean="0"/>
              <a:t> 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b="1" dirty="0" smtClean="0"/>
              <a:t>OSTALE VAŽNE SAPONOZIDNE BILJKE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285720" y="1428736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800" b="1" dirty="0" smtClean="0"/>
              <a:t> JAGORČEVINA - </a:t>
            </a:r>
            <a:r>
              <a:rPr lang="en-US" sz="2800" b="1" i="1" dirty="0" err="1" smtClean="0"/>
              <a:t>Primula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veris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(Caryophyllaceae)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034" y="1928802"/>
            <a:ext cx="7500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SITNICA - </a:t>
            </a:r>
            <a:r>
              <a:rPr lang="en-US" sz="2800" b="1" i="1" dirty="0" err="1" smtClean="0"/>
              <a:t>Herniaria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glabra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fr-FR" sz="2800" b="1" dirty="0" err="1" smtClean="0"/>
              <a:t>Caryophyllaceae</a:t>
            </a:r>
            <a:r>
              <a:rPr lang="sr-Latn-RS" sz="2800" b="1" dirty="0" smtClean="0"/>
              <a:t>)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28596" y="2428868"/>
            <a:ext cx="87154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b="1" dirty="0" smtClean="0"/>
              <a:t> SAPUNJAČA - </a:t>
            </a:r>
            <a:r>
              <a:rPr lang="fr-FR" sz="2800" b="1" i="1" dirty="0" err="1" smtClean="0"/>
              <a:t>Saponaria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officinalis</a:t>
            </a:r>
            <a:r>
              <a:rPr lang="fr-FR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fr-FR" sz="2800" b="1" i="1" dirty="0" err="1" smtClean="0"/>
              <a:t>Caryophyllaceae</a:t>
            </a:r>
            <a:r>
              <a:rPr lang="sr-Latn-RS" sz="2800" b="1" dirty="0" smtClean="0"/>
              <a:t>)</a:t>
            </a:r>
            <a:endParaRPr lang="en-US" sz="2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571472" y="2928934"/>
            <a:ext cx="6410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800" b="1" dirty="0" smtClean="0"/>
              <a:t> ZEČJI TRN - </a:t>
            </a:r>
            <a:r>
              <a:rPr lang="en-US" sz="2800" b="1" i="1" dirty="0" err="1" smtClean="0"/>
              <a:t>Ononis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spinosa</a:t>
            </a:r>
            <a:r>
              <a:rPr lang="en-US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sr-Latn-RS" sz="2800" b="1" i="1" dirty="0" smtClean="0"/>
              <a:t>Fabaceae</a:t>
            </a:r>
            <a:r>
              <a:rPr lang="sr-Latn-RS" sz="2800" b="1" dirty="0" smtClean="0"/>
              <a:t>)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42844" y="3357562"/>
            <a:ext cx="9001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b="1" dirty="0" smtClean="0"/>
              <a:t>    DIVIZMA - </a:t>
            </a:r>
            <a:r>
              <a:rPr lang="fr-FR" sz="2800" b="1" i="1" dirty="0" err="1" smtClean="0"/>
              <a:t>Verbascum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thapsiforme</a:t>
            </a:r>
            <a:r>
              <a:rPr lang="fr-FR" sz="2800" b="1" dirty="0" smtClean="0"/>
              <a:t> Schr.</a:t>
            </a:r>
            <a:r>
              <a:rPr lang="sr-Latn-RS" sz="2800" b="1" dirty="0" smtClean="0"/>
              <a:t> </a:t>
            </a:r>
            <a:r>
              <a:rPr lang="en-US" sz="2800" b="1" dirty="0" smtClean="0"/>
              <a:t>   </a:t>
            </a:r>
            <a:r>
              <a:rPr lang="sr-Latn-RS" sz="2800" b="1" dirty="0" smtClean="0"/>
              <a:t>(</a:t>
            </a:r>
            <a:r>
              <a:rPr lang="fr-FR" sz="2800" b="1" i="1" dirty="0" err="1" smtClean="0"/>
              <a:t>Scrophulariaceae</a:t>
            </a:r>
            <a:r>
              <a:rPr lang="sr-Latn-RS" sz="2800" b="1" i="1" dirty="0" smtClean="0"/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720" y="4214818"/>
            <a:ext cx="8858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fr-FR" sz="2800" b="1" dirty="0" smtClean="0"/>
              <a:t> POLJSKI RASTAVIĆ - </a:t>
            </a:r>
            <a:r>
              <a:rPr lang="fr-FR" sz="2800" b="1" i="1" dirty="0" smtClean="0"/>
              <a:t>Equisetum </a:t>
            </a:r>
            <a:r>
              <a:rPr lang="fr-FR" sz="2800" b="1" i="1" dirty="0" err="1" smtClean="0"/>
              <a:t>arvense</a:t>
            </a:r>
            <a:r>
              <a:rPr lang="fr-FR" sz="2800" b="1" dirty="0" smtClean="0"/>
              <a:t> L.</a:t>
            </a:r>
            <a:r>
              <a:rPr lang="sr-Latn-RS" sz="2800" b="1" dirty="0" smtClean="0"/>
              <a:t> (</a:t>
            </a:r>
            <a:r>
              <a:rPr lang="fr-FR" sz="2800" b="1" i="1" dirty="0" err="1" smtClean="0"/>
              <a:t>Equisetaceae</a:t>
            </a:r>
            <a:r>
              <a:rPr lang="sr-Latn-RS" sz="2800" b="1" u="sng" dirty="0" smtClean="0"/>
              <a:t>)</a:t>
            </a:r>
            <a:endParaRPr lang="en-US" sz="2800" dirty="0" smtClean="0"/>
          </a:p>
          <a:p>
            <a:pPr algn="ctr">
              <a:buNone/>
            </a:pPr>
            <a:r>
              <a:rPr lang="fr-FR" sz="2800" b="1" dirty="0" smtClean="0"/>
              <a:t> 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28596" y="4643446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 PIREVINA - </a:t>
            </a:r>
            <a:r>
              <a:rPr lang="en-US" sz="2800" b="1" i="1" dirty="0" err="1" smtClean="0"/>
              <a:t>Agropyrum</a:t>
            </a:r>
            <a:r>
              <a:rPr lang="en-US" sz="2800" b="1" i="1" dirty="0" smtClean="0"/>
              <a:t> </a:t>
            </a:r>
            <a:r>
              <a:rPr lang="en-US" sz="2800" b="1" i="1" dirty="0" err="1" smtClean="0"/>
              <a:t>repens</a:t>
            </a:r>
            <a:r>
              <a:rPr lang="en-US" sz="2800" b="1" dirty="0" smtClean="0"/>
              <a:t> (L.) </a:t>
            </a:r>
            <a:r>
              <a:rPr lang="en-US" sz="2800" b="1" dirty="0" err="1" smtClean="0"/>
              <a:t>Beauv</a:t>
            </a:r>
            <a:r>
              <a:rPr lang="en-US" sz="2800" b="1" dirty="0" smtClean="0"/>
              <a:t>. </a:t>
            </a:r>
            <a:r>
              <a:rPr lang="sr-Latn-RS" sz="2800" b="1" dirty="0" smtClean="0"/>
              <a:t> </a:t>
            </a:r>
            <a:r>
              <a:rPr lang="sr-Latn-RS" sz="2800" b="1" i="1" dirty="0" smtClean="0"/>
              <a:t>(Poaceae)</a:t>
            </a:r>
            <a:endParaRPr lang="en-US" sz="2800" i="1" dirty="0"/>
          </a:p>
        </p:txBody>
      </p:sp>
      <p:sp>
        <p:nvSpPr>
          <p:cNvPr id="10" name="Rectangle 9"/>
          <p:cNvSpPr/>
          <p:nvPr/>
        </p:nvSpPr>
        <p:spPr>
          <a:xfrm>
            <a:off x="500034" y="5286388"/>
            <a:ext cx="6915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fr-FR" sz="2800" b="1" dirty="0" smtClean="0"/>
              <a:t> BREZA - </a:t>
            </a:r>
            <a:r>
              <a:rPr lang="fr-FR" sz="2800" b="1" i="1" dirty="0" err="1" smtClean="0"/>
              <a:t>Betula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verrucosa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Ehrh</a:t>
            </a:r>
            <a:r>
              <a:rPr lang="fr-FR" sz="2800" b="1" dirty="0" smtClean="0"/>
              <a:t>. </a:t>
            </a:r>
            <a:r>
              <a:rPr lang="sr-Latn-RS" sz="2800" b="1" dirty="0" smtClean="0"/>
              <a:t>(</a:t>
            </a:r>
            <a:r>
              <a:rPr lang="sr-Latn-RS" sz="2800" b="1" i="1" dirty="0" smtClean="0"/>
              <a:t>Betulaceae</a:t>
            </a:r>
            <a:r>
              <a:rPr lang="sr-Latn-RS" b="1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/>
              <a:t>JAGORČEVINA - </a:t>
            </a:r>
            <a:r>
              <a:rPr lang="en-US" b="1" i="1" dirty="0" err="1"/>
              <a:t>Primula</a:t>
            </a:r>
            <a:r>
              <a:rPr lang="en-US" b="1" i="1" dirty="0"/>
              <a:t> </a:t>
            </a:r>
            <a:r>
              <a:rPr lang="en-US" b="1" i="1" dirty="0" err="1"/>
              <a:t>veris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(Caryophyllaceae)</a:t>
            </a:r>
          </a:p>
          <a:p>
            <a:pPr algn="ctr">
              <a:buNone/>
            </a:pPr>
            <a:endParaRPr lang="en-US" dirty="0"/>
          </a:p>
          <a:p>
            <a:r>
              <a:rPr lang="en-US" sz="2400" b="1" dirty="0"/>
              <a:t> </a:t>
            </a:r>
            <a:r>
              <a:rPr lang="en-US" sz="2400" dirty="0" smtClean="0"/>
              <a:t>Sin</a:t>
            </a:r>
            <a:r>
              <a:rPr lang="en-US" sz="2400" dirty="0"/>
              <a:t>: </a:t>
            </a:r>
            <a:r>
              <a:rPr lang="en-US" sz="2400" i="1" dirty="0"/>
              <a:t>P. </a:t>
            </a:r>
            <a:r>
              <a:rPr lang="en-US" sz="2400" i="1" dirty="0" err="1"/>
              <a:t>officinalis</a:t>
            </a:r>
            <a:r>
              <a:rPr lang="en-US" sz="2400" i="1" dirty="0"/>
              <a:t> /L./ Hill./</a:t>
            </a:r>
            <a:endParaRPr lang="en-US" sz="2400" dirty="0"/>
          </a:p>
          <a:p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jagorčevina</a:t>
            </a:r>
            <a:r>
              <a:rPr lang="fr-FR" sz="2400" i="1" dirty="0"/>
              <a:t>, </a:t>
            </a:r>
            <a:r>
              <a:rPr lang="fr-FR" sz="2400" i="1" dirty="0" err="1"/>
              <a:t>jaglika</a:t>
            </a:r>
            <a:r>
              <a:rPr lang="fr-FR" sz="2400" i="1" dirty="0"/>
              <a:t>, </a:t>
            </a:r>
            <a:r>
              <a:rPr lang="fr-FR" sz="2400" i="1" dirty="0" err="1" smtClean="0"/>
              <a:t>jaglac</a:t>
            </a:r>
            <a:r>
              <a:rPr lang="fr-FR" sz="2400" i="1" dirty="0"/>
              <a:t>, </a:t>
            </a:r>
            <a:r>
              <a:rPr lang="fr-FR" sz="2400" i="1" dirty="0" err="1"/>
              <a:t>jagliče</a:t>
            </a:r>
            <a:r>
              <a:rPr lang="fr-FR" sz="2400" i="1" dirty="0"/>
              <a:t>, </a:t>
            </a:r>
            <a:r>
              <a:rPr lang="fr-FR" sz="2400" i="1" dirty="0" err="1"/>
              <a:t>kunjavac</a:t>
            </a:r>
            <a:r>
              <a:rPr lang="fr-FR" sz="2400" i="1" dirty="0"/>
              <a:t>, </a:t>
            </a:r>
            <a:r>
              <a:rPr lang="fr-FR" sz="2400" i="1" dirty="0" err="1"/>
              <a:t>piskalica</a:t>
            </a:r>
            <a:r>
              <a:rPr lang="fr-FR" sz="2400" i="1" dirty="0"/>
              <a:t>, </a:t>
            </a:r>
            <a:r>
              <a:rPr lang="en-US" sz="2400" i="1" dirty="0" err="1" smtClean="0"/>
              <a:t>petoprst</a:t>
            </a:r>
            <a:r>
              <a:rPr lang="en-US" sz="2400" i="1" dirty="0"/>
              <a:t>, </a:t>
            </a:r>
            <a:r>
              <a:rPr lang="en-US" sz="2400" i="1" dirty="0" err="1"/>
              <a:t>prvi</a:t>
            </a:r>
            <a:r>
              <a:rPr lang="en-US" sz="2400" i="1" dirty="0"/>
              <a:t> </a:t>
            </a:r>
            <a:r>
              <a:rPr lang="en-US" sz="2400" i="1" dirty="0" err="1"/>
              <a:t>cvet</a:t>
            </a:r>
            <a:r>
              <a:rPr lang="en-US" sz="2400" i="1" dirty="0"/>
              <a:t>, </a:t>
            </a:r>
            <a:r>
              <a:rPr lang="en-US" sz="2400" i="1" dirty="0" err="1"/>
              <a:t>sunašce</a:t>
            </a:r>
            <a:r>
              <a:rPr lang="en-US" sz="2400" i="1" dirty="0" smtClean="0"/>
              <a:t>.</a:t>
            </a:r>
            <a:endParaRPr lang="en-US" sz="2400" dirty="0"/>
          </a:p>
          <a:p>
            <a:r>
              <a:rPr lang="en-US" sz="2400" dirty="0" err="1" smtClean="0"/>
              <a:t>Jagorčevina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biljka</a:t>
            </a:r>
            <a:r>
              <a:rPr lang="en-US" sz="2400" dirty="0"/>
              <a:t> </a:t>
            </a:r>
            <a:r>
              <a:rPr lang="en-US" sz="2400" dirty="0" err="1"/>
              <a:t>brdskih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planinskih</a:t>
            </a:r>
            <a:r>
              <a:rPr lang="en-US" sz="2400" dirty="0"/>
              <a:t> </a:t>
            </a:r>
            <a:r>
              <a:rPr lang="en-US" sz="2400" dirty="0" err="1" smtClean="0"/>
              <a:t>područja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Vrlo</a:t>
            </a:r>
            <a:r>
              <a:rPr lang="fr-FR" sz="2400" dirty="0"/>
              <a:t> je </a:t>
            </a:r>
            <a:r>
              <a:rPr lang="fr-FR" sz="2400" dirty="0" err="1"/>
              <a:t>rasprostranjena</a:t>
            </a:r>
            <a:r>
              <a:rPr lang="fr-FR" sz="2400" dirty="0"/>
              <a:t> u </a:t>
            </a:r>
            <a:r>
              <a:rPr lang="fr-FR" sz="2400" dirty="0" err="1"/>
              <a:t>Evropi</a:t>
            </a:r>
            <a:r>
              <a:rPr lang="fr-FR" sz="2400" dirty="0"/>
              <a:t>, </a:t>
            </a:r>
            <a:r>
              <a:rPr lang="fr-FR" sz="2400" dirty="0" err="1"/>
              <a:t>naročito</a:t>
            </a:r>
            <a:r>
              <a:rPr lang="fr-FR" sz="2400" dirty="0"/>
              <a:t> na </a:t>
            </a:r>
            <a:r>
              <a:rPr lang="fr-FR" sz="2400" dirty="0" err="1" smtClean="0"/>
              <a:t>Balkanu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Raste</a:t>
            </a:r>
            <a:r>
              <a:rPr lang="fr-FR" sz="2400" dirty="0"/>
              <a:t> na </a:t>
            </a:r>
            <a:r>
              <a:rPr lang="fr-FR" sz="2400" dirty="0" err="1"/>
              <a:t>sunčanim</a:t>
            </a:r>
            <a:r>
              <a:rPr lang="fr-FR" sz="2400" dirty="0"/>
              <a:t> </a:t>
            </a:r>
            <a:r>
              <a:rPr lang="fr-FR" sz="2400" dirty="0" err="1"/>
              <a:t>livadama</a:t>
            </a:r>
            <a:r>
              <a:rPr lang="fr-FR" sz="2400" dirty="0"/>
              <a:t>, </a:t>
            </a:r>
            <a:r>
              <a:rPr lang="fr-FR" sz="2400" dirty="0" err="1"/>
              <a:t>retkim</a:t>
            </a:r>
            <a:r>
              <a:rPr lang="fr-FR" sz="2400" dirty="0"/>
              <a:t> </a:t>
            </a:r>
            <a:r>
              <a:rPr lang="fr-FR" sz="2400" dirty="0" err="1"/>
              <a:t>šumama</a:t>
            </a:r>
            <a:r>
              <a:rPr lang="fr-FR" sz="2400" dirty="0"/>
              <a:t>, po </a:t>
            </a:r>
            <a:r>
              <a:rPr lang="fr-FR" sz="2400" dirty="0" err="1"/>
              <a:t>obroncima</a:t>
            </a:r>
            <a:r>
              <a:rPr lang="fr-FR" sz="2400" dirty="0"/>
              <a:t> i </a:t>
            </a:r>
            <a:r>
              <a:rPr lang="fr-FR" sz="2400" dirty="0" err="1"/>
              <a:t>među</a:t>
            </a:r>
            <a:r>
              <a:rPr lang="fr-FR" sz="2400" dirty="0"/>
              <a:t> </a:t>
            </a:r>
            <a:r>
              <a:rPr lang="fr-FR" sz="2400" dirty="0" err="1" smtClean="0"/>
              <a:t>grmljem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/>
              <a:t>U </a:t>
            </a:r>
            <a:r>
              <a:rPr lang="fr-FR" sz="2400" dirty="0" err="1"/>
              <a:t>okolini</a:t>
            </a:r>
            <a:r>
              <a:rPr lang="fr-FR" sz="2400" dirty="0"/>
              <a:t> </a:t>
            </a:r>
            <a:r>
              <a:rPr lang="fr-FR" sz="2400" dirty="0" err="1"/>
              <a:t>Beograda</a:t>
            </a:r>
            <a:r>
              <a:rPr lang="fr-FR" sz="2400" dirty="0"/>
              <a:t> </a:t>
            </a:r>
            <a:r>
              <a:rPr lang="fr-FR" sz="2400" dirty="0" err="1"/>
              <a:t>raste</a:t>
            </a:r>
            <a:r>
              <a:rPr lang="fr-FR" sz="2400" dirty="0"/>
              <a:t> </a:t>
            </a:r>
            <a:r>
              <a:rPr lang="fr-FR" sz="2400" i="1" dirty="0"/>
              <a:t>P. </a:t>
            </a:r>
            <a:r>
              <a:rPr lang="fr-FR" sz="2400" i="1" dirty="0" err="1"/>
              <a:t>vulgaris</a:t>
            </a:r>
            <a:r>
              <a:rPr lang="fr-FR" sz="2400" dirty="0"/>
              <a:t> </a:t>
            </a:r>
            <a:r>
              <a:rPr lang="fr-FR" sz="2400" dirty="0" err="1"/>
              <a:t>Huds</a:t>
            </a:r>
            <a:r>
              <a:rPr lang="fr-FR" sz="2400" dirty="0"/>
              <a:t>. </a:t>
            </a:r>
            <a:r>
              <a:rPr lang="fr-FR" sz="2400" dirty="0" err="1"/>
              <a:t>koja</a:t>
            </a:r>
            <a:r>
              <a:rPr lang="fr-FR" sz="2400" dirty="0"/>
              <a:t> se </a:t>
            </a:r>
            <a:r>
              <a:rPr lang="fr-FR" sz="2400" dirty="0" err="1"/>
              <a:t>takođe</a:t>
            </a:r>
            <a:r>
              <a:rPr lang="fr-FR" sz="2400" dirty="0"/>
              <a:t> </a:t>
            </a:r>
            <a:r>
              <a:rPr lang="fr-FR" sz="2400" dirty="0" err="1"/>
              <a:t>može</a:t>
            </a:r>
            <a:r>
              <a:rPr lang="fr-FR" sz="2400" dirty="0"/>
              <a:t> </a:t>
            </a:r>
            <a:r>
              <a:rPr lang="fr-FR" sz="2400" dirty="0" err="1"/>
              <a:t>koristiti</a:t>
            </a:r>
            <a:r>
              <a:rPr lang="fr-FR" sz="2400" dirty="0"/>
              <a:t>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dobijanje</a:t>
            </a:r>
            <a:r>
              <a:rPr lang="fr-FR" sz="2400" dirty="0"/>
              <a:t> </a:t>
            </a:r>
            <a:r>
              <a:rPr lang="fr-FR" sz="2400" dirty="0" err="1"/>
              <a:t>droge</a:t>
            </a:r>
            <a:r>
              <a:rPr lang="fr-FR" sz="2400" dirty="0"/>
              <a:t>. 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5214974" cy="657229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 smtClean="0"/>
              <a:t>osobine</a:t>
            </a:r>
            <a:endParaRPr lang="sr-Latn-RS" b="1" dirty="0" smtClean="0"/>
          </a:p>
          <a:p>
            <a:pPr algn="ctr">
              <a:buNone/>
            </a:pPr>
            <a:endParaRPr lang="en-US" sz="2400" dirty="0"/>
          </a:p>
          <a:p>
            <a:r>
              <a:rPr lang="fr-FR" sz="2400" dirty="0" err="1" smtClean="0"/>
              <a:t>Jagorčevina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višegodišnja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, </a:t>
            </a:r>
            <a:r>
              <a:rPr lang="fr-FR" sz="2400" dirty="0" err="1"/>
              <a:t>visoka</a:t>
            </a:r>
            <a:r>
              <a:rPr lang="fr-FR" sz="2400" dirty="0"/>
              <a:t> do 30 cm i </a:t>
            </a:r>
            <a:r>
              <a:rPr lang="fr-FR" sz="2400" dirty="0" err="1"/>
              <a:t>javlja</a:t>
            </a:r>
            <a:r>
              <a:rPr lang="fr-FR" sz="2400" dirty="0"/>
              <a:t> se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prvi</a:t>
            </a:r>
            <a:r>
              <a:rPr lang="fr-FR" sz="2400" dirty="0"/>
              <a:t> </a:t>
            </a:r>
            <a:r>
              <a:rPr lang="fr-FR" sz="2400" dirty="0" err="1"/>
              <a:t>vesnik</a:t>
            </a:r>
            <a:r>
              <a:rPr lang="fr-FR" sz="2400" dirty="0"/>
              <a:t> </a:t>
            </a:r>
            <a:r>
              <a:rPr lang="fr-FR" sz="2400" dirty="0" err="1" smtClean="0"/>
              <a:t>proleća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Rizom</a:t>
            </a:r>
            <a:r>
              <a:rPr lang="fr-FR" sz="2400" dirty="0"/>
              <a:t> je </a:t>
            </a:r>
            <a:r>
              <a:rPr lang="fr-FR" sz="2400" dirty="0" err="1"/>
              <a:t>dug</a:t>
            </a:r>
            <a:r>
              <a:rPr lang="fr-FR" sz="2400" dirty="0"/>
              <a:t> 1 - 5 cm, </a:t>
            </a:r>
            <a:r>
              <a:rPr lang="fr-FR" sz="2400" dirty="0" err="1"/>
              <a:t>obrastao</a:t>
            </a:r>
            <a:r>
              <a:rPr lang="fr-FR" sz="2400" dirty="0"/>
              <a:t> </a:t>
            </a:r>
            <a:r>
              <a:rPr lang="fr-FR" sz="2400" dirty="0" err="1" smtClean="0"/>
              <a:t>korenjem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Listovi</a:t>
            </a:r>
            <a:r>
              <a:rPr lang="fr-FR" sz="2400" dirty="0"/>
              <a:t> su </a:t>
            </a:r>
            <a:r>
              <a:rPr lang="fr-FR" sz="2400" dirty="0" err="1"/>
              <a:t>jajasti</a:t>
            </a:r>
            <a:r>
              <a:rPr lang="fr-FR" sz="2400" dirty="0"/>
              <a:t>, na </a:t>
            </a:r>
            <a:r>
              <a:rPr lang="fr-FR" sz="2400" dirty="0" err="1"/>
              <a:t>dugim</a:t>
            </a:r>
            <a:r>
              <a:rPr lang="fr-FR" sz="2400" dirty="0"/>
              <a:t> </a:t>
            </a:r>
            <a:r>
              <a:rPr lang="fr-FR" sz="2400" dirty="0" err="1"/>
              <a:t>peteljkama</a:t>
            </a:r>
            <a:r>
              <a:rPr lang="fr-FR" sz="2400" dirty="0"/>
              <a:t>, po </a:t>
            </a:r>
            <a:r>
              <a:rPr lang="fr-FR" sz="2400" dirty="0" err="1"/>
              <a:t>obodu</a:t>
            </a:r>
            <a:r>
              <a:rPr lang="fr-FR" sz="2400" dirty="0"/>
              <a:t> </a:t>
            </a:r>
            <a:r>
              <a:rPr lang="fr-FR" sz="2400" dirty="0" err="1"/>
              <a:t>talasasto</a:t>
            </a:r>
            <a:r>
              <a:rPr lang="fr-FR" sz="2400" dirty="0"/>
              <a:t> </a:t>
            </a:r>
            <a:r>
              <a:rPr lang="fr-FR" sz="2400" dirty="0" err="1"/>
              <a:t>nazubljeni</a:t>
            </a:r>
            <a:r>
              <a:rPr lang="fr-FR" sz="2400" dirty="0"/>
              <a:t>, </a:t>
            </a:r>
            <a:r>
              <a:rPr lang="fr-FR" sz="2400" dirty="0" err="1"/>
              <a:t>sakupljeni</a:t>
            </a:r>
            <a:r>
              <a:rPr lang="fr-FR" sz="2400" dirty="0"/>
              <a:t> u </a:t>
            </a:r>
            <a:r>
              <a:rPr lang="fr-FR" sz="2400" dirty="0" err="1"/>
              <a:t>prizemnu</a:t>
            </a:r>
            <a:r>
              <a:rPr lang="fr-FR" sz="2400" dirty="0"/>
              <a:t> </a:t>
            </a:r>
            <a:r>
              <a:rPr lang="fr-FR" sz="2400" dirty="0" err="1" smtClean="0"/>
              <a:t>rozetu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/>
              <a:t>S </a:t>
            </a:r>
            <a:r>
              <a:rPr lang="fr-FR" sz="2400" dirty="0" err="1"/>
              <a:t>lica</a:t>
            </a:r>
            <a:r>
              <a:rPr lang="fr-FR" sz="2400" dirty="0"/>
              <a:t> su </a:t>
            </a:r>
            <a:r>
              <a:rPr lang="fr-FR" sz="2400" dirty="0" err="1"/>
              <a:t>zelene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 a sa </a:t>
            </a:r>
            <a:r>
              <a:rPr lang="fr-FR" sz="2400" dirty="0" err="1"/>
              <a:t>naličja</a:t>
            </a:r>
            <a:r>
              <a:rPr lang="fr-FR" sz="2400" dirty="0"/>
              <a:t> </a:t>
            </a:r>
            <a:r>
              <a:rPr lang="fr-FR" sz="2400" dirty="0" err="1"/>
              <a:t>svetlije</a:t>
            </a:r>
            <a:r>
              <a:rPr lang="fr-FR" sz="2400" dirty="0"/>
              <a:t> i </a:t>
            </a:r>
            <a:r>
              <a:rPr lang="fr-FR" sz="2400" dirty="0" err="1"/>
              <a:t>obrasli</a:t>
            </a:r>
            <a:r>
              <a:rPr lang="fr-FR" sz="2400" dirty="0"/>
              <a:t> </a:t>
            </a:r>
            <a:r>
              <a:rPr lang="fr-FR" sz="2400" dirty="0" err="1" smtClean="0"/>
              <a:t>maljama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Štitaste</a:t>
            </a:r>
            <a:r>
              <a:rPr lang="fr-FR" sz="2400" dirty="0"/>
              <a:t> </a:t>
            </a:r>
            <a:r>
              <a:rPr lang="fr-FR" sz="2400" dirty="0" err="1"/>
              <a:t>cvasti</a:t>
            </a:r>
            <a:r>
              <a:rPr lang="fr-FR" sz="2400" dirty="0"/>
              <a:t> se </a:t>
            </a:r>
            <a:r>
              <a:rPr lang="fr-FR" sz="2400" dirty="0" err="1"/>
              <a:t>nalaze</a:t>
            </a:r>
            <a:r>
              <a:rPr lang="fr-FR" sz="2400" dirty="0"/>
              <a:t> na </a:t>
            </a:r>
            <a:r>
              <a:rPr lang="fr-FR" sz="2400" dirty="0" err="1"/>
              <a:t>vrhu</a:t>
            </a:r>
            <a:r>
              <a:rPr lang="fr-FR" sz="2400" dirty="0"/>
              <a:t> </a:t>
            </a:r>
            <a:r>
              <a:rPr lang="fr-FR" sz="2400" dirty="0" err="1"/>
              <a:t>stabljike</a:t>
            </a:r>
            <a:r>
              <a:rPr lang="fr-FR" sz="2400" dirty="0"/>
              <a:t> i </a:t>
            </a:r>
            <a:r>
              <a:rPr lang="fr-FR" sz="2400" dirty="0" err="1"/>
              <a:t>sastoje</a:t>
            </a:r>
            <a:r>
              <a:rPr lang="fr-FR" sz="2400" dirty="0"/>
              <a:t> se </a:t>
            </a:r>
            <a:r>
              <a:rPr lang="fr-FR" sz="2400" dirty="0" err="1"/>
              <a:t>iz</a:t>
            </a:r>
            <a:r>
              <a:rPr lang="fr-FR" sz="2400" dirty="0"/>
              <a:t> </a:t>
            </a:r>
            <a:r>
              <a:rPr lang="fr-FR" sz="2400" dirty="0" err="1"/>
              <a:t>žutih</a:t>
            </a:r>
            <a:r>
              <a:rPr lang="fr-FR" sz="2400" dirty="0"/>
              <a:t> </a:t>
            </a:r>
            <a:r>
              <a:rPr lang="fr-FR" sz="2400" dirty="0" err="1"/>
              <a:t>zvonastih</a:t>
            </a:r>
            <a:r>
              <a:rPr lang="fr-FR" sz="2400" dirty="0"/>
              <a:t> </a:t>
            </a:r>
            <a:r>
              <a:rPr lang="fr-FR" sz="2400" dirty="0" err="1" smtClean="0"/>
              <a:t>cvetova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Cveta</a:t>
            </a:r>
            <a:r>
              <a:rPr lang="en-US" sz="2400" dirty="0"/>
              <a:t> u </a:t>
            </a:r>
            <a:r>
              <a:rPr lang="en-US" sz="2400" dirty="0" err="1"/>
              <a:t>martu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aprilu</a:t>
            </a:r>
            <a:endParaRPr lang="sr-Latn-RS" sz="2400" dirty="0"/>
          </a:p>
          <a:p>
            <a:r>
              <a:rPr lang="en-US" sz="2400" dirty="0" smtClean="0"/>
              <a:t> </a:t>
            </a:r>
            <a:r>
              <a:rPr lang="en-US" sz="2400" dirty="0"/>
              <a:t>Plod je </a:t>
            </a:r>
            <a:r>
              <a:rPr lang="en-US" sz="2400" dirty="0" err="1"/>
              <a:t>čaura</a:t>
            </a:r>
            <a:r>
              <a:rPr lang="en-US" sz="2400" dirty="0"/>
              <a:t> </a:t>
            </a:r>
            <a:r>
              <a:rPr lang="en-US" sz="2400" dirty="0" err="1"/>
              <a:t>veličine</a:t>
            </a:r>
            <a:r>
              <a:rPr lang="en-US" sz="2400" dirty="0"/>
              <a:t> do 1 </a:t>
            </a:r>
            <a:r>
              <a:rPr lang="en-US" sz="2400" dirty="0" smtClean="0"/>
              <a:t>cm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 descr="A close up of a flower&#10;&#10;Description automatically generated">
            <a:extLst>
              <a:ext uri="{FF2B5EF4-FFF2-40B4-BE49-F238E27FC236}">
                <a16:creationId xmlns:a16="http://schemas.microsoft.com/office/drawing/2014/main" xmlns="" id="{886F5394-72C6-4762-B9CF-A45D1EED13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91" r="8992"/>
          <a:stretch/>
        </p:blipFill>
        <p:spPr>
          <a:xfrm>
            <a:off x="5286380" y="1500174"/>
            <a:ext cx="3684650" cy="3984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 smtClean="0"/>
              <a:t>Droga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Primulae</a:t>
            </a:r>
            <a:r>
              <a:rPr lang="en-US" sz="2400" dirty="0"/>
              <a:t> </a:t>
            </a:r>
            <a:r>
              <a:rPr lang="en-US" sz="2400" dirty="0" err="1"/>
              <a:t>rhizoma</a:t>
            </a:r>
            <a:r>
              <a:rPr lang="en-US" sz="2400" dirty="0"/>
              <a:t> et radix) </a:t>
            </a:r>
            <a:r>
              <a:rPr lang="en-US" sz="2400" dirty="0" err="1"/>
              <a:t>sadrži</a:t>
            </a:r>
            <a:r>
              <a:rPr lang="en-US" sz="2400" dirty="0"/>
              <a:t> 5 –10% </a:t>
            </a:r>
            <a:r>
              <a:rPr lang="en-US" sz="2400" dirty="0" err="1"/>
              <a:t>triterpenskih</a:t>
            </a:r>
            <a:r>
              <a:rPr lang="en-US" sz="2400" dirty="0"/>
              <a:t> </a:t>
            </a:r>
            <a:r>
              <a:rPr lang="en-US" sz="2400" dirty="0" err="1"/>
              <a:t>saponina</a:t>
            </a:r>
            <a:r>
              <a:rPr lang="en-US" sz="2400" dirty="0"/>
              <a:t>, </a:t>
            </a:r>
            <a:r>
              <a:rPr lang="en-US" sz="2400" dirty="0" err="1"/>
              <a:t>naročito</a:t>
            </a:r>
            <a:r>
              <a:rPr lang="en-US" sz="2400" dirty="0"/>
              <a:t> </a:t>
            </a:r>
            <a:r>
              <a:rPr lang="en-US" sz="2400" dirty="0" err="1"/>
              <a:t>primulaverin</a:t>
            </a:r>
            <a:r>
              <a:rPr lang="en-US" sz="2400" dirty="0"/>
              <a:t>, </a:t>
            </a:r>
            <a:r>
              <a:rPr lang="en-US" sz="2400" dirty="0" err="1"/>
              <a:t>salicilnu</a:t>
            </a:r>
            <a:r>
              <a:rPr lang="en-US" sz="2400" dirty="0"/>
              <a:t> </a:t>
            </a:r>
            <a:r>
              <a:rPr lang="en-US" sz="2400" dirty="0" err="1"/>
              <a:t>kiselinu</a:t>
            </a:r>
            <a:r>
              <a:rPr lang="en-US" sz="2400" dirty="0"/>
              <a:t>, </a:t>
            </a:r>
            <a:r>
              <a:rPr lang="en-US" sz="2400" dirty="0" err="1"/>
              <a:t>nešto</a:t>
            </a:r>
            <a:r>
              <a:rPr lang="en-US" sz="2400" dirty="0"/>
              <a:t> </a:t>
            </a:r>
            <a:r>
              <a:rPr lang="en-US" sz="2400" dirty="0" err="1"/>
              <a:t>tanina</a:t>
            </a:r>
            <a:r>
              <a:rPr lang="en-US" sz="2400" dirty="0"/>
              <a:t>, </a:t>
            </a:r>
            <a:r>
              <a:rPr lang="en-US" sz="2400" dirty="0" err="1"/>
              <a:t>etarsko</a:t>
            </a:r>
            <a:r>
              <a:rPr lang="en-US" sz="2400" dirty="0"/>
              <a:t> </a:t>
            </a:r>
            <a:r>
              <a:rPr lang="en-US" sz="2400" dirty="0" err="1"/>
              <a:t>ulje</a:t>
            </a:r>
            <a:r>
              <a:rPr lang="en-US" sz="2400" dirty="0"/>
              <a:t>. </a:t>
            </a:r>
            <a:r>
              <a:rPr lang="en-US" sz="2400" dirty="0" err="1"/>
              <a:t>Cvet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manje</a:t>
            </a:r>
            <a:r>
              <a:rPr lang="en-US" sz="2400" dirty="0"/>
              <a:t> </a:t>
            </a:r>
            <a:r>
              <a:rPr lang="en-US" sz="2400" dirty="0" err="1"/>
              <a:t>saponina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razliku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korena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to </a:t>
            </a:r>
            <a:r>
              <a:rPr lang="en-US" sz="2400" dirty="0" err="1"/>
              <a:t>uglavnom</a:t>
            </a:r>
            <a:r>
              <a:rPr lang="en-US" sz="2400" dirty="0"/>
              <a:t> u </a:t>
            </a:r>
            <a:r>
              <a:rPr lang="en-US" sz="2400" dirty="0" err="1" smtClean="0"/>
              <a:t>čašici</a:t>
            </a:r>
            <a:endParaRPr lang="sr-Latn-RS" sz="2400" dirty="0" smtClean="0"/>
          </a:p>
          <a:p>
            <a:pPr algn="just"/>
            <a:r>
              <a:rPr lang="en-US" sz="2400" dirty="0" err="1"/>
              <a:t>Upotrbljava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galenskih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 (</a:t>
            </a:r>
            <a:r>
              <a:rPr lang="en-US" sz="2400" dirty="0" err="1"/>
              <a:t>dekokta</a:t>
            </a:r>
            <a:r>
              <a:rPr lang="en-US" sz="2400" dirty="0"/>
              <a:t>, </a:t>
            </a:r>
            <a:r>
              <a:rPr lang="en-US" sz="2400" dirty="0" err="1"/>
              <a:t>infuza</a:t>
            </a:r>
            <a:r>
              <a:rPr lang="en-US" sz="2400" dirty="0"/>
              <a:t>, </a:t>
            </a:r>
            <a:r>
              <a:rPr lang="en-US" sz="2400" dirty="0" err="1"/>
              <a:t>tinktira</a:t>
            </a:r>
            <a:r>
              <a:rPr lang="en-US" sz="2400" dirty="0"/>
              <a:t>, </a:t>
            </a:r>
            <a:r>
              <a:rPr lang="en-US" sz="2400" dirty="0" err="1"/>
              <a:t>ekstrakti</a:t>
            </a:r>
            <a:r>
              <a:rPr lang="en-US" sz="2400" dirty="0"/>
              <a:t>)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deluju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ekspektoransi</a:t>
            </a:r>
            <a:r>
              <a:rPr lang="en-US" sz="2400" dirty="0"/>
              <a:t>. </a:t>
            </a:r>
            <a:r>
              <a:rPr lang="en-US" sz="2400" dirty="0" err="1"/>
              <a:t>Koristi</a:t>
            </a:r>
            <a:r>
              <a:rPr lang="en-US" sz="2400" dirty="0"/>
              <a:t> se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 </a:t>
            </a:r>
            <a:r>
              <a:rPr lang="en-US" sz="2400" dirty="0" err="1"/>
              <a:t>disajnih</a:t>
            </a:r>
            <a:r>
              <a:rPr lang="en-US" sz="2400" dirty="0"/>
              <a:t> </a:t>
            </a:r>
            <a:r>
              <a:rPr lang="en-US" sz="2400" dirty="0" err="1"/>
              <a:t>organa</a:t>
            </a:r>
            <a:r>
              <a:rPr lang="en-US" sz="2400" dirty="0"/>
              <a:t>,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bronhitisa</a:t>
            </a:r>
            <a:r>
              <a:rPr lang="en-US" sz="2400" dirty="0"/>
              <a:t>, </a:t>
            </a:r>
            <a:r>
              <a:rPr lang="en-US" sz="2400" dirty="0" err="1"/>
              <a:t>astme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kašlja</a:t>
            </a:r>
            <a:r>
              <a:rPr lang="en-US" sz="2400" dirty="0"/>
              <a:t>. </a:t>
            </a:r>
            <a:r>
              <a:rPr lang="en-US" sz="2400" dirty="0" err="1"/>
              <a:t>Posebno</a:t>
            </a:r>
            <a:r>
              <a:rPr lang="en-US" sz="2400" dirty="0"/>
              <a:t> </a:t>
            </a:r>
            <a:r>
              <a:rPr lang="en-US" sz="2400" dirty="0" err="1"/>
              <a:t>dobro</a:t>
            </a:r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dečijeg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staračkog</a:t>
            </a:r>
            <a:r>
              <a:rPr lang="en-US" sz="2400" dirty="0"/>
              <a:t> </a:t>
            </a:r>
            <a:r>
              <a:rPr lang="en-US" sz="2400" dirty="0" err="1"/>
              <a:t>kašlja</a:t>
            </a:r>
            <a:r>
              <a:rPr lang="en-US" sz="2400" dirty="0"/>
              <a:t>. </a:t>
            </a:r>
            <a:r>
              <a:rPr lang="en-US" sz="2400" dirty="0" err="1"/>
              <a:t>Veće</a:t>
            </a:r>
            <a:r>
              <a:rPr lang="en-US" sz="2400" dirty="0"/>
              <a:t> doze </a:t>
            </a:r>
            <a:r>
              <a:rPr lang="en-US" sz="2400" dirty="0" err="1"/>
              <a:t>izazivaju</a:t>
            </a:r>
            <a:r>
              <a:rPr lang="en-US" sz="2400" dirty="0"/>
              <a:t> </a:t>
            </a:r>
            <a:r>
              <a:rPr lang="en-US" sz="2400" dirty="0" err="1"/>
              <a:t>povraćanje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proliv</a:t>
            </a:r>
            <a:r>
              <a:rPr lang="en-US" sz="2400" dirty="0"/>
              <a:t>. </a:t>
            </a:r>
            <a:r>
              <a:rPr lang="en-US" sz="2400" dirty="0" err="1"/>
              <a:t>Cvet</a:t>
            </a:r>
            <a:r>
              <a:rPr lang="en-US" sz="2400" dirty="0"/>
              <a:t> se </a:t>
            </a:r>
            <a:r>
              <a:rPr lang="en-US" sz="2400" dirty="0" err="1"/>
              <a:t>daje</a:t>
            </a:r>
            <a:r>
              <a:rPr lang="en-US" sz="2400" dirty="0"/>
              <a:t> </a:t>
            </a:r>
            <a:r>
              <a:rPr lang="en-US" sz="2400" dirty="0" err="1"/>
              <a:t>umesto</a:t>
            </a:r>
            <a:r>
              <a:rPr lang="en-US" sz="2400" dirty="0"/>
              <a:t> </a:t>
            </a:r>
            <a:r>
              <a:rPr lang="en-US" sz="2400" dirty="0" err="1"/>
              <a:t>divizminog</a:t>
            </a:r>
            <a:r>
              <a:rPr lang="en-US" sz="2400" dirty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zajedno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njim</a:t>
            </a:r>
            <a:r>
              <a:rPr lang="en-US" sz="2400" dirty="0"/>
              <a:t>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plućnih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. </a:t>
            </a:r>
            <a:r>
              <a:rPr lang="en-US" sz="2400" dirty="0" err="1"/>
              <a:t>Upotrebljava</a:t>
            </a:r>
            <a:r>
              <a:rPr lang="en-US" sz="2400" dirty="0"/>
              <a:t> se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upala</a:t>
            </a:r>
            <a:r>
              <a:rPr lang="en-US" sz="2400" dirty="0"/>
              <a:t> </a:t>
            </a:r>
            <a:r>
              <a:rPr lang="en-US" sz="2400" dirty="0" err="1"/>
              <a:t>mokraćnih</a:t>
            </a:r>
            <a:r>
              <a:rPr lang="en-US" sz="2400" dirty="0"/>
              <a:t> </a:t>
            </a:r>
            <a:r>
              <a:rPr lang="en-US" sz="2400" dirty="0" err="1"/>
              <a:t>puteva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nervnih</a:t>
            </a:r>
            <a:r>
              <a:rPr lang="en-US" sz="2400" dirty="0"/>
              <a:t> </a:t>
            </a:r>
            <a:r>
              <a:rPr lang="en-US" sz="2400" dirty="0" err="1"/>
              <a:t>smetnji</a:t>
            </a:r>
            <a:r>
              <a:rPr lang="en-US" sz="2400" dirty="0"/>
              <a:t> (</a:t>
            </a:r>
            <a:r>
              <a:rPr lang="en-US" sz="2400" dirty="0" err="1"/>
              <a:t>nesanica</a:t>
            </a:r>
            <a:r>
              <a:rPr lang="en-US" sz="2400" dirty="0"/>
              <a:t>). </a:t>
            </a:r>
            <a:r>
              <a:rPr lang="fr-FR" sz="2400" dirty="0" err="1"/>
              <a:t>Stari</a:t>
            </a:r>
            <a:r>
              <a:rPr lang="fr-FR" sz="2400" dirty="0"/>
              <a:t> </a:t>
            </a:r>
            <a:r>
              <a:rPr lang="fr-FR" sz="2400" dirty="0" err="1"/>
              <a:t>lekari</a:t>
            </a:r>
            <a:r>
              <a:rPr lang="fr-FR" sz="2400" dirty="0"/>
              <a:t> su je </a:t>
            </a:r>
            <a:r>
              <a:rPr lang="fr-FR" sz="2400" dirty="0" err="1"/>
              <a:t>koristili</a:t>
            </a:r>
            <a:r>
              <a:rPr lang="fr-FR" sz="2400" dirty="0"/>
              <a:t> </a:t>
            </a:r>
            <a:r>
              <a:rPr lang="fr-FR" sz="2400" dirty="0" err="1"/>
              <a:t>protiv</a:t>
            </a:r>
            <a:r>
              <a:rPr lang="fr-FR" sz="2400" dirty="0"/>
              <a:t> </a:t>
            </a:r>
            <a:r>
              <a:rPr lang="fr-FR" sz="2400" dirty="0" err="1"/>
              <a:t>paralize</a:t>
            </a:r>
            <a:r>
              <a:rPr lang="fr-FR" sz="2400" dirty="0"/>
              <a:t>, </a:t>
            </a:r>
            <a:r>
              <a:rPr lang="fr-FR" sz="2400" dirty="0" err="1"/>
              <a:t>histerije</a:t>
            </a:r>
            <a:r>
              <a:rPr lang="fr-FR" sz="2400" dirty="0"/>
              <a:t>, </a:t>
            </a:r>
            <a:r>
              <a:rPr lang="fr-FR" sz="2400" dirty="0" err="1"/>
              <a:t>nesvestice</a:t>
            </a:r>
            <a:r>
              <a:rPr lang="fr-FR" sz="2400" dirty="0"/>
              <a:t> i </a:t>
            </a:r>
            <a:r>
              <a:rPr lang="fr-FR" sz="2400" dirty="0" err="1"/>
              <a:t>glavobolje</a:t>
            </a:r>
            <a:r>
              <a:rPr lang="fr-FR" sz="2400" dirty="0"/>
              <a:t>. U </a:t>
            </a:r>
            <a:r>
              <a:rPr lang="fr-FR" sz="2400" dirty="0" err="1"/>
              <a:t>rano</a:t>
            </a:r>
            <a:r>
              <a:rPr lang="fr-FR" sz="2400" dirty="0"/>
              <a:t> </a:t>
            </a:r>
            <a:r>
              <a:rPr lang="fr-FR" sz="2400" dirty="0" err="1"/>
              <a:t>proleće</a:t>
            </a:r>
            <a:r>
              <a:rPr lang="fr-FR" sz="2400" dirty="0"/>
              <a:t> </a:t>
            </a:r>
            <a:r>
              <a:rPr lang="fr-FR" sz="2400" dirty="0" err="1"/>
              <a:t>mlado</a:t>
            </a:r>
            <a:r>
              <a:rPr lang="fr-FR" sz="2400" dirty="0"/>
              <a:t> </a:t>
            </a:r>
            <a:r>
              <a:rPr lang="fr-FR" sz="2400" dirty="0" err="1"/>
              <a:t>lišće</a:t>
            </a:r>
            <a:r>
              <a:rPr lang="fr-FR" sz="2400" dirty="0"/>
              <a:t> </a:t>
            </a:r>
            <a:r>
              <a:rPr lang="fr-FR" sz="2400" dirty="0" err="1"/>
              <a:t>jagorčevine</a:t>
            </a:r>
            <a:r>
              <a:rPr lang="fr-FR" sz="2400" dirty="0"/>
              <a:t> </a:t>
            </a:r>
            <a:r>
              <a:rPr lang="fr-FR" sz="2400" dirty="0" err="1"/>
              <a:t>može</a:t>
            </a:r>
            <a:r>
              <a:rPr lang="fr-FR" sz="2400" dirty="0"/>
              <a:t> da se </a:t>
            </a:r>
            <a:r>
              <a:rPr lang="fr-FR" sz="2400" dirty="0" err="1"/>
              <a:t>koristi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salata</a:t>
            </a:r>
            <a:r>
              <a:rPr lang="fr-FR" sz="2400" dirty="0"/>
              <a:t> i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spremanje</a:t>
            </a:r>
            <a:r>
              <a:rPr lang="fr-FR" sz="2400" dirty="0"/>
              <a:t> </a:t>
            </a:r>
            <a:r>
              <a:rPr lang="fr-FR" sz="2400" dirty="0" err="1"/>
              <a:t>nekih</a:t>
            </a:r>
            <a:r>
              <a:rPr lang="fr-FR" sz="2400" dirty="0"/>
              <a:t> </a:t>
            </a:r>
            <a:r>
              <a:rPr lang="fr-FR" sz="2400" dirty="0" err="1"/>
              <a:t>jela</a:t>
            </a:r>
            <a:r>
              <a:rPr lang="fr-FR" sz="2400" dirty="0"/>
              <a:t>, </a:t>
            </a:r>
            <a:r>
              <a:rPr lang="fr-FR" sz="2400" dirty="0" err="1"/>
              <a:t>jer</a:t>
            </a:r>
            <a:r>
              <a:rPr lang="fr-FR" sz="2400" dirty="0"/>
              <a:t> </a:t>
            </a:r>
            <a:r>
              <a:rPr lang="fr-FR" sz="2400" dirty="0" err="1"/>
              <a:t>sadrži</a:t>
            </a:r>
            <a:r>
              <a:rPr lang="fr-FR" sz="2400" dirty="0"/>
              <a:t> </a:t>
            </a:r>
            <a:r>
              <a:rPr lang="fr-FR" sz="2400" dirty="0" err="1"/>
              <a:t>vitamin</a:t>
            </a:r>
            <a:r>
              <a:rPr lang="fr-FR" sz="2400" dirty="0"/>
              <a:t> C (do 5%). U </a:t>
            </a:r>
            <a:r>
              <a:rPr lang="fr-FR" sz="2400" dirty="0" err="1"/>
              <a:t>narodnoj</a:t>
            </a:r>
            <a:r>
              <a:rPr lang="fr-FR" sz="2400" dirty="0"/>
              <a:t> </a:t>
            </a:r>
            <a:r>
              <a:rPr lang="fr-FR" sz="2400" dirty="0" err="1"/>
              <a:t>medicini</a:t>
            </a:r>
            <a:r>
              <a:rPr lang="fr-FR" sz="2400" dirty="0"/>
              <a:t> </a:t>
            </a:r>
            <a:r>
              <a:rPr lang="fr-FR" sz="2400" dirty="0" err="1"/>
              <a:t>uljem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jagorčevine</a:t>
            </a:r>
            <a:r>
              <a:rPr lang="fr-FR" sz="2400" dirty="0"/>
              <a:t> se </a:t>
            </a:r>
            <a:r>
              <a:rPr lang="fr-FR" sz="2400" dirty="0" err="1"/>
              <a:t>leče</a:t>
            </a:r>
            <a:r>
              <a:rPr lang="fr-FR" sz="2400" dirty="0"/>
              <a:t> </a:t>
            </a:r>
            <a:r>
              <a:rPr lang="fr-FR" sz="2400" dirty="0" err="1"/>
              <a:t>kontuzije</a:t>
            </a:r>
            <a:r>
              <a:rPr lang="fr-FR" sz="2400" dirty="0"/>
              <a:t> i </a:t>
            </a:r>
            <a:r>
              <a:rPr lang="fr-FR" sz="2400" dirty="0" err="1"/>
              <a:t>bolovi</a:t>
            </a:r>
            <a:r>
              <a:rPr lang="fr-FR" sz="2400" dirty="0"/>
              <a:t> u </a:t>
            </a:r>
            <a:r>
              <a:rPr lang="fr-FR" sz="2400" dirty="0" err="1"/>
              <a:t>mišićima</a:t>
            </a:r>
            <a:r>
              <a:rPr lang="fr-FR" sz="2400" dirty="0"/>
              <a:t>. U </a:t>
            </a:r>
            <a:r>
              <a:rPr lang="fr-FR" sz="2400" dirty="0" err="1"/>
              <a:t>Nemačkoj</a:t>
            </a:r>
            <a:r>
              <a:rPr lang="fr-FR" sz="2400" dirty="0"/>
              <a:t> se </a:t>
            </a:r>
            <a:r>
              <a:rPr lang="fr-FR" sz="2400" dirty="0" err="1"/>
              <a:t>spravlja</a:t>
            </a:r>
            <a:r>
              <a:rPr lang="fr-FR" sz="2400" dirty="0"/>
              <a:t> </a:t>
            </a:r>
            <a:r>
              <a:rPr lang="fr-FR" sz="2400" dirty="0" err="1"/>
              <a:t>veliki</a:t>
            </a:r>
            <a:r>
              <a:rPr lang="fr-FR" sz="2400" dirty="0"/>
              <a:t> </a:t>
            </a:r>
            <a:r>
              <a:rPr lang="fr-FR" sz="2400" dirty="0" err="1"/>
              <a:t>broj</a:t>
            </a:r>
            <a:r>
              <a:rPr lang="fr-FR" sz="2400" dirty="0"/>
              <a:t> </a:t>
            </a:r>
            <a:r>
              <a:rPr lang="fr-FR" sz="2400" dirty="0" err="1"/>
              <a:t>gotovih</a:t>
            </a:r>
            <a:r>
              <a:rPr lang="fr-FR" sz="2400" dirty="0"/>
              <a:t> </a:t>
            </a:r>
            <a:r>
              <a:rPr lang="fr-FR" sz="2400" dirty="0" err="1"/>
              <a:t>lekova</a:t>
            </a:r>
            <a:r>
              <a:rPr lang="fr-FR" sz="2400" dirty="0"/>
              <a:t> (</a:t>
            </a:r>
            <a:r>
              <a:rPr lang="fr-FR" sz="2400" dirty="0" err="1"/>
              <a:t>kapi</a:t>
            </a:r>
            <a:r>
              <a:rPr lang="fr-FR" sz="2400" dirty="0"/>
              <a:t>, </a:t>
            </a:r>
            <a:r>
              <a:rPr lang="fr-FR" sz="2400" dirty="0" err="1"/>
              <a:t>sirupi</a:t>
            </a:r>
            <a:r>
              <a:rPr lang="fr-FR" sz="2400" dirty="0"/>
              <a:t> i </a:t>
            </a:r>
            <a:r>
              <a:rPr lang="fr-FR" sz="2400" dirty="0" err="1"/>
              <a:t>dr</a:t>
            </a:r>
            <a:r>
              <a:rPr lang="fr-FR" sz="2400" dirty="0"/>
              <a:t>.) </a:t>
            </a:r>
            <a:r>
              <a:rPr lang="fr-FR" sz="2400" dirty="0" err="1"/>
              <a:t>koji</a:t>
            </a:r>
            <a:r>
              <a:rPr lang="fr-FR" sz="2400" dirty="0"/>
              <a:t> se koriste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izbacivanje</a:t>
            </a:r>
            <a:r>
              <a:rPr lang="fr-FR" sz="2400" dirty="0"/>
              <a:t> </a:t>
            </a:r>
            <a:r>
              <a:rPr lang="fr-FR" sz="2400" dirty="0" err="1"/>
              <a:t>šlajma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Sakupljanje</a:t>
            </a:r>
            <a:r>
              <a:rPr lang="fr-FR" b="1" dirty="0"/>
              <a:t> </a:t>
            </a:r>
            <a:endParaRPr lang="sr-Latn-RS" b="1" dirty="0" smtClean="0"/>
          </a:p>
          <a:p>
            <a:pPr algn="just"/>
            <a:r>
              <a:rPr lang="fr-FR" sz="2600" i="1" dirty="0" smtClean="0"/>
              <a:t> </a:t>
            </a:r>
            <a:r>
              <a:rPr lang="fr-FR" sz="2400" dirty="0" err="1"/>
              <a:t>Rizom</a:t>
            </a:r>
            <a:r>
              <a:rPr lang="fr-FR" sz="2400" dirty="0"/>
              <a:t> sa </a:t>
            </a:r>
            <a:r>
              <a:rPr lang="fr-FR" sz="2400" dirty="0" err="1"/>
              <a:t>korenom</a:t>
            </a:r>
            <a:r>
              <a:rPr lang="fr-FR" sz="2400" dirty="0"/>
              <a:t> se </a:t>
            </a:r>
            <a:r>
              <a:rPr lang="fr-FR" sz="2400" dirty="0" err="1"/>
              <a:t>vadi</a:t>
            </a:r>
            <a:r>
              <a:rPr lang="fr-FR" sz="2400" dirty="0"/>
              <a:t> u </a:t>
            </a:r>
            <a:r>
              <a:rPr lang="fr-FR" sz="2400" dirty="0" err="1"/>
              <a:t>proleće</a:t>
            </a:r>
            <a:r>
              <a:rPr lang="fr-FR" sz="2400" dirty="0"/>
              <a:t>, u </a:t>
            </a:r>
            <a:r>
              <a:rPr lang="fr-FR" sz="2400" dirty="0" err="1"/>
              <a:t>fazi</a:t>
            </a:r>
            <a:r>
              <a:rPr lang="fr-FR" sz="2400" dirty="0"/>
              <a:t> </a:t>
            </a:r>
            <a:r>
              <a:rPr lang="fr-FR" sz="2400" dirty="0" err="1"/>
              <a:t>cvetanja</a:t>
            </a:r>
            <a:r>
              <a:rPr lang="fr-FR" sz="2400" dirty="0"/>
              <a:t> </a:t>
            </a:r>
            <a:r>
              <a:rPr lang="fr-FR" sz="2400" dirty="0" err="1"/>
              <a:t>biljaka</a:t>
            </a:r>
            <a:r>
              <a:rPr lang="fr-FR" sz="2400" dirty="0"/>
              <a:t> i to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starijih</a:t>
            </a:r>
            <a:r>
              <a:rPr lang="fr-FR" sz="2400" dirty="0"/>
              <a:t>, </a:t>
            </a:r>
            <a:r>
              <a:rPr lang="fr-FR" sz="2400" dirty="0" err="1"/>
              <a:t>uglavnom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trogodišnjih</a:t>
            </a:r>
            <a:r>
              <a:rPr lang="fr-FR" sz="2400" dirty="0"/>
              <a:t> </a:t>
            </a:r>
            <a:r>
              <a:rPr lang="fr-FR" sz="2400" dirty="0" err="1"/>
              <a:t>biljaka</a:t>
            </a:r>
            <a:r>
              <a:rPr lang="fr-FR" sz="2400" dirty="0"/>
              <a:t>. </a:t>
            </a:r>
            <a:r>
              <a:rPr lang="fr-FR" sz="2400" dirty="0" err="1"/>
              <a:t>Nakon</a:t>
            </a:r>
            <a:r>
              <a:rPr lang="fr-FR" sz="2400" dirty="0"/>
              <a:t> </a:t>
            </a:r>
            <a:r>
              <a:rPr lang="fr-FR" sz="2400" dirty="0" err="1"/>
              <a:t>vađenja</a:t>
            </a:r>
            <a:r>
              <a:rPr lang="fr-FR" sz="2400" dirty="0"/>
              <a:t> </a:t>
            </a:r>
            <a:r>
              <a:rPr lang="fr-FR" sz="2400" dirty="0" err="1"/>
              <a:t>očisti</a:t>
            </a:r>
            <a:r>
              <a:rPr lang="fr-FR" sz="2400" dirty="0"/>
              <a:t> se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zemlje</a:t>
            </a:r>
            <a:r>
              <a:rPr lang="fr-FR" sz="2400" dirty="0"/>
              <a:t>, </a:t>
            </a:r>
            <a:r>
              <a:rPr lang="fr-FR" sz="2400" dirty="0" err="1"/>
              <a:t>opere</a:t>
            </a:r>
            <a:r>
              <a:rPr lang="fr-FR" sz="2400" dirty="0"/>
              <a:t> i </a:t>
            </a:r>
            <a:r>
              <a:rPr lang="fr-FR" sz="2400" dirty="0" err="1"/>
              <a:t>suši</a:t>
            </a:r>
            <a:r>
              <a:rPr lang="fr-FR" sz="2400" dirty="0"/>
              <a:t> </a:t>
            </a:r>
            <a:r>
              <a:rPr lang="fr-FR" sz="2400" dirty="0" err="1"/>
              <a:t>direktno</a:t>
            </a:r>
            <a:r>
              <a:rPr lang="fr-FR" sz="2400" dirty="0"/>
              <a:t> na </a:t>
            </a:r>
            <a:r>
              <a:rPr lang="fr-FR" sz="2400" dirty="0" err="1"/>
              <a:t>suncu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u </a:t>
            </a:r>
            <a:r>
              <a:rPr lang="fr-FR" sz="2400" dirty="0" err="1"/>
              <a:t>sušnici</a:t>
            </a:r>
            <a:r>
              <a:rPr lang="fr-FR" sz="2400" dirty="0"/>
              <a:t> na </a:t>
            </a:r>
            <a:r>
              <a:rPr lang="fr-FR" sz="2400" dirty="0" err="1"/>
              <a:t>temperaturi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45 – 50 </a:t>
            </a:r>
            <a:r>
              <a:rPr lang="fr-FR" sz="2400" baseline="30000" dirty="0" err="1"/>
              <a:t>o</a:t>
            </a:r>
            <a:r>
              <a:rPr lang="fr-FR" sz="2400" dirty="0" err="1"/>
              <a:t>C</a:t>
            </a:r>
            <a:r>
              <a:rPr lang="fr-FR" sz="2400" dirty="0"/>
              <a:t>. </a:t>
            </a:r>
            <a:r>
              <a:rPr lang="fr-FR" sz="2400" dirty="0" err="1"/>
              <a:t>Osušena</a:t>
            </a:r>
            <a:r>
              <a:rPr lang="fr-FR" sz="2400" dirty="0"/>
              <a:t> </a:t>
            </a:r>
            <a:r>
              <a:rPr lang="fr-FR" sz="2400" dirty="0" err="1"/>
              <a:t>droga</a:t>
            </a:r>
            <a:r>
              <a:rPr lang="fr-FR" sz="2400" dirty="0"/>
              <a:t> je </a:t>
            </a:r>
            <a:r>
              <a:rPr lang="fr-FR" sz="2400" dirty="0" err="1"/>
              <a:t>tamnosmeđe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prijatnog</a:t>
            </a:r>
            <a:r>
              <a:rPr lang="fr-FR" sz="2400" dirty="0"/>
              <a:t> </a:t>
            </a:r>
            <a:r>
              <a:rPr lang="fr-FR" sz="2400" dirty="0" err="1"/>
              <a:t>mirisa</a:t>
            </a:r>
            <a:r>
              <a:rPr lang="fr-FR" sz="2400" dirty="0"/>
              <a:t> na </a:t>
            </a:r>
            <a:r>
              <a:rPr lang="fr-FR" sz="2400" dirty="0" err="1"/>
              <a:t>anason</a:t>
            </a:r>
            <a:r>
              <a:rPr lang="fr-FR" sz="2400" dirty="0"/>
              <a:t>, a </a:t>
            </a:r>
            <a:r>
              <a:rPr lang="fr-FR" sz="2400" dirty="0" err="1"/>
              <a:t>ukusa</a:t>
            </a:r>
            <a:r>
              <a:rPr lang="fr-FR" sz="2400" dirty="0"/>
              <a:t> </a:t>
            </a:r>
            <a:r>
              <a:rPr lang="fr-FR" sz="2400" dirty="0" err="1"/>
              <a:t>neprijatnog</a:t>
            </a:r>
            <a:r>
              <a:rPr lang="fr-FR" sz="2400" dirty="0"/>
              <a:t> i </a:t>
            </a:r>
            <a:r>
              <a:rPr lang="fr-FR" sz="2400" dirty="0" err="1"/>
              <a:t>ljutog</a:t>
            </a:r>
            <a:r>
              <a:rPr lang="fr-FR" sz="2400" dirty="0"/>
              <a:t>. </a:t>
            </a:r>
            <a:r>
              <a:rPr lang="fr-FR" sz="2400" dirty="0" err="1"/>
              <a:t>Pakuje</a:t>
            </a:r>
            <a:r>
              <a:rPr lang="fr-FR" sz="2400" dirty="0"/>
              <a:t> se u </a:t>
            </a:r>
            <a:r>
              <a:rPr lang="fr-FR" sz="2400" dirty="0" err="1"/>
              <a:t>kutije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/>
              <a:t>jutane</a:t>
            </a:r>
            <a:r>
              <a:rPr lang="fr-FR" sz="2400" dirty="0"/>
              <a:t> </a:t>
            </a:r>
            <a:r>
              <a:rPr lang="fr-FR" sz="2400" dirty="0" err="1"/>
              <a:t>vreće</a:t>
            </a:r>
            <a:r>
              <a:rPr lang="fr-FR" sz="2400" dirty="0"/>
              <a:t> i </a:t>
            </a:r>
            <a:r>
              <a:rPr lang="fr-FR" sz="2400" dirty="0" err="1"/>
              <a:t>čuva</a:t>
            </a:r>
            <a:r>
              <a:rPr lang="fr-FR" sz="2400" dirty="0"/>
              <a:t> </a:t>
            </a:r>
            <a:r>
              <a:rPr lang="fr-FR" sz="2400" dirty="0" err="1"/>
              <a:t>zaštićena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svetlosti</a:t>
            </a:r>
            <a:r>
              <a:rPr lang="fr-FR" sz="2400" dirty="0"/>
              <a:t> i </a:t>
            </a:r>
            <a:r>
              <a:rPr lang="fr-FR" sz="2400" dirty="0" err="1" smtClean="0"/>
              <a:t>vlage</a:t>
            </a:r>
            <a:r>
              <a:rPr lang="fr-FR" sz="2400" dirty="0" smtClean="0"/>
              <a:t>         </a:t>
            </a:r>
            <a:endParaRPr lang="en-US" sz="2400" dirty="0"/>
          </a:p>
          <a:p>
            <a:r>
              <a:rPr lang="fr-FR" sz="2400" dirty="0" err="1" smtClean="0"/>
              <a:t>Cvet</a:t>
            </a:r>
            <a:r>
              <a:rPr lang="fr-FR" sz="2400" dirty="0" smtClean="0"/>
              <a:t> </a:t>
            </a:r>
            <a:r>
              <a:rPr lang="fr-FR" sz="2400" dirty="0" err="1"/>
              <a:t>jagorčevine</a:t>
            </a:r>
            <a:r>
              <a:rPr lang="fr-FR" sz="2400" dirty="0"/>
              <a:t> (P. </a:t>
            </a:r>
            <a:r>
              <a:rPr lang="fr-FR" sz="2400" dirty="0" err="1"/>
              <a:t>flos</a:t>
            </a:r>
            <a:r>
              <a:rPr lang="fr-FR" sz="2400" dirty="0"/>
              <a:t>) se </a:t>
            </a:r>
            <a:r>
              <a:rPr lang="fr-FR" sz="2400" dirty="0" err="1"/>
              <a:t>sakuplja</a:t>
            </a:r>
            <a:r>
              <a:rPr lang="fr-FR" sz="2400" dirty="0"/>
              <a:t> </a:t>
            </a:r>
            <a:r>
              <a:rPr lang="fr-FR" sz="2400" dirty="0" err="1"/>
              <a:t>ceo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/>
              <a:t>bez</a:t>
            </a:r>
            <a:r>
              <a:rPr lang="fr-FR" sz="2400" dirty="0"/>
              <a:t> </a:t>
            </a:r>
            <a:r>
              <a:rPr lang="fr-FR" sz="2400" dirty="0" err="1"/>
              <a:t>čašice</a:t>
            </a:r>
            <a:r>
              <a:rPr lang="fr-FR" sz="2400" dirty="0"/>
              <a:t>,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marta</a:t>
            </a:r>
            <a:r>
              <a:rPr lang="fr-FR" sz="2400" dirty="0"/>
              <a:t> do </a:t>
            </a:r>
            <a:r>
              <a:rPr lang="fr-FR" sz="2400" dirty="0" err="1"/>
              <a:t>maja</a:t>
            </a:r>
            <a:r>
              <a:rPr lang="fr-FR" sz="2400" dirty="0"/>
              <a:t>, i </a:t>
            </a:r>
            <a:r>
              <a:rPr lang="fr-FR" sz="2400" dirty="0" err="1"/>
              <a:t>suši</a:t>
            </a:r>
            <a:r>
              <a:rPr lang="fr-FR" sz="2400" dirty="0"/>
              <a:t> u </a:t>
            </a:r>
            <a:r>
              <a:rPr lang="fr-FR" sz="2400" dirty="0" err="1"/>
              <a:t>tankom</a:t>
            </a:r>
            <a:r>
              <a:rPr lang="fr-FR" sz="2400" dirty="0"/>
              <a:t> </a:t>
            </a:r>
            <a:r>
              <a:rPr lang="fr-FR" sz="2400" dirty="0" err="1"/>
              <a:t>sloju</a:t>
            </a:r>
            <a:r>
              <a:rPr lang="fr-FR" sz="2400" dirty="0"/>
              <a:t> na </a:t>
            </a:r>
            <a:r>
              <a:rPr lang="fr-FR" sz="2400" dirty="0" err="1"/>
              <a:t>promajnom</a:t>
            </a:r>
            <a:r>
              <a:rPr lang="fr-FR" sz="2400" dirty="0"/>
              <a:t> </a:t>
            </a:r>
            <a:r>
              <a:rPr lang="fr-FR" sz="2400" dirty="0" err="1"/>
              <a:t>mestu</a:t>
            </a:r>
            <a:r>
              <a:rPr lang="fr-FR" sz="2400" dirty="0"/>
              <a:t> u </a:t>
            </a:r>
            <a:r>
              <a:rPr lang="fr-FR" sz="2400" dirty="0" err="1"/>
              <a:t>hladu</a:t>
            </a:r>
            <a:r>
              <a:rPr lang="fr-FR" sz="2400" dirty="0"/>
              <a:t>, </a:t>
            </a:r>
            <a:r>
              <a:rPr lang="fr-FR" sz="2400" dirty="0" err="1"/>
              <a:t>kako</a:t>
            </a:r>
            <a:r>
              <a:rPr lang="fr-FR" sz="2400" dirty="0"/>
              <a:t> bi </a:t>
            </a:r>
            <a:r>
              <a:rPr lang="fr-FR" sz="2400" dirty="0" err="1"/>
              <a:t>sačuvao</a:t>
            </a:r>
            <a:r>
              <a:rPr lang="fr-FR" sz="2400" dirty="0"/>
              <a:t> </a:t>
            </a:r>
            <a:r>
              <a:rPr lang="fr-FR" sz="2400" dirty="0" err="1"/>
              <a:t>prirodnu</a:t>
            </a:r>
            <a:r>
              <a:rPr lang="fr-FR" sz="2400" dirty="0"/>
              <a:t> </a:t>
            </a:r>
            <a:r>
              <a:rPr lang="fr-FR" sz="2400" dirty="0" err="1"/>
              <a:t>boju</a:t>
            </a:r>
            <a:r>
              <a:rPr lang="fr-FR" sz="2400" dirty="0"/>
              <a:t>. </a:t>
            </a:r>
            <a:r>
              <a:rPr lang="fr-FR" sz="2400" dirty="0" err="1"/>
              <a:t>Odnos</a:t>
            </a:r>
            <a:r>
              <a:rPr lang="fr-FR" sz="2400" dirty="0"/>
              <a:t>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sušenju</a:t>
            </a:r>
            <a:r>
              <a:rPr lang="fr-FR" sz="2400" dirty="0"/>
              <a:t> </a:t>
            </a:r>
            <a:r>
              <a:rPr lang="fr-FR" sz="2400" dirty="0" err="1"/>
              <a:t>cveta</a:t>
            </a:r>
            <a:r>
              <a:rPr lang="fr-FR" sz="2400" dirty="0"/>
              <a:t> je 5,5 :1. </a:t>
            </a:r>
            <a:endParaRPr lang="en-US" sz="2400" dirty="0"/>
          </a:p>
          <a:p>
            <a:r>
              <a:rPr lang="fr-FR" sz="2400" dirty="0" err="1" smtClean="0"/>
              <a:t>Droga</a:t>
            </a:r>
            <a:r>
              <a:rPr lang="fr-FR" sz="2400" dirty="0" smtClean="0"/>
              <a:t> </a:t>
            </a:r>
            <a:r>
              <a:rPr lang="fr-FR" sz="2400" dirty="0" err="1"/>
              <a:t>Primulae</a:t>
            </a:r>
            <a:r>
              <a:rPr lang="fr-FR" sz="2400" dirty="0"/>
              <a:t> </a:t>
            </a:r>
            <a:r>
              <a:rPr lang="fr-FR" sz="2400" dirty="0" err="1"/>
              <a:t>radix</a:t>
            </a:r>
            <a:r>
              <a:rPr lang="fr-FR" sz="2400" dirty="0"/>
              <a:t> - </a:t>
            </a:r>
            <a:r>
              <a:rPr lang="fr-FR" sz="2400" dirty="0" err="1"/>
              <a:t>koren</a:t>
            </a:r>
            <a:r>
              <a:rPr lang="fr-FR" sz="2400" dirty="0"/>
              <a:t> </a:t>
            </a:r>
            <a:r>
              <a:rPr lang="fr-FR" sz="2400" dirty="0" err="1"/>
              <a:t>jagorčevine</a:t>
            </a:r>
            <a:r>
              <a:rPr lang="fr-FR" sz="2400" dirty="0"/>
              <a:t> je </a:t>
            </a:r>
            <a:r>
              <a:rPr lang="fr-FR" sz="2400" dirty="0" err="1"/>
              <a:t>oficinalna</a:t>
            </a:r>
            <a:r>
              <a:rPr lang="fr-FR" sz="2400" dirty="0"/>
              <a:t> po </a:t>
            </a:r>
            <a:r>
              <a:rPr lang="fr-FR" sz="2400" dirty="0" err="1"/>
              <a:t>Jugoslovenskoj</a:t>
            </a:r>
            <a:r>
              <a:rPr lang="fr-FR" sz="2400" dirty="0"/>
              <a:t> </a:t>
            </a:r>
            <a:r>
              <a:rPr lang="fr-FR" sz="2400" dirty="0" err="1"/>
              <a:t>farmakopeji</a:t>
            </a:r>
            <a:r>
              <a:rPr lang="fr-FR" sz="2400" dirty="0"/>
              <a:t> </a:t>
            </a:r>
            <a:r>
              <a:rPr lang="fr-FR" sz="2400" dirty="0" smtClean="0"/>
              <a:t>IV</a:t>
            </a:r>
            <a:endParaRPr lang="en-US" sz="2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6429420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SITNICA </a:t>
            </a:r>
            <a:r>
              <a:rPr lang="en-US" b="1" dirty="0"/>
              <a:t>- </a:t>
            </a:r>
            <a:r>
              <a:rPr lang="en-US" b="1" i="1" dirty="0" err="1"/>
              <a:t>Herniaria</a:t>
            </a:r>
            <a:r>
              <a:rPr lang="en-US" b="1" i="1" dirty="0"/>
              <a:t> </a:t>
            </a:r>
            <a:r>
              <a:rPr lang="en-US" b="1" i="1" dirty="0" err="1"/>
              <a:t>glabra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(</a:t>
            </a:r>
            <a:r>
              <a:rPr lang="fr-FR" b="1" dirty="0" err="1" smtClean="0"/>
              <a:t>Caryophyllaceae</a:t>
            </a:r>
            <a:r>
              <a:rPr lang="sr-Latn-RS" b="1" dirty="0" smtClean="0"/>
              <a:t>)</a:t>
            </a:r>
            <a:endParaRPr lang="en-US" dirty="0"/>
          </a:p>
          <a:p>
            <a:pPr algn="ctr">
              <a:buNone/>
            </a:pPr>
            <a:endParaRPr lang="en-US" sz="2400" dirty="0"/>
          </a:p>
          <a:p>
            <a:r>
              <a:rPr lang="en-US" sz="2400" dirty="0" err="1"/>
              <a:t>Narodna</a:t>
            </a:r>
            <a:r>
              <a:rPr lang="en-US" sz="2400" dirty="0"/>
              <a:t> </a:t>
            </a:r>
            <a:r>
              <a:rPr lang="en-US" sz="2400" dirty="0" err="1"/>
              <a:t>imena</a:t>
            </a:r>
            <a:r>
              <a:rPr lang="en-US" sz="2400" dirty="0"/>
              <a:t>: </a:t>
            </a:r>
            <a:r>
              <a:rPr lang="en-US" sz="2400" i="1" dirty="0" err="1"/>
              <a:t>sitnica</a:t>
            </a:r>
            <a:r>
              <a:rPr lang="en-US" sz="2400" i="1" dirty="0"/>
              <a:t>, </a:t>
            </a:r>
            <a:r>
              <a:rPr lang="en-US" sz="2400" i="1" dirty="0" err="1"/>
              <a:t>siparica</a:t>
            </a:r>
            <a:r>
              <a:rPr lang="en-US" sz="2400" i="1" dirty="0"/>
              <a:t>, </a:t>
            </a:r>
            <a:r>
              <a:rPr lang="en-US" sz="2400" i="1" dirty="0" err="1"/>
              <a:t>jarica</a:t>
            </a:r>
            <a:r>
              <a:rPr lang="en-US" sz="2400" i="1" dirty="0"/>
              <a:t>, </a:t>
            </a:r>
            <a:r>
              <a:rPr lang="en-US" sz="2400" i="1" dirty="0" err="1" smtClean="0"/>
              <a:t>priputnica</a:t>
            </a:r>
            <a:r>
              <a:rPr lang="en-US" sz="2400" i="1" dirty="0"/>
              <a:t>, </a:t>
            </a:r>
            <a:r>
              <a:rPr lang="en-US" sz="2400" i="1" dirty="0" err="1"/>
              <a:t>trava</a:t>
            </a:r>
            <a:r>
              <a:rPr lang="en-US" sz="2400" i="1" dirty="0"/>
              <a:t> </a:t>
            </a:r>
            <a:r>
              <a:rPr lang="en-US" sz="2400" i="1" dirty="0" err="1"/>
              <a:t>od</a:t>
            </a:r>
            <a:r>
              <a:rPr lang="en-US" sz="2400" i="1" dirty="0"/>
              <a:t> </a:t>
            </a:r>
            <a:r>
              <a:rPr lang="en-US" sz="2400" i="1" dirty="0" err="1"/>
              <a:t>kile</a:t>
            </a:r>
            <a:r>
              <a:rPr lang="en-US" sz="2400" i="1" dirty="0"/>
              <a:t>, </a:t>
            </a:r>
            <a:r>
              <a:rPr lang="en-US" sz="2400" i="1" dirty="0" err="1"/>
              <a:t>turska</a:t>
            </a:r>
            <a:r>
              <a:rPr lang="en-US" sz="2400" i="1" dirty="0"/>
              <a:t> </a:t>
            </a:r>
            <a:r>
              <a:rPr lang="en-US" sz="2400" i="1" dirty="0" err="1"/>
              <a:t>trava</a:t>
            </a:r>
            <a:r>
              <a:rPr lang="en-US" sz="2400" i="1" dirty="0"/>
              <a:t>, </a:t>
            </a:r>
            <a:r>
              <a:rPr lang="en-US" sz="2400" i="1" dirty="0" err="1" smtClean="0"/>
              <a:t>turska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žitnica</a:t>
            </a:r>
            <a:endParaRPr lang="en-US" sz="2400" dirty="0" smtClean="0"/>
          </a:p>
          <a:p>
            <a:r>
              <a:rPr lang="en-US" sz="2400" dirty="0" err="1" smtClean="0"/>
              <a:t>Sitnica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kosmopolit</a:t>
            </a:r>
            <a:r>
              <a:rPr lang="en-US" sz="2400" dirty="0"/>
              <a:t>, </a:t>
            </a:r>
            <a:r>
              <a:rPr lang="en-US" sz="2400" dirty="0" err="1"/>
              <a:t>raste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suvim</a:t>
            </a:r>
            <a:r>
              <a:rPr lang="en-US" sz="2400" dirty="0"/>
              <a:t> </a:t>
            </a:r>
            <a:r>
              <a:rPr lang="en-US" sz="2400" dirty="0" err="1"/>
              <a:t>peskovitim</a:t>
            </a:r>
            <a:r>
              <a:rPr lang="en-US" sz="2400" dirty="0"/>
              <a:t> </a:t>
            </a:r>
            <a:r>
              <a:rPr lang="en-US" sz="2400" dirty="0" err="1"/>
              <a:t>staništima</a:t>
            </a:r>
            <a:r>
              <a:rPr lang="en-US" sz="2400" dirty="0"/>
              <a:t>,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napuštenim</a:t>
            </a:r>
            <a:r>
              <a:rPr lang="en-US" sz="2400" dirty="0"/>
              <a:t> </a:t>
            </a:r>
            <a:r>
              <a:rPr lang="en-US" sz="2400" dirty="0" err="1"/>
              <a:t>mestima</a:t>
            </a:r>
            <a:r>
              <a:rPr lang="en-US" sz="2400" dirty="0"/>
              <a:t>, pored </a:t>
            </a:r>
            <a:r>
              <a:rPr lang="en-US" sz="2400" dirty="0" err="1"/>
              <a:t>puteva</a:t>
            </a:r>
            <a:r>
              <a:rPr lang="en-US" sz="2400" dirty="0"/>
              <a:t>,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kamenjaru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nema</a:t>
            </a:r>
            <a:r>
              <a:rPr lang="en-US" sz="2400" dirty="0"/>
              <a:t> </a:t>
            </a:r>
            <a:r>
              <a:rPr lang="en-US" sz="2400" dirty="0" err="1"/>
              <a:t>nikakvih</a:t>
            </a:r>
            <a:r>
              <a:rPr lang="en-US" sz="2400" dirty="0"/>
              <a:t> </a:t>
            </a:r>
            <a:r>
              <a:rPr lang="en-US" sz="2400" dirty="0" err="1"/>
              <a:t>zahteva</a:t>
            </a:r>
            <a:r>
              <a:rPr lang="en-US" sz="2400" dirty="0"/>
              <a:t> u </a:t>
            </a:r>
            <a:r>
              <a:rPr lang="en-US" sz="2400" dirty="0" err="1"/>
              <a:t>pogledu</a:t>
            </a:r>
            <a:r>
              <a:rPr lang="en-US" sz="2400" dirty="0"/>
              <a:t> </a:t>
            </a:r>
            <a:r>
              <a:rPr lang="en-US" sz="2400" dirty="0" err="1"/>
              <a:t>zemljišta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klime</a:t>
            </a:r>
            <a:endParaRPr lang="sr-Latn-RS" sz="2400" dirty="0"/>
          </a:p>
          <a:p>
            <a:r>
              <a:rPr lang="en-US" sz="2400" dirty="0" smtClean="0"/>
              <a:t> </a:t>
            </a:r>
            <a:r>
              <a:rPr lang="en-US" sz="2400" dirty="0" err="1"/>
              <a:t>Javlja</a:t>
            </a:r>
            <a:r>
              <a:rPr lang="en-US" sz="2400" dirty="0"/>
              <a:t> se u </a:t>
            </a:r>
            <a:r>
              <a:rPr lang="en-US" sz="2400" dirty="0" err="1"/>
              <a:t>severnoj</a:t>
            </a:r>
            <a:r>
              <a:rPr lang="en-US" sz="2400" dirty="0"/>
              <a:t> </a:t>
            </a:r>
            <a:r>
              <a:rPr lang="en-US" sz="2400" dirty="0" err="1"/>
              <a:t>Africi</a:t>
            </a:r>
            <a:r>
              <a:rPr lang="en-US" sz="2400" dirty="0"/>
              <a:t>, </a:t>
            </a:r>
            <a:r>
              <a:rPr lang="en-US" sz="2400" dirty="0" err="1"/>
              <a:t>srednjoj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istočnoj</a:t>
            </a:r>
            <a:r>
              <a:rPr lang="en-US" sz="2400" dirty="0"/>
              <a:t> </a:t>
            </a:r>
            <a:r>
              <a:rPr lang="en-US" sz="2400" dirty="0" err="1"/>
              <a:t>Evropi</a:t>
            </a:r>
            <a:r>
              <a:rPr lang="en-US" sz="2400" dirty="0"/>
              <a:t>, </a:t>
            </a:r>
            <a:r>
              <a:rPr lang="en-US" sz="2400" dirty="0" err="1"/>
              <a:t>naročito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 smtClean="0"/>
              <a:t>Balkanu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Pošto</a:t>
            </a:r>
            <a:r>
              <a:rPr lang="en-US" sz="2400" dirty="0"/>
              <a:t> se ova </a:t>
            </a:r>
            <a:r>
              <a:rPr lang="en-US" sz="2400" dirty="0" err="1"/>
              <a:t>biljka</a:t>
            </a:r>
            <a:r>
              <a:rPr lang="en-US" sz="2400" dirty="0"/>
              <a:t> ne </a:t>
            </a:r>
            <a:r>
              <a:rPr lang="en-US" sz="2400" dirty="0" err="1"/>
              <a:t>sakupi</a:t>
            </a:r>
            <a:r>
              <a:rPr lang="en-US" sz="2400" dirty="0"/>
              <a:t> u </a:t>
            </a:r>
            <a:r>
              <a:rPr lang="en-US" sz="2400" dirty="0" err="1"/>
              <a:t>dovoljnim</a:t>
            </a:r>
            <a:r>
              <a:rPr lang="en-US" sz="2400" dirty="0"/>
              <a:t> </a:t>
            </a:r>
            <a:r>
              <a:rPr lang="en-US" sz="2400" dirty="0" err="1"/>
              <a:t>količinama</a:t>
            </a:r>
            <a:r>
              <a:rPr lang="en-US" sz="2400" dirty="0"/>
              <a:t>, to se </a:t>
            </a:r>
            <a:r>
              <a:rPr lang="en-US" sz="2400" dirty="0" err="1"/>
              <a:t>preporučuje</a:t>
            </a:r>
            <a:r>
              <a:rPr lang="en-US" sz="2400" dirty="0"/>
              <a:t> </a:t>
            </a:r>
            <a:r>
              <a:rPr lang="en-US" sz="2400" dirty="0" err="1"/>
              <a:t>njeno</a:t>
            </a:r>
            <a:r>
              <a:rPr lang="en-US" sz="2400" dirty="0"/>
              <a:t> </a:t>
            </a:r>
            <a:r>
              <a:rPr lang="en-US" sz="2400" dirty="0" err="1"/>
              <a:t>gajenje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razmnožavanje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0816D10-7323-44D2-9696-E9BEAF3BD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4" y="1714488"/>
            <a:ext cx="2422656" cy="3829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8C8CA8B-B211-495E-9C96-6223D200D0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2" r="5653" b="2"/>
          <a:stretch/>
        </p:blipFill>
        <p:spPr>
          <a:xfrm>
            <a:off x="1357290" y="428604"/>
            <a:ext cx="5715040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Botaničke</a:t>
            </a:r>
            <a:r>
              <a:rPr lang="en-US" b="1" dirty="0"/>
              <a:t> </a:t>
            </a:r>
            <a:r>
              <a:rPr lang="en-US" b="1" dirty="0" err="1" smtClean="0"/>
              <a:t>osobine</a:t>
            </a:r>
            <a:endParaRPr lang="sr-Latn-RS" b="1" dirty="0" smtClean="0"/>
          </a:p>
          <a:p>
            <a:pPr algn="ctr">
              <a:buNone/>
            </a:pPr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err="1" smtClean="0"/>
              <a:t>Sitnica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jednogodišnja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višegodišnja</a:t>
            </a:r>
            <a:r>
              <a:rPr lang="en-US" sz="2400" dirty="0"/>
              <a:t> </a:t>
            </a:r>
            <a:r>
              <a:rPr lang="en-US" sz="2400" dirty="0" err="1"/>
              <a:t>zeljasta</a:t>
            </a:r>
            <a:r>
              <a:rPr lang="en-US" sz="2400" dirty="0"/>
              <a:t>,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zemlji</a:t>
            </a:r>
            <a:r>
              <a:rPr lang="en-US" sz="2400" dirty="0"/>
              <a:t> </a:t>
            </a:r>
            <a:r>
              <a:rPr lang="en-US" sz="2400" dirty="0" err="1"/>
              <a:t>polegla</a:t>
            </a:r>
            <a:r>
              <a:rPr lang="en-US" sz="2400" dirty="0"/>
              <a:t> </a:t>
            </a:r>
            <a:r>
              <a:rPr lang="en-US" sz="2400" dirty="0" err="1"/>
              <a:t>biljka</a:t>
            </a:r>
            <a:r>
              <a:rPr lang="en-US" sz="2400" dirty="0"/>
              <a:t>, </a:t>
            </a:r>
            <a:r>
              <a:rPr lang="en-US" sz="2400" dirty="0" err="1"/>
              <a:t>visoka</a:t>
            </a:r>
            <a:r>
              <a:rPr lang="en-US" sz="2400" dirty="0"/>
              <a:t> 20 - 30 </a:t>
            </a:r>
            <a:r>
              <a:rPr lang="en-US" sz="2400" dirty="0" smtClean="0"/>
              <a:t>cm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Stablo</a:t>
            </a:r>
            <a:r>
              <a:rPr lang="en-US" sz="2400" dirty="0"/>
              <a:t> je </a:t>
            </a:r>
            <a:r>
              <a:rPr lang="en-US" sz="2400" dirty="0" err="1"/>
              <a:t>razgranato</a:t>
            </a:r>
            <a:r>
              <a:rPr lang="en-US" sz="2400" dirty="0"/>
              <a:t>, </a:t>
            </a:r>
            <a:r>
              <a:rPr lang="en-US" sz="2400" dirty="0" err="1"/>
              <a:t>golo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obraslo</a:t>
            </a:r>
            <a:r>
              <a:rPr lang="en-US" sz="2400" dirty="0"/>
              <a:t> </a:t>
            </a:r>
            <a:r>
              <a:rPr lang="en-US" sz="2400" dirty="0" err="1"/>
              <a:t>sitnim</a:t>
            </a:r>
            <a:r>
              <a:rPr lang="en-US" sz="2400" dirty="0"/>
              <a:t> do 10 mm </a:t>
            </a:r>
            <a:r>
              <a:rPr lang="en-US" sz="2400" dirty="0" err="1"/>
              <a:t>dugim</a:t>
            </a:r>
            <a:r>
              <a:rPr lang="en-US" sz="2400" dirty="0"/>
              <a:t>, </a:t>
            </a:r>
            <a:r>
              <a:rPr lang="en-US" sz="2400" dirty="0" err="1"/>
              <a:t>jajastim</a:t>
            </a:r>
            <a:r>
              <a:rPr lang="en-US" sz="2400" dirty="0"/>
              <a:t> </a:t>
            </a:r>
            <a:r>
              <a:rPr lang="en-US" sz="2400" dirty="0" err="1"/>
              <a:t>listovima</a:t>
            </a:r>
            <a:r>
              <a:rPr lang="en-US" sz="2400" dirty="0"/>
              <a:t>, </a:t>
            </a:r>
            <a:r>
              <a:rPr lang="en-US" sz="2400" dirty="0" err="1"/>
              <a:t>naspramno</a:t>
            </a:r>
            <a:r>
              <a:rPr lang="en-US" sz="2400" dirty="0"/>
              <a:t> </a:t>
            </a:r>
            <a:r>
              <a:rPr lang="en-US" sz="2400" dirty="0" err="1" smtClean="0"/>
              <a:t>raspoređenim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Zalisci</a:t>
            </a:r>
            <a:r>
              <a:rPr lang="fr-FR" sz="2400" dirty="0"/>
              <a:t> su </a:t>
            </a:r>
            <a:r>
              <a:rPr lang="fr-FR" sz="2400" dirty="0" err="1"/>
              <a:t>zeleni</a:t>
            </a:r>
            <a:r>
              <a:rPr lang="fr-FR" sz="2400" dirty="0"/>
              <a:t> i </a:t>
            </a:r>
            <a:r>
              <a:rPr lang="fr-FR" sz="2400" dirty="0" err="1"/>
              <a:t>međusobno</a:t>
            </a:r>
            <a:r>
              <a:rPr lang="fr-FR" sz="2400" dirty="0"/>
              <a:t> </a:t>
            </a:r>
            <a:r>
              <a:rPr lang="fr-FR" sz="2400" dirty="0" err="1" smtClean="0"/>
              <a:t>srasli</a:t>
            </a:r>
            <a:endParaRPr lang="sr-Latn-RS" sz="2400" dirty="0"/>
          </a:p>
          <a:p>
            <a:r>
              <a:rPr lang="fr-FR" sz="2400" dirty="0" smtClean="0"/>
              <a:t> </a:t>
            </a:r>
            <a:r>
              <a:rPr lang="fr-FR" sz="2400" dirty="0" err="1"/>
              <a:t>Cvetovi</a:t>
            </a:r>
            <a:r>
              <a:rPr lang="fr-FR" sz="2400" dirty="0"/>
              <a:t> su </a:t>
            </a:r>
            <a:r>
              <a:rPr lang="fr-FR" sz="2400" dirty="0" err="1"/>
              <a:t>sitni</a:t>
            </a:r>
            <a:r>
              <a:rPr lang="fr-FR" sz="2400" dirty="0"/>
              <a:t>, </a:t>
            </a:r>
            <a:r>
              <a:rPr lang="fr-FR" sz="2400" dirty="0" err="1"/>
              <a:t>dvopolni</a:t>
            </a:r>
            <a:r>
              <a:rPr lang="fr-FR" sz="2400" dirty="0"/>
              <a:t>, </a:t>
            </a:r>
            <a:r>
              <a:rPr lang="fr-FR" sz="2400" dirty="0" err="1"/>
              <a:t>zelenožute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sakupljeni</a:t>
            </a:r>
            <a:r>
              <a:rPr lang="fr-FR" sz="2400" dirty="0"/>
              <a:t> po 5 - 12 u </a:t>
            </a:r>
            <a:r>
              <a:rPr lang="fr-FR" sz="2400" dirty="0" err="1"/>
              <a:t>klasaste</a:t>
            </a:r>
            <a:r>
              <a:rPr lang="fr-FR" sz="2400" dirty="0"/>
              <a:t> </a:t>
            </a:r>
            <a:r>
              <a:rPr lang="fr-FR" sz="2400" dirty="0" err="1"/>
              <a:t>cvasti</a:t>
            </a:r>
            <a:r>
              <a:rPr lang="fr-FR" sz="2400" dirty="0"/>
              <a:t>, </a:t>
            </a:r>
            <a:r>
              <a:rPr lang="fr-FR" sz="2400" dirty="0" err="1"/>
              <a:t>koje</a:t>
            </a:r>
            <a:r>
              <a:rPr lang="fr-FR" sz="2400" dirty="0"/>
              <a:t> se </a:t>
            </a:r>
            <a:r>
              <a:rPr lang="fr-FR" sz="2400" dirty="0" err="1"/>
              <a:t>nalaze</a:t>
            </a:r>
            <a:r>
              <a:rPr lang="fr-FR" sz="2400" dirty="0"/>
              <a:t> u </a:t>
            </a:r>
            <a:r>
              <a:rPr lang="fr-FR" sz="2400" dirty="0" err="1"/>
              <a:t>pazuhu</a:t>
            </a:r>
            <a:r>
              <a:rPr lang="fr-FR" sz="2400" dirty="0"/>
              <a:t> </a:t>
            </a:r>
            <a:r>
              <a:rPr lang="fr-FR" sz="2400" dirty="0" err="1" smtClean="0"/>
              <a:t>listova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maja</a:t>
            </a:r>
            <a:r>
              <a:rPr lang="en-US" sz="2400" dirty="0"/>
              <a:t> do </a:t>
            </a:r>
            <a:r>
              <a:rPr lang="en-US" sz="2400" dirty="0" err="1" smtClean="0"/>
              <a:t>avgusta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Plod</a:t>
            </a:r>
            <a:r>
              <a:rPr lang="fr-FR" sz="2400" dirty="0"/>
              <a:t> je </a:t>
            </a:r>
            <a:r>
              <a:rPr lang="fr-FR" sz="2400" dirty="0" err="1"/>
              <a:t>jajasta</a:t>
            </a:r>
            <a:r>
              <a:rPr lang="fr-FR" sz="2400" dirty="0"/>
              <a:t> </a:t>
            </a:r>
            <a:r>
              <a:rPr lang="fr-FR" sz="2400" dirty="0" err="1"/>
              <a:t>orašica</a:t>
            </a:r>
            <a:r>
              <a:rPr lang="fr-FR" sz="2400" dirty="0"/>
              <a:t> sa </a:t>
            </a:r>
            <a:r>
              <a:rPr lang="fr-FR" sz="2400" dirty="0" err="1"/>
              <a:t>jednom</a:t>
            </a:r>
            <a:r>
              <a:rPr lang="fr-FR" sz="2400" dirty="0"/>
              <a:t> </a:t>
            </a:r>
            <a:r>
              <a:rPr lang="fr-FR" sz="2400" dirty="0" err="1" smtClean="0"/>
              <a:t>semenkom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Seme</a:t>
            </a:r>
            <a:r>
              <a:rPr lang="fr-FR" sz="2400" dirty="0"/>
              <a:t> je </a:t>
            </a:r>
            <a:r>
              <a:rPr lang="fr-FR" sz="2400" dirty="0" err="1"/>
              <a:t>sitno</a:t>
            </a:r>
            <a:r>
              <a:rPr lang="fr-FR" sz="2400" dirty="0"/>
              <a:t>, </a:t>
            </a:r>
            <a:r>
              <a:rPr lang="fr-FR" sz="2400" dirty="0" err="1"/>
              <a:t>sjajno</a:t>
            </a:r>
            <a:r>
              <a:rPr lang="fr-FR" sz="2400" dirty="0"/>
              <a:t> i </a:t>
            </a:r>
            <a:r>
              <a:rPr lang="fr-FR" sz="2400" dirty="0" err="1"/>
              <a:t>crne</a:t>
            </a:r>
            <a:r>
              <a:rPr lang="fr-FR" sz="2400" dirty="0"/>
              <a:t> </a:t>
            </a:r>
            <a:r>
              <a:rPr lang="fr-FR" sz="2400" dirty="0" err="1" smtClean="0"/>
              <a:t>boje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/>
              <a:t>Droga</a:t>
            </a:r>
            <a:r>
              <a:rPr lang="en-US" sz="2400" dirty="0"/>
              <a:t> (</a:t>
            </a:r>
            <a:r>
              <a:rPr lang="en-US" sz="2400" dirty="0" err="1"/>
              <a:t>Herniaria</a:t>
            </a:r>
            <a:r>
              <a:rPr lang="en-US" sz="2400" dirty="0"/>
              <a:t> </a:t>
            </a:r>
            <a:r>
              <a:rPr lang="en-US" sz="2400" dirty="0" err="1"/>
              <a:t>herba</a:t>
            </a:r>
            <a:r>
              <a:rPr lang="en-US" sz="2400" dirty="0"/>
              <a:t>) </a:t>
            </a:r>
            <a:r>
              <a:rPr lang="en-US" sz="2400" dirty="0" err="1"/>
              <a:t>sadrži</a:t>
            </a:r>
            <a:r>
              <a:rPr lang="en-US" sz="2400" dirty="0"/>
              <a:t> do 3% </a:t>
            </a:r>
            <a:r>
              <a:rPr lang="en-US" sz="2400" dirty="0" err="1"/>
              <a:t>triterpenskog</a:t>
            </a:r>
            <a:r>
              <a:rPr lang="en-US" sz="2400" dirty="0"/>
              <a:t> </a:t>
            </a:r>
            <a:r>
              <a:rPr lang="en-US" sz="2400" dirty="0" err="1"/>
              <a:t>saponina</a:t>
            </a:r>
            <a:r>
              <a:rPr lang="en-US" sz="2400" dirty="0"/>
              <a:t>, 0,2 - 1,2% </a:t>
            </a:r>
            <a:r>
              <a:rPr lang="en-US" sz="2400" dirty="0" err="1"/>
              <a:t>flavonoida</a:t>
            </a:r>
            <a:r>
              <a:rPr lang="en-US" sz="2400" dirty="0"/>
              <a:t>, 0,2 – 0,4% </a:t>
            </a:r>
            <a:r>
              <a:rPr lang="en-US" sz="2400" dirty="0" err="1"/>
              <a:t>kumarina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njegove</a:t>
            </a:r>
            <a:r>
              <a:rPr lang="en-US" sz="2400" dirty="0"/>
              <a:t> derivate (</a:t>
            </a:r>
            <a:r>
              <a:rPr lang="en-US" sz="2400" dirty="0" err="1"/>
              <a:t>umbeliferon</a:t>
            </a:r>
            <a:r>
              <a:rPr lang="en-US" sz="2400" dirty="0"/>
              <a:t>, </a:t>
            </a:r>
            <a:r>
              <a:rPr lang="en-US" sz="2400" dirty="0" err="1"/>
              <a:t>herniarin</a:t>
            </a:r>
            <a:r>
              <a:rPr lang="en-US" sz="2400" dirty="0"/>
              <a:t>)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 smtClean="0"/>
              <a:t>ulja</a:t>
            </a:r>
            <a:r>
              <a:rPr lang="en-US" sz="2400" dirty="0" smtClean="0"/>
              <a:t> </a:t>
            </a:r>
            <a:endParaRPr lang="en-US" sz="2400" dirty="0"/>
          </a:p>
          <a:p>
            <a:pPr algn="just"/>
            <a:r>
              <a:rPr lang="en-US" sz="2400" dirty="0" err="1"/>
              <a:t>Upotrebljava</a:t>
            </a:r>
            <a:r>
              <a:rPr lang="en-US" sz="2400" dirty="0"/>
              <a:t> se u </a:t>
            </a:r>
            <a:r>
              <a:rPr lang="en-US" sz="2400" dirty="0" err="1"/>
              <a:t>obliku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, </a:t>
            </a:r>
            <a:r>
              <a:rPr lang="en-US" sz="2400" dirty="0" err="1"/>
              <a:t>pomešana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lišćem</a:t>
            </a:r>
            <a:r>
              <a:rPr lang="en-US" sz="2400" dirty="0"/>
              <a:t> </a:t>
            </a:r>
            <a:r>
              <a:rPr lang="en-US" sz="2400" dirty="0" err="1"/>
              <a:t>medveđeg</a:t>
            </a:r>
            <a:r>
              <a:rPr lang="en-US" sz="2400" dirty="0"/>
              <a:t> </a:t>
            </a:r>
            <a:r>
              <a:rPr lang="en-US" sz="2400" dirty="0" err="1"/>
              <a:t>grožđa</a:t>
            </a:r>
            <a:r>
              <a:rPr lang="en-US" sz="2400" dirty="0"/>
              <a:t>,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diuretik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upala</a:t>
            </a:r>
            <a:r>
              <a:rPr lang="en-US" sz="2400" dirty="0"/>
              <a:t> </a:t>
            </a:r>
            <a:r>
              <a:rPr lang="en-US" sz="2400" dirty="0" err="1"/>
              <a:t>mokraćnih</a:t>
            </a:r>
            <a:r>
              <a:rPr lang="en-US" sz="2400" dirty="0"/>
              <a:t> </a:t>
            </a:r>
            <a:r>
              <a:rPr lang="en-US" sz="2400" dirty="0" err="1"/>
              <a:t>kanala</a:t>
            </a:r>
            <a:r>
              <a:rPr lang="en-US" sz="2400" dirty="0"/>
              <a:t>, </a:t>
            </a:r>
            <a:r>
              <a:rPr lang="en-US" sz="2400" dirty="0" err="1"/>
              <a:t>hroničnog</a:t>
            </a:r>
            <a:r>
              <a:rPr lang="en-US" sz="2400" dirty="0"/>
              <a:t> </a:t>
            </a:r>
            <a:r>
              <a:rPr lang="en-US" sz="2400" dirty="0" err="1"/>
              <a:t>cistitisa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uretritisa</a:t>
            </a:r>
            <a:r>
              <a:rPr lang="en-US" sz="2400" dirty="0"/>
              <a:t>. 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urološkog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(Species </a:t>
            </a:r>
            <a:r>
              <a:rPr lang="en-US" sz="2400" dirty="0" err="1"/>
              <a:t>urologicae</a:t>
            </a:r>
            <a:r>
              <a:rPr lang="en-US" sz="2400" dirty="0"/>
              <a:t>) </a:t>
            </a:r>
            <a:r>
              <a:rPr lang="en-US" sz="2400" dirty="0" err="1"/>
              <a:t>koji</a:t>
            </a:r>
            <a:r>
              <a:rPr lang="en-US" sz="2400" dirty="0"/>
              <a:t> je </a:t>
            </a:r>
            <a:r>
              <a:rPr lang="en-US" sz="2400" dirty="0" err="1"/>
              <a:t>oficinalan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III </a:t>
            </a:r>
            <a:r>
              <a:rPr lang="en-US" sz="2400" dirty="0" err="1"/>
              <a:t>farmakopeji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mokrenje</a:t>
            </a:r>
            <a:r>
              <a:rPr lang="en-US" sz="2400" dirty="0"/>
              <a:t>. </a:t>
            </a:r>
            <a:r>
              <a:rPr lang="en-US" sz="2400" dirty="0" err="1"/>
              <a:t>Metilumbeliferon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droge</a:t>
            </a:r>
            <a:r>
              <a:rPr lang="en-US" sz="2400" dirty="0"/>
              <a:t> </a:t>
            </a:r>
            <a:r>
              <a:rPr lang="en-US" sz="2400" dirty="0" err="1"/>
              <a:t>umirujuće</a:t>
            </a:r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muskulaturu</a:t>
            </a:r>
            <a:r>
              <a:rPr lang="en-US" sz="2400" dirty="0"/>
              <a:t> </a:t>
            </a:r>
            <a:r>
              <a:rPr lang="en-US" sz="2400" dirty="0" err="1"/>
              <a:t>mokraćne</a:t>
            </a:r>
            <a:r>
              <a:rPr lang="en-US" sz="2400" dirty="0"/>
              <a:t> </a:t>
            </a:r>
            <a:r>
              <a:rPr lang="en-US" sz="2400" dirty="0" err="1"/>
              <a:t>bešike</a:t>
            </a:r>
            <a:r>
              <a:rPr lang="en-US" sz="2400" dirty="0"/>
              <a:t>. </a:t>
            </a:r>
            <a:r>
              <a:rPr lang="en-US" sz="2400" dirty="0" err="1"/>
              <a:t>Pomaže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</a:t>
            </a:r>
            <a:r>
              <a:rPr lang="en-US" sz="2400" dirty="0" err="1"/>
              <a:t>obolenju</a:t>
            </a:r>
            <a:r>
              <a:rPr lang="en-US" sz="2400" dirty="0"/>
              <a:t> </a:t>
            </a:r>
            <a:r>
              <a:rPr lang="en-US" sz="2400" dirty="0" err="1"/>
              <a:t>bešike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stvaranju</a:t>
            </a:r>
            <a:r>
              <a:rPr lang="en-US" sz="2400" dirty="0"/>
              <a:t> </a:t>
            </a:r>
            <a:r>
              <a:rPr lang="en-US" sz="2400" dirty="0" err="1"/>
              <a:t>kamenčića</a:t>
            </a:r>
            <a:r>
              <a:rPr lang="en-US" sz="2400" dirty="0"/>
              <a:t>. Na </a:t>
            </a:r>
            <a:r>
              <a:rPr lang="en-US" sz="2400" dirty="0" err="1"/>
              <a:t>bazi</a:t>
            </a:r>
            <a:r>
              <a:rPr lang="en-US" sz="2400" dirty="0"/>
              <a:t> </a:t>
            </a:r>
            <a:r>
              <a:rPr lang="en-US" sz="2400" dirty="0" err="1"/>
              <a:t>sitnice</a:t>
            </a:r>
            <a:r>
              <a:rPr lang="en-US" sz="2400" dirty="0"/>
              <a:t> u </a:t>
            </a:r>
            <a:r>
              <a:rPr lang="en-US" sz="2400" dirty="0" err="1"/>
              <a:t>Nemačkoj</a:t>
            </a:r>
            <a:r>
              <a:rPr lang="en-US" sz="2400" dirty="0"/>
              <a:t> je </a:t>
            </a:r>
            <a:r>
              <a:rPr lang="en-US" sz="2400" dirty="0" err="1"/>
              <a:t>izrađeno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nekoliko</a:t>
            </a:r>
            <a:r>
              <a:rPr lang="en-US" sz="2400" dirty="0"/>
              <a:t> </a:t>
            </a:r>
            <a:r>
              <a:rPr lang="en-US" sz="2400" dirty="0" err="1"/>
              <a:t>gotovih</a:t>
            </a:r>
            <a:r>
              <a:rPr lang="en-US" sz="2400" dirty="0"/>
              <a:t> </a:t>
            </a:r>
            <a:r>
              <a:rPr lang="en-US" sz="2400" dirty="0" err="1"/>
              <a:t>uroloških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. </a:t>
            </a:r>
            <a:r>
              <a:rPr lang="en-US" sz="2400" dirty="0" err="1"/>
              <a:t>Ranije</a:t>
            </a:r>
            <a:r>
              <a:rPr lang="en-US" sz="2400" dirty="0"/>
              <a:t> se </a:t>
            </a:r>
            <a:r>
              <a:rPr lang="en-US" sz="2400" dirty="0" err="1"/>
              <a:t>koristila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kile</a:t>
            </a:r>
            <a:r>
              <a:rPr lang="en-US" sz="2400" dirty="0"/>
              <a:t> (hernia), </a:t>
            </a:r>
            <a:r>
              <a:rPr lang="en-US" sz="2400" dirty="0" err="1"/>
              <a:t>bolesti</a:t>
            </a:r>
            <a:r>
              <a:rPr lang="en-US" sz="2400" dirty="0"/>
              <a:t> </a:t>
            </a:r>
            <a:r>
              <a:rPr lang="en-US" sz="2400" dirty="0" err="1"/>
              <a:t>bubrega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mokraćne</a:t>
            </a:r>
            <a:r>
              <a:rPr lang="en-US" sz="2400" dirty="0"/>
              <a:t> </a:t>
            </a:r>
            <a:r>
              <a:rPr lang="en-US" sz="2400" dirty="0" err="1"/>
              <a:t>bešike</a:t>
            </a:r>
            <a:r>
              <a:rPr lang="en-US" sz="2400" dirty="0"/>
              <a:t>, a </a:t>
            </a:r>
            <a:r>
              <a:rPr lang="en-US" sz="2400" dirty="0" err="1"/>
              <a:t>davana</a:t>
            </a:r>
            <a:r>
              <a:rPr lang="en-US" sz="2400" dirty="0"/>
              <a:t> je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oslabljenog</a:t>
            </a:r>
            <a:r>
              <a:rPr lang="en-US" sz="2400" dirty="0"/>
              <a:t> </a:t>
            </a:r>
            <a:r>
              <a:rPr lang="en-US" sz="2400" dirty="0" err="1" smtClean="0"/>
              <a:t>vida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Sakupljanje</a:t>
            </a:r>
            <a:r>
              <a:rPr lang="en-US" sz="2400" i="1" dirty="0"/>
              <a:t> </a:t>
            </a:r>
            <a:endParaRPr lang="sr-Latn-RS" sz="2400" i="1" dirty="0" smtClean="0"/>
          </a:p>
          <a:p>
            <a:pPr algn="ctr">
              <a:buNone/>
            </a:pPr>
            <a:endParaRPr lang="sr-Latn-RS" sz="2400" i="1" dirty="0" smtClean="0"/>
          </a:p>
          <a:p>
            <a:r>
              <a:rPr lang="en-US" sz="2400" i="1" dirty="0" smtClean="0"/>
              <a:t> </a:t>
            </a:r>
            <a:r>
              <a:rPr lang="en-US" sz="2400" dirty="0" err="1"/>
              <a:t>Herba</a:t>
            </a:r>
            <a:r>
              <a:rPr lang="en-US" sz="2400" dirty="0"/>
              <a:t> se </a:t>
            </a:r>
            <a:r>
              <a:rPr lang="en-US" sz="2400" dirty="0" err="1"/>
              <a:t>sakuplja</a:t>
            </a:r>
            <a:r>
              <a:rPr lang="en-US" sz="2400" dirty="0"/>
              <a:t> u </a:t>
            </a:r>
            <a:r>
              <a:rPr lang="en-US" sz="2400" dirty="0" err="1"/>
              <a:t>fazi</a:t>
            </a:r>
            <a:r>
              <a:rPr lang="en-US" sz="2400" dirty="0"/>
              <a:t> </a:t>
            </a:r>
            <a:r>
              <a:rPr lang="en-US" sz="2400" dirty="0" err="1"/>
              <a:t>cvetanja</a:t>
            </a:r>
            <a:r>
              <a:rPr lang="en-US" sz="2400" dirty="0"/>
              <a:t> </a:t>
            </a:r>
            <a:r>
              <a:rPr lang="en-US" sz="2400" dirty="0" err="1"/>
              <a:t>tj</a:t>
            </a:r>
            <a:r>
              <a:rPr lang="en-US" sz="2400" dirty="0"/>
              <a:t>.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juna</a:t>
            </a:r>
            <a:r>
              <a:rPr lang="en-US" sz="2400" dirty="0"/>
              <a:t> do </a:t>
            </a:r>
            <a:r>
              <a:rPr lang="en-US" sz="2400" dirty="0" err="1"/>
              <a:t>avgusta</a:t>
            </a:r>
            <a:r>
              <a:rPr lang="en-US" sz="2400" dirty="0"/>
              <a:t>, </a:t>
            </a:r>
            <a:r>
              <a:rPr lang="en-US" sz="2400" dirty="0" err="1"/>
              <a:t>odsecanjem</a:t>
            </a:r>
            <a:r>
              <a:rPr lang="en-US" sz="2400" dirty="0"/>
              <a:t> </a:t>
            </a:r>
            <a:r>
              <a:rPr lang="en-US" sz="2400" dirty="0" err="1"/>
              <a:t>nadzemnog</a:t>
            </a:r>
            <a:r>
              <a:rPr lang="en-US" sz="2400" dirty="0"/>
              <a:t> </a:t>
            </a:r>
            <a:r>
              <a:rPr lang="en-US" sz="2400" dirty="0" err="1"/>
              <a:t>dela</a:t>
            </a:r>
            <a:r>
              <a:rPr lang="en-US" sz="2400" dirty="0"/>
              <a:t> </a:t>
            </a:r>
            <a:r>
              <a:rPr lang="en-US" sz="2400" dirty="0" err="1"/>
              <a:t>biljke</a:t>
            </a:r>
            <a:r>
              <a:rPr lang="en-US" sz="2400" dirty="0"/>
              <a:t> u </a:t>
            </a:r>
            <a:r>
              <a:rPr lang="en-US" sz="2400" dirty="0" err="1"/>
              <a:t>cvetu</a:t>
            </a:r>
            <a:r>
              <a:rPr lang="en-US" sz="2400" dirty="0"/>
              <a:t>, </a:t>
            </a:r>
            <a:r>
              <a:rPr lang="en-US" sz="2400" dirty="0" err="1"/>
              <a:t>pomoću</a:t>
            </a:r>
            <a:r>
              <a:rPr lang="en-US" sz="2400" dirty="0"/>
              <a:t> </a:t>
            </a:r>
            <a:r>
              <a:rPr lang="en-US" sz="2400" dirty="0" err="1"/>
              <a:t>makaza</a:t>
            </a:r>
            <a:r>
              <a:rPr lang="en-US" sz="2400" dirty="0"/>
              <a:t>. </a:t>
            </a:r>
            <a:r>
              <a:rPr lang="fr-FR" sz="2400" dirty="0" err="1"/>
              <a:t>Suši</a:t>
            </a:r>
            <a:r>
              <a:rPr lang="fr-FR" sz="2400" dirty="0"/>
              <a:t> se </a:t>
            </a:r>
            <a:r>
              <a:rPr lang="fr-FR" sz="2400" dirty="0" err="1"/>
              <a:t>rasprostrta</a:t>
            </a:r>
            <a:r>
              <a:rPr lang="fr-FR" sz="2400" dirty="0"/>
              <a:t> u </a:t>
            </a:r>
            <a:r>
              <a:rPr lang="fr-FR" sz="2400" dirty="0" err="1"/>
              <a:t>tankom</a:t>
            </a:r>
            <a:r>
              <a:rPr lang="fr-FR" sz="2400" dirty="0"/>
              <a:t> </a:t>
            </a:r>
            <a:r>
              <a:rPr lang="fr-FR" sz="2400" dirty="0" err="1"/>
              <a:t>sloju</a:t>
            </a:r>
            <a:r>
              <a:rPr lang="fr-FR" sz="2400" dirty="0"/>
              <a:t> na </a:t>
            </a:r>
            <a:r>
              <a:rPr lang="fr-FR" sz="2400" dirty="0" err="1"/>
              <a:t>promaji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u </a:t>
            </a:r>
            <a:r>
              <a:rPr lang="fr-FR" sz="2400" dirty="0" err="1"/>
              <a:t>sušnici</a:t>
            </a:r>
            <a:r>
              <a:rPr lang="fr-FR" sz="2400" dirty="0"/>
              <a:t> na </a:t>
            </a:r>
            <a:r>
              <a:rPr lang="fr-FR" sz="2400" dirty="0" err="1"/>
              <a:t>temperaturi</a:t>
            </a:r>
            <a:r>
              <a:rPr lang="fr-FR" sz="2400" dirty="0"/>
              <a:t> 45 </a:t>
            </a:r>
            <a:r>
              <a:rPr lang="fr-FR" sz="2400" baseline="30000" dirty="0" err="1"/>
              <a:t>o</a:t>
            </a:r>
            <a:r>
              <a:rPr lang="fr-FR" sz="2400" dirty="0" err="1"/>
              <a:t>C</a:t>
            </a:r>
            <a:r>
              <a:rPr lang="fr-FR" sz="2400" dirty="0"/>
              <a:t>. </a:t>
            </a:r>
            <a:r>
              <a:rPr lang="fr-FR" sz="2400" dirty="0" err="1"/>
              <a:t>Osušena</a:t>
            </a:r>
            <a:r>
              <a:rPr lang="fr-FR" sz="2400" dirty="0"/>
              <a:t> herba je </a:t>
            </a:r>
            <a:r>
              <a:rPr lang="fr-FR" sz="2400" dirty="0" err="1"/>
              <a:t>prijatnog</a:t>
            </a:r>
            <a:r>
              <a:rPr lang="fr-FR" sz="2400" dirty="0"/>
              <a:t> </a:t>
            </a:r>
            <a:r>
              <a:rPr lang="fr-FR" sz="2400" dirty="0" err="1"/>
              <a:t>mirisa</a:t>
            </a:r>
            <a:r>
              <a:rPr lang="fr-FR" sz="2400" dirty="0"/>
              <a:t> na </a:t>
            </a:r>
            <a:r>
              <a:rPr lang="fr-FR" sz="2400" dirty="0" err="1"/>
              <a:t>kumarin</a:t>
            </a:r>
            <a:r>
              <a:rPr lang="fr-FR" sz="2400" dirty="0"/>
              <a:t>, a </a:t>
            </a:r>
            <a:r>
              <a:rPr lang="fr-FR" sz="2400" dirty="0" err="1"/>
              <a:t>ukusa</a:t>
            </a:r>
            <a:r>
              <a:rPr lang="fr-FR" sz="2400" dirty="0"/>
              <a:t> </a:t>
            </a:r>
            <a:r>
              <a:rPr lang="fr-FR" sz="2400" dirty="0" err="1"/>
              <a:t>nagorkog</a:t>
            </a:r>
            <a:r>
              <a:rPr lang="fr-FR" sz="2400" dirty="0"/>
              <a:t> i </a:t>
            </a:r>
            <a:r>
              <a:rPr lang="fr-FR" sz="2400" dirty="0" err="1"/>
              <a:t>malo</a:t>
            </a:r>
            <a:r>
              <a:rPr lang="fr-FR" sz="2400" dirty="0"/>
              <a:t> </a:t>
            </a:r>
            <a:r>
              <a:rPr lang="fr-FR" sz="2400" dirty="0" err="1"/>
              <a:t>ljutog</a:t>
            </a:r>
            <a:r>
              <a:rPr lang="fr-FR" sz="2400" dirty="0"/>
              <a:t> i </a:t>
            </a:r>
            <a:r>
              <a:rPr lang="fr-FR" sz="2400" dirty="0" err="1"/>
              <a:t>slanog</a:t>
            </a:r>
            <a:r>
              <a:rPr lang="fr-FR" sz="2400" dirty="0"/>
              <a:t>. </a:t>
            </a:r>
            <a:r>
              <a:rPr lang="fr-FR" sz="2400" dirty="0" err="1"/>
              <a:t>Pakuje</a:t>
            </a:r>
            <a:r>
              <a:rPr lang="fr-FR" sz="2400" dirty="0"/>
              <a:t> se u </a:t>
            </a:r>
            <a:r>
              <a:rPr lang="fr-FR" sz="2400" dirty="0" err="1"/>
              <a:t>vreće</a:t>
            </a:r>
            <a:r>
              <a:rPr lang="fr-FR" sz="2400" dirty="0"/>
              <a:t> i </a:t>
            </a:r>
            <a:r>
              <a:rPr lang="fr-FR" sz="2400" dirty="0" err="1"/>
              <a:t>čuva</a:t>
            </a:r>
            <a:r>
              <a:rPr lang="fr-FR" sz="2400" dirty="0"/>
              <a:t> na </a:t>
            </a:r>
            <a:r>
              <a:rPr lang="fr-FR" sz="2400" dirty="0" err="1"/>
              <a:t>suvom</a:t>
            </a:r>
            <a:r>
              <a:rPr lang="fr-FR" sz="2400" dirty="0"/>
              <a:t> </a:t>
            </a:r>
            <a:r>
              <a:rPr lang="fr-FR" sz="2400" dirty="0" err="1" smtClean="0"/>
              <a:t>mestu</a:t>
            </a:r>
            <a:endParaRPr lang="en-US" sz="2400" dirty="0"/>
          </a:p>
          <a:p>
            <a:r>
              <a:rPr lang="fr-FR" sz="2400" dirty="0" err="1" smtClean="0"/>
              <a:t>Odnos</a:t>
            </a:r>
            <a:r>
              <a:rPr lang="fr-FR" sz="2400" dirty="0" smtClean="0"/>
              <a:t>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sušenju</a:t>
            </a:r>
            <a:r>
              <a:rPr lang="fr-FR" sz="2400" dirty="0"/>
              <a:t> </a:t>
            </a:r>
            <a:r>
              <a:rPr lang="fr-FR" sz="2400" dirty="0" err="1"/>
              <a:t>nadzemnog</a:t>
            </a:r>
            <a:r>
              <a:rPr lang="fr-FR" sz="2400" dirty="0"/>
              <a:t> </a:t>
            </a:r>
            <a:r>
              <a:rPr lang="fr-FR" sz="2400" dirty="0" err="1"/>
              <a:t>dela</a:t>
            </a:r>
            <a:r>
              <a:rPr lang="fr-FR" sz="2400" dirty="0"/>
              <a:t> </a:t>
            </a:r>
            <a:r>
              <a:rPr lang="fr-FR" sz="2400" dirty="0" err="1"/>
              <a:t>biljke</a:t>
            </a:r>
            <a:r>
              <a:rPr lang="fr-FR" sz="2400" dirty="0"/>
              <a:t> je 3,5 :1.</a:t>
            </a:r>
            <a:endParaRPr lang="en-US" sz="2400" dirty="0"/>
          </a:p>
          <a:p>
            <a:r>
              <a:rPr lang="fr-FR" sz="2400" dirty="0" err="1" smtClean="0"/>
              <a:t>Droga</a:t>
            </a:r>
            <a:r>
              <a:rPr lang="fr-FR" sz="2400" dirty="0" smtClean="0"/>
              <a:t> </a:t>
            </a:r>
            <a:r>
              <a:rPr lang="fr-FR" sz="2400" dirty="0" err="1"/>
              <a:t>Herniariae</a:t>
            </a:r>
            <a:r>
              <a:rPr lang="fr-FR" sz="2400" dirty="0"/>
              <a:t> herba je </a:t>
            </a:r>
            <a:r>
              <a:rPr lang="fr-FR" sz="2400" dirty="0" err="1"/>
              <a:t>oficinalna</a:t>
            </a:r>
            <a:r>
              <a:rPr lang="fr-FR" sz="2400" dirty="0"/>
              <a:t> po </a:t>
            </a:r>
            <a:r>
              <a:rPr lang="fr-FR" sz="2400" dirty="0" err="1"/>
              <a:t>Jugoslovenskoj</a:t>
            </a:r>
            <a:r>
              <a:rPr lang="fr-FR" sz="2400" dirty="0"/>
              <a:t> </a:t>
            </a:r>
            <a:r>
              <a:rPr lang="fr-FR" sz="2400" dirty="0" err="1"/>
              <a:t>farmakopeji</a:t>
            </a:r>
            <a:r>
              <a:rPr lang="fr-FR" sz="2400" dirty="0"/>
              <a:t> IV, </a:t>
            </a:r>
            <a:r>
              <a:rPr lang="fr-FR" sz="2400" dirty="0" err="1"/>
              <a:t>kao</a:t>
            </a:r>
            <a:r>
              <a:rPr lang="fr-FR" sz="2400" dirty="0"/>
              <a:t> i </a:t>
            </a:r>
            <a:r>
              <a:rPr lang="fr-FR" sz="2400" dirty="0" err="1"/>
              <a:t>svim</a:t>
            </a:r>
            <a:r>
              <a:rPr lang="fr-FR" sz="2400" dirty="0"/>
              <a:t> </a:t>
            </a:r>
            <a:r>
              <a:rPr lang="fr-FR" sz="2400" dirty="0" err="1"/>
              <a:t>ranijim</a:t>
            </a:r>
            <a:r>
              <a:rPr lang="fr-FR" sz="2400" dirty="0"/>
              <a:t> </a:t>
            </a:r>
            <a:r>
              <a:rPr lang="fr-FR" sz="2400" dirty="0" err="1"/>
              <a:t>Jugoslovenskim</a:t>
            </a:r>
            <a:r>
              <a:rPr lang="fr-FR" sz="2400" dirty="0"/>
              <a:t> </a:t>
            </a:r>
            <a:r>
              <a:rPr lang="fr-FR" sz="2400" dirty="0" err="1"/>
              <a:t>farmakopejama</a:t>
            </a:r>
            <a:r>
              <a:rPr lang="fr-FR" sz="2400" dirty="0"/>
              <a:t>.</a:t>
            </a:r>
            <a:endParaRPr lang="en-US" sz="2400" dirty="0"/>
          </a:p>
          <a:p>
            <a:r>
              <a:rPr lang="fr-FR" sz="2400" dirty="0" err="1" smtClean="0"/>
              <a:t>Za</a:t>
            </a:r>
            <a:r>
              <a:rPr lang="fr-FR" sz="2400" dirty="0" smtClean="0"/>
              <a:t> </a:t>
            </a:r>
            <a:r>
              <a:rPr lang="fr-FR" sz="2400" dirty="0" err="1"/>
              <a:t>dobijanje</a:t>
            </a:r>
            <a:r>
              <a:rPr lang="fr-FR" sz="2400" dirty="0"/>
              <a:t> </a:t>
            </a:r>
            <a:r>
              <a:rPr lang="fr-FR" sz="2400" dirty="0" err="1"/>
              <a:t>droge</a:t>
            </a:r>
            <a:r>
              <a:rPr lang="fr-FR" sz="2400" dirty="0"/>
              <a:t> </a:t>
            </a:r>
            <a:r>
              <a:rPr lang="fr-FR" sz="2400" dirty="0" err="1"/>
              <a:t>pored</a:t>
            </a:r>
            <a:r>
              <a:rPr lang="fr-FR" sz="2400" dirty="0"/>
              <a:t> ove, </a:t>
            </a:r>
            <a:r>
              <a:rPr lang="fr-FR" sz="2400" dirty="0" err="1"/>
              <a:t>može</a:t>
            </a:r>
            <a:r>
              <a:rPr lang="fr-FR" sz="2400" dirty="0"/>
              <a:t> da se </a:t>
            </a:r>
            <a:r>
              <a:rPr lang="fr-FR" sz="2400" dirty="0" err="1"/>
              <a:t>koristi</a:t>
            </a:r>
            <a:r>
              <a:rPr lang="fr-FR" sz="2400" dirty="0"/>
              <a:t> i </a:t>
            </a:r>
            <a:r>
              <a:rPr lang="fr-FR" sz="2400" i="1" dirty="0"/>
              <a:t>H. </a:t>
            </a:r>
            <a:r>
              <a:rPr lang="fr-FR" sz="2400" i="1" dirty="0" err="1"/>
              <a:t>hirsuta</a:t>
            </a:r>
            <a:r>
              <a:rPr lang="fr-FR" sz="2400" dirty="0"/>
              <a:t> – </a:t>
            </a:r>
            <a:r>
              <a:rPr lang="fr-FR" sz="2400" dirty="0" err="1"/>
              <a:t>grubo</a:t>
            </a:r>
            <a:r>
              <a:rPr lang="fr-FR" sz="2400" dirty="0"/>
              <a:t> </a:t>
            </a:r>
            <a:r>
              <a:rPr lang="fr-FR" sz="2400" dirty="0" err="1"/>
              <a:t>dlakava</a:t>
            </a:r>
            <a:r>
              <a:rPr lang="fr-FR" sz="2400" dirty="0"/>
              <a:t> </a:t>
            </a:r>
            <a:r>
              <a:rPr lang="fr-FR" sz="2400" dirty="0" err="1"/>
              <a:t>sitnica</a:t>
            </a:r>
            <a:r>
              <a:rPr lang="fr-FR" sz="2400" dirty="0"/>
              <a:t>, </a:t>
            </a:r>
            <a:r>
              <a:rPr lang="fr-FR" sz="2400" dirty="0" err="1"/>
              <a:t>koja</a:t>
            </a:r>
            <a:r>
              <a:rPr lang="fr-FR" sz="2400" dirty="0"/>
              <a:t> se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razliku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obične</a:t>
            </a:r>
            <a:r>
              <a:rPr lang="fr-FR" sz="2400" dirty="0"/>
              <a:t>, </a:t>
            </a:r>
            <a:r>
              <a:rPr lang="fr-FR" sz="2400" dirty="0" err="1"/>
              <a:t>odlikuje</a:t>
            </a:r>
            <a:r>
              <a:rPr lang="fr-FR" sz="2400" dirty="0"/>
              <a:t> </a:t>
            </a:r>
            <a:r>
              <a:rPr lang="fr-FR" sz="2400" dirty="0" err="1"/>
              <a:t>prisustvom</a:t>
            </a:r>
            <a:r>
              <a:rPr lang="fr-FR" sz="2400" dirty="0"/>
              <a:t> </a:t>
            </a:r>
            <a:r>
              <a:rPr lang="fr-FR" sz="2400" dirty="0" err="1"/>
              <a:t>mnoštva</a:t>
            </a:r>
            <a:r>
              <a:rPr lang="fr-FR" sz="2400" dirty="0"/>
              <a:t> </a:t>
            </a:r>
            <a:r>
              <a:rPr lang="fr-FR" sz="2400" dirty="0" err="1"/>
              <a:t>dlačica</a:t>
            </a:r>
            <a:r>
              <a:rPr lang="fr-FR" sz="2400" dirty="0"/>
              <a:t>, </a:t>
            </a:r>
            <a:r>
              <a:rPr lang="fr-FR" sz="2400" dirty="0" err="1"/>
              <a:t>tako</a:t>
            </a:r>
            <a:r>
              <a:rPr lang="fr-FR" sz="2400" dirty="0"/>
              <a:t> da je </a:t>
            </a:r>
            <a:r>
              <a:rPr lang="fr-FR" sz="2400" dirty="0" err="1"/>
              <a:t>čitava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 </a:t>
            </a:r>
            <a:r>
              <a:rPr lang="fr-FR" sz="2400" dirty="0" err="1"/>
              <a:t>beličasto</a:t>
            </a:r>
            <a:r>
              <a:rPr lang="fr-FR" sz="2400" dirty="0"/>
              <a:t>-</a:t>
            </a:r>
            <a:r>
              <a:rPr lang="fr-FR" sz="2400" dirty="0" err="1"/>
              <a:t>zelena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56436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/>
              <a:t>SAPUNJAČA - </a:t>
            </a:r>
            <a:r>
              <a:rPr lang="fr-FR" b="1" i="1" dirty="0" err="1"/>
              <a:t>Saponaria</a:t>
            </a:r>
            <a:r>
              <a:rPr lang="fr-FR" b="1" i="1" dirty="0"/>
              <a:t> </a:t>
            </a:r>
            <a:r>
              <a:rPr lang="fr-FR" b="1" i="1" dirty="0" err="1"/>
              <a:t>officinalis</a:t>
            </a:r>
            <a:r>
              <a:rPr lang="fr-FR" b="1" dirty="0"/>
              <a:t> L</a:t>
            </a:r>
            <a:r>
              <a:rPr lang="fr-FR" b="1" dirty="0" smtClean="0"/>
              <a:t>.</a:t>
            </a:r>
            <a:r>
              <a:rPr lang="sr-Latn-RS" b="1" dirty="0" smtClean="0"/>
              <a:t> (</a:t>
            </a:r>
            <a:r>
              <a:rPr lang="fr-FR" b="1" i="1" dirty="0" err="1" smtClean="0"/>
              <a:t>Caryophyllaceae</a:t>
            </a:r>
            <a:r>
              <a:rPr lang="sr-Latn-RS" b="1" dirty="0" smtClean="0"/>
              <a:t>)</a:t>
            </a:r>
            <a:endParaRPr lang="en-US" dirty="0" smtClean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sapunika</a:t>
            </a:r>
            <a:r>
              <a:rPr lang="fr-FR" sz="2400" i="1" dirty="0"/>
              <a:t> </a:t>
            </a:r>
            <a:r>
              <a:rPr lang="fr-FR" sz="2400" i="1" dirty="0" err="1" smtClean="0"/>
              <a:t>obična</a:t>
            </a:r>
            <a:r>
              <a:rPr lang="fr-FR" sz="2400" i="1" dirty="0" smtClean="0"/>
              <a:t>,</a:t>
            </a:r>
            <a:r>
              <a:rPr lang="en-US" sz="2400" i="1" dirty="0" err="1" smtClean="0"/>
              <a:t>sapunjača</a:t>
            </a:r>
            <a:r>
              <a:rPr lang="en-US" sz="2400" i="1" dirty="0"/>
              <a:t>, </a:t>
            </a:r>
            <a:r>
              <a:rPr lang="en-US" sz="2400" i="1" dirty="0" err="1"/>
              <a:t>slinarica</a:t>
            </a:r>
            <a:r>
              <a:rPr lang="en-US" sz="2400" i="1" dirty="0"/>
              <a:t>, </a:t>
            </a:r>
            <a:r>
              <a:rPr lang="en-US" sz="2400" i="1" dirty="0" err="1"/>
              <a:t>sopunica</a:t>
            </a:r>
            <a:r>
              <a:rPr lang="en-US" sz="2400" i="1" dirty="0"/>
              <a:t>, </a:t>
            </a:r>
            <a:r>
              <a:rPr lang="en-US" sz="2400" i="1" dirty="0" err="1" smtClean="0"/>
              <a:t>pe</a:t>
            </a:r>
            <a:r>
              <a:rPr lang="fr-FR" sz="2400" i="1" dirty="0" err="1" smtClean="0"/>
              <a:t>nušavac</a:t>
            </a:r>
            <a:r>
              <a:rPr lang="fr-FR" sz="2400" i="1" dirty="0"/>
              <a:t>, </a:t>
            </a:r>
            <a:r>
              <a:rPr lang="fr-FR" sz="2400" i="1" dirty="0" err="1"/>
              <a:t>penavac</a:t>
            </a:r>
            <a:r>
              <a:rPr lang="fr-FR" sz="2400" i="1" dirty="0"/>
              <a:t>, </a:t>
            </a:r>
            <a:r>
              <a:rPr lang="fr-FR" sz="2400" i="1" dirty="0" err="1"/>
              <a:t>penjaviče</a:t>
            </a:r>
            <a:r>
              <a:rPr lang="fr-FR" sz="2400" i="1" dirty="0" smtClean="0"/>
              <a:t>.</a:t>
            </a:r>
            <a:endParaRPr lang="en-US" sz="2400" dirty="0"/>
          </a:p>
          <a:p>
            <a:r>
              <a:rPr lang="fr-FR" sz="2400" dirty="0" err="1"/>
              <a:t>Sapunjača</a:t>
            </a:r>
            <a:r>
              <a:rPr lang="fr-FR" sz="2400" dirty="0"/>
              <a:t> se </a:t>
            </a:r>
            <a:r>
              <a:rPr lang="fr-FR" sz="2400" dirty="0" err="1"/>
              <a:t>javlja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korov</a:t>
            </a:r>
            <a:r>
              <a:rPr lang="fr-FR" sz="2400" dirty="0"/>
              <a:t> po </a:t>
            </a:r>
            <a:r>
              <a:rPr lang="fr-FR" sz="2400" dirty="0" err="1"/>
              <a:t>vlažnim</a:t>
            </a:r>
            <a:r>
              <a:rPr lang="fr-FR" sz="2400" dirty="0"/>
              <a:t> </a:t>
            </a:r>
            <a:r>
              <a:rPr lang="fr-FR" sz="2400" dirty="0" err="1"/>
              <a:t>peskovitim</a:t>
            </a:r>
            <a:r>
              <a:rPr lang="fr-FR" sz="2400" dirty="0"/>
              <a:t> </a:t>
            </a:r>
            <a:r>
              <a:rPr lang="fr-FR" sz="2400" dirty="0" err="1"/>
              <a:t>mestima</a:t>
            </a:r>
            <a:r>
              <a:rPr lang="fr-FR" sz="2400" dirty="0"/>
              <a:t>, </a:t>
            </a:r>
            <a:r>
              <a:rPr lang="fr-FR" sz="2400" dirty="0" err="1"/>
              <a:t>šikarama</a:t>
            </a:r>
            <a:r>
              <a:rPr lang="fr-FR" sz="2400" dirty="0"/>
              <a:t> i </a:t>
            </a:r>
            <a:r>
              <a:rPr lang="fr-FR" sz="2400" dirty="0" err="1"/>
              <a:t>raznim</a:t>
            </a:r>
            <a:r>
              <a:rPr lang="fr-FR" sz="2400" dirty="0"/>
              <a:t> </a:t>
            </a:r>
            <a:r>
              <a:rPr lang="fr-FR" sz="2400" dirty="0" err="1"/>
              <a:t>zapuštenim</a:t>
            </a:r>
            <a:r>
              <a:rPr lang="fr-FR" sz="2400" dirty="0"/>
              <a:t> </a:t>
            </a:r>
            <a:r>
              <a:rPr lang="fr-FR" sz="2400" dirty="0" err="1" smtClean="0"/>
              <a:t>mestima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Raste</a:t>
            </a:r>
            <a:r>
              <a:rPr lang="fr-FR" sz="2400" dirty="0"/>
              <a:t> u </a:t>
            </a:r>
            <a:r>
              <a:rPr lang="fr-FR" sz="2400" dirty="0" err="1"/>
              <a:t>nekim</a:t>
            </a:r>
            <a:r>
              <a:rPr lang="fr-FR" sz="2400" dirty="0"/>
              <a:t> </a:t>
            </a:r>
            <a:r>
              <a:rPr lang="fr-FR" sz="2400" dirty="0" err="1"/>
              <a:t>zemljama</a:t>
            </a:r>
            <a:r>
              <a:rPr lang="fr-FR" sz="2400" dirty="0"/>
              <a:t> </a:t>
            </a:r>
            <a:r>
              <a:rPr lang="fr-FR" sz="2400" dirty="0" err="1"/>
              <a:t>srednje</a:t>
            </a:r>
            <a:r>
              <a:rPr lang="fr-FR" sz="2400" dirty="0"/>
              <a:t> i </a:t>
            </a:r>
            <a:r>
              <a:rPr lang="fr-FR" sz="2400" dirty="0" err="1"/>
              <a:t>južne</a:t>
            </a:r>
            <a:r>
              <a:rPr lang="fr-FR" sz="2400" dirty="0"/>
              <a:t> </a:t>
            </a:r>
            <a:r>
              <a:rPr lang="fr-FR" sz="2400" dirty="0" err="1"/>
              <a:t>Evrope</a:t>
            </a:r>
            <a:r>
              <a:rPr lang="fr-FR" sz="2400" dirty="0"/>
              <a:t>, </a:t>
            </a:r>
            <a:r>
              <a:rPr lang="fr-FR" sz="2400" dirty="0" err="1"/>
              <a:t>naročito</a:t>
            </a:r>
            <a:r>
              <a:rPr lang="fr-FR" sz="2400" dirty="0"/>
              <a:t> na </a:t>
            </a:r>
            <a:r>
              <a:rPr lang="fr-FR" sz="2400" dirty="0" err="1" smtClean="0"/>
              <a:t>Balkanu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Gaji</a:t>
            </a:r>
            <a:r>
              <a:rPr lang="fr-FR" sz="2400" dirty="0"/>
              <a:t> se u </a:t>
            </a:r>
            <a:r>
              <a:rPr lang="fr-FR" sz="2400" dirty="0" err="1"/>
              <a:t>baštama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ukrasna</a:t>
            </a:r>
            <a:r>
              <a:rPr lang="fr-FR" sz="2400" dirty="0"/>
              <a:t> </a:t>
            </a:r>
            <a:r>
              <a:rPr lang="fr-FR" sz="2400" dirty="0" err="1" smtClean="0"/>
              <a:t>biljka</a:t>
            </a:r>
            <a:endParaRPr lang="sr-Latn-RS" sz="2400" dirty="0"/>
          </a:p>
          <a:p>
            <a:r>
              <a:rPr lang="fr-FR" sz="2400" dirty="0" smtClean="0"/>
              <a:t> </a:t>
            </a:r>
            <a:r>
              <a:rPr lang="fr-FR" sz="2400" dirty="0" err="1"/>
              <a:t>Naziv</a:t>
            </a:r>
            <a:r>
              <a:rPr lang="fr-FR" sz="2400" dirty="0"/>
              <a:t> </a:t>
            </a:r>
            <a:r>
              <a:rPr lang="fr-FR" sz="2400" dirty="0" err="1"/>
              <a:t>potiče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latinske</a:t>
            </a:r>
            <a:r>
              <a:rPr lang="fr-FR" sz="2400" dirty="0"/>
              <a:t> </a:t>
            </a:r>
            <a:r>
              <a:rPr lang="fr-FR" sz="2400" dirty="0" err="1"/>
              <a:t>reči</a:t>
            </a:r>
            <a:r>
              <a:rPr lang="fr-FR" sz="2400" dirty="0"/>
              <a:t> </a:t>
            </a:r>
            <a:r>
              <a:rPr lang="fr-FR" sz="2400" i="1" dirty="0" err="1"/>
              <a:t>sapo</a:t>
            </a:r>
            <a:r>
              <a:rPr lang="fr-FR" sz="2400" dirty="0"/>
              <a:t> </a:t>
            </a:r>
            <a:r>
              <a:rPr lang="fr-FR" sz="2400" dirty="0" err="1"/>
              <a:t>što</a:t>
            </a:r>
            <a:r>
              <a:rPr lang="fr-FR" sz="2400" dirty="0"/>
              <a:t> </a:t>
            </a:r>
            <a:r>
              <a:rPr lang="fr-FR" sz="2400" dirty="0" err="1"/>
              <a:t>znači</a:t>
            </a:r>
            <a:r>
              <a:rPr lang="fr-FR" sz="2400" dirty="0"/>
              <a:t> </a:t>
            </a:r>
            <a:r>
              <a:rPr lang="fr-FR" sz="2400" dirty="0" err="1"/>
              <a:t>sapun</a:t>
            </a:r>
            <a:r>
              <a:rPr lang="fr-FR" sz="2400" dirty="0"/>
              <a:t>, </a:t>
            </a:r>
            <a:r>
              <a:rPr lang="fr-FR" sz="2400" dirty="0" err="1"/>
              <a:t>jer</a:t>
            </a:r>
            <a:r>
              <a:rPr lang="fr-FR" sz="2400" dirty="0"/>
              <a:t> </a:t>
            </a:r>
            <a:r>
              <a:rPr lang="fr-FR" sz="2400" dirty="0" err="1"/>
              <a:t>zbog</a:t>
            </a:r>
            <a:r>
              <a:rPr lang="fr-FR" sz="2400" dirty="0"/>
              <a:t> </a:t>
            </a:r>
            <a:r>
              <a:rPr lang="fr-FR" sz="2400" dirty="0" err="1"/>
              <a:t>sadržaja</a:t>
            </a:r>
            <a:r>
              <a:rPr lang="fr-FR" sz="2400" dirty="0"/>
              <a:t>  </a:t>
            </a:r>
            <a:r>
              <a:rPr lang="fr-FR" sz="2400" dirty="0" err="1"/>
              <a:t>saponozida</a:t>
            </a:r>
            <a:r>
              <a:rPr lang="fr-FR" sz="2400" dirty="0"/>
              <a:t> </a:t>
            </a:r>
            <a:r>
              <a:rPr lang="fr-FR" sz="2400" dirty="0" err="1"/>
              <a:t>sapunjača</a:t>
            </a:r>
            <a:r>
              <a:rPr lang="fr-FR" sz="2400" dirty="0"/>
              <a:t>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trljanju</a:t>
            </a:r>
            <a:r>
              <a:rPr lang="fr-FR" sz="2400" dirty="0"/>
              <a:t> u </a:t>
            </a:r>
            <a:r>
              <a:rPr lang="fr-FR" sz="2400" dirty="0" err="1"/>
              <a:t>vodi</a:t>
            </a:r>
            <a:r>
              <a:rPr lang="fr-FR" sz="2400" dirty="0"/>
              <a:t> </a:t>
            </a:r>
            <a:r>
              <a:rPr lang="fr-FR" sz="2400" dirty="0" err="1"/>
              <a:t>stvara</a:t>
            </a:r>
            <a:r>
              <a:rPr lang="fr-FR" sz="2400" dirty="0"/>
              <a:t> </a:t>
            </a:r>
            <a:r>
              <a:rPr lang="fr-FR" sz="2400" dirty="0" err="1" smtClean="0"/>
              <a:t>penu</a:t>
            </a:r>
            <a:r>
              <a:rPr lang="fr-FR" sz="2400" dirty="0" smtClean="0"/>
              <a:t>  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4643470" cy="642942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b="1" dirty="0" err="1" smtClean="0"/>
              <a:t>Botaničke</a:t>
            </a:r>
            <a:r>
              <a:rPr lang="fr-FR" b="1" dirty="0" smtClean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r>
              <a:rPr lang="fr-FR" sz="2400" dirty="0"/>
              <a:t> </a:t>
            </a:r>
            <a:endParaRPr lang="en-US" sz="2400" dirty="0"/>
          </a:p>
          <a:p>
            <a:r>
              <a:rPr lang="fr-FR" sz="2400" dirty="0" err="1" smtClean="0"/>
              <a:t>Sapunjača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višegodišnja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, sa </a:t>
            </a:r>
            <a:r>
              <a:rPr lang="fr-FR" sz="2400" dirty="0" err="1"/>
              <a:t>debelim</a:t>
            </a:r>
            <a:r>
              <a:rPr lang="fr-FR" sz="2400" dirty="0"/>
              <a:t> i </a:t>
            </a:r>
            <a:r>
              <a:rPr lang="fr-FR" sz="2400" dirty="0" err="1"/>
              <a:t>granatim</a:t>
            </a:r>
            <a:r>
              <a:rPr lang="fr-FR" sz="2400" dirty="0"/>
              <a:t> </a:t>
            </a:r>
            <a:r>
              <a:rPr lang="fr-FR" sz="2400" dirty="0" err="1" smtClean="0"/>
              <a:t>rizomom</a:t>
            </a:r>
            <a:endParaRPr lang="sr-Latn-RS" sz="2400" dirty="0"/>
          </a:p>
          <a:p>
            <a:r>
              <a:rPr lang="en-US" sz="2400" dirty="0" err="1" smtClean="0"/>
              <a:t>Stablo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uspravno</a:t>
            </a:r>
            <a:r>
              <a:rPr lang="en-US" sz="2400" dirty="0"/>
              <a:t>, </a:t>
            </a:r>
            <a:r>
              <a:rPr lang="en-US" sz="2400" dirty="0" err="1"/>
              <a:t>člankovito</a:t>
            </a:r>
            <a:r>
              <a:rPr lang="en-US" sz="2400" dirty="0"/>
              <a:t>, </a:t>
            </a:r>
            <a:r>
              <a:rPr lang="en-US" sz="2400" dirty="0" err="1"/>
              <a:t>golo</a:t>
            </a:r>
            <a:r>
              <a:rPr lang="en-US" sz="2400" dirty="0"/>
              <a:t>, </a:t>
            </a:r>
            <a:r>
              <a:rPr lang="en-US" sz="2400" dirty="0" err="1"/>
              <a:t>slabo</a:t>
            </a:r>
            <a:r>
              <a:rPr lang="en-US" sz="2400" dirty="0"/>
              <a:t> </a:t>
            </a:r>
            <a:r>
              <a:rPr lang="en-US" sz="2400" dirty="0" err="1"/>
              <a:t>granato</a:t>
            </a:r>
            <a:r>
              <a:rPr lang="en-US" sz="2400" dirty="0"/>
              <a:t>, </a:t>
            </a:r>
            <a:r>
              <a:rPr lang="en-US" sz="2400" dirty="0" err="1"/>
              <a:t>visoko</a:t>
            </a:r>
            <a:r>
              <a:rPr lang="en-US" sz="2400" dirty="0"/>
              <a:t> do 90 </a:t>
            </a:r>
            <a:r>
              <a:rPr lang="en-US" sz="2400" dirty="0" smtClean="0"/>
              <a:t>cm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Listovi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goli</a:t>
            </a:r>
            <a:r>
              <a:rPr lang="en-US" sz="2400" dirty="0"/>
              <a:t>, </a:t>
            </a:r>
            <a:r>
              <a:rPr lang="en-US" sz="2400" dirty="0" err="1"/>
              <a:t>eliptični</a:t>
            </a:r>
            <a:r>
              <a:rPr lang="en-US" sz="2400" dirty="0"/>
              <a:t>, </a:t>
            </a:r>
            <a:r>
              <a:rPr lang="en-US" sz="2400" dirty="0" err="1"/>
              <a:t>zašiljenog</a:t>
            </a:r>
            <a:r>
              <a:rPr lang="en-US" sz="2400" dirty="0"/>
              <a:t> </a:t>
            </a:r>
            <a:r>
              <a:rPr lang="en-US" sz="2400" dirty="0" err="1"/>
              <a:t>vrha</a:t>
            </a:r>
            <a:r>
              <a:rPr lang="en-US" sz="2400" dirty="0"/>
              <a:t>,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obodu</a:t>
            </a:r>
            <a:r>
              <a:rPr lang="en-US" sz="2400" dirty="0"/>
              <a:t> </a:t>
            </a:r>
            <a:r>
              <a:rPr lang="en-US" sz="2400" dirty="0" err="1"/>
              <a:t>celi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naspramno</a:t>
            </a:r>
            <a:r>
              <a:rPr lang="en-US" sz="2400" dirty="0"/>
              <a:t> </a:t>
            </a:r>
            <a:r>
              <a:rPr lang="en-US" sz="2400" dirty="0" err="1"/>
              <a:t>raspoređeni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 smtClean="0"/>
              <a:t>stablu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Cvetovi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pojedinačni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kratkim</a:t>
            </a:r>
            <a:r>
              <a:rPr lang="en-US" sz="2400" dirty="0"/>
              <a:t> </a:t>
            </a:r>
            <a:r>
              <a:rPr lang="en-US" sz="2400" dirty="0" err="1"/>
              <a:t>drškama</a:t>
            </a:r>
            <a:r>
              <a:rPr lang="en-US" sz="2400" dirty="0"/>
              <a:t>, </a:t>
            </a:r>
            <a:r>
              <a:rPr lang="en-US" sz="2400" dirty="0" err="1"/>
              <a:t>sakupljeni</a:t>
            </a:r>
            <a:r>
              <a:rPr lang="en-US" sz="2400" dirty="0"/>
              <a:t> u </a:t>
            </a:r>
            <a:r>
              <a:rPr lang="en-US" sz="2400" dirty="0" err="1"/>
              <a:t>metličaste</a:t>
            </a:r>
            <a:r>
              <a:rPr lang="en-US" sz="2400" dirty="0"/>
              <a:t> </a:t>
            </a:r>
            <a:r>
              <a:rPr lang="en-US" sz="2400" dirty="0" err="1"/>
              <a:t>cvasti</a:t>
            </a:r>
            <a:r>
              <a:rPr lang="en-US" sz="2400" dirty="0"/>
              <a:t>, </a:t>
            </a:r>
            <a:r>
              <a:rPr lang="en-US" sz="2400" dirty="0" err="1"/>
              <a:t>bele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ružičaste</a:t>
            </a:r>
            <a:r>
              <a:rPr lang="en-US" sz="2400" dirty="0"/>
              <a:t> </a:t>
            </a:r>
            <a:r>
              <a:rPr lang="en-US" sz="2400" dirty="0" err="1" smtClean="0"/>
              <a:t>boje</a:t>
            </a:r>
            <a:endParaRPr lang="sr-Latn-RS" sz="2400" dirty="0" smtClean="0"/>
          </a:p>
          <a:p>
            <a:r>
              <a:rPr lang="en-US" sz="2400" dirty="0" err="1" smtClean="0"/>
              <a:t>Cveta</a:t>
            </a:r>
            <a:r>
              <a:rPr lang="en-US" sz="2400" dirty="0" smtClean="0"/>
              <a:t> </a:t>
            </a:r>
            <a:r>
              <a:rPr lang="en-US" sz="2400" dirty="0" err="1"/>
              <a:t>preko</a:t>
            </a:r>
            <a:r>
              <a:rPr lang="en-US" sz="2400" dirty="0"/>
              <a:t> </a:t>
            </a:r>
            <a:r>
              <a:rPr lang="en-US" sz="2400" dirty="0" err="1"/>
              <a:t>celog</a:t>
            </a:r>
            <a:r>
              <a:rPr lang="en-US" sz="2400" dirty="0"/>
              <a:t> </a:t>
            </a:r>
            <a:r>
              <a:rPr lang="en-US" sz="2400" dirty="0" err="1" smtClean="0"/>
              <a:t>leta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fr-FR" sz="2400" dirty="0" err="1"/>
              <a:t>Plod</a:t>
            </a:r>
            <a:r>
              <a:rPr lang="fr-FR" sz="2400" dirty="0"/>
              <a:t> je </a:t>
            </a:r>
            <a:r>
              <a:rPr lang="fr-FR" sz="2400" dirty="0" err="1" smtClean="0"/>
              <a:t>čaura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FB4547E-8354-4F48-80C8-F4F56D6B5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86" b="2"/>
          <a:stretch/>
        </p:blipFill>
        <p:spPr>
          <a:xfrm>
            <a:off x="4643438" y="1285860"/>
            <a:ext cx="4348613" cy="4382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endParaRPr lang="en-US" sz="2400" dirty="0"/>
          </a:p>
          <a:p>
            <a:pPr algn="just"/>
            <a:r>
              <a:rPr lang="en-US" sz="2400" dirty="0" smtClean="0"/>
              <a:t>Kao </a:t>
            </a:r>
            <a:r>
              <a:rPr lang="en-US" sz="2400" dirty="0" err="1"/>
              <a:t>droga</a:t>
            </a:r>
            <a:r>
              <a:rPr lang="en-US" sz="2400" dirty="0"/>
              <a:t> </a:t>
            </a:r>
            <a:r>
              <a:rPr lang="en-US" sz="2400" dirty="0" err="1"/>
              <a:t>koristi</a:t>
            </a:r>
            <a:r>
              <a:rPr lang="en-US" sz="2400" dirty="0"/>
              <a:t> se </a:t>
            </a:r>
            <a:r>
              <a:rPr lang="en-US" sz="2400" dirty="0" err="1"/>
              <a:t>koren</a:t>
            </a:r>
            <a:r>
              <a:rPr lang="en-US" sz="2400" dirty="0"/>
              <a:t> (</a:t>
            </a:r>
            <a:r>
              <a:rPr lang="en-US" sz="2400" dirty="0" err="1"/>
              <a:t>Saponariae</a:t>
            </a:r>
            <a:r>
              <a:rPr lang="en-US" sz="2400" dirty="0"/>
              <a:t> radix)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nadzemni</a:t>
            </a:r>
            <a:r>
              <a:rPr lang="en-US" sz="2400" dirty="0"/>
              <a:t> </a:t>
            </a:r>
            <a:r>
              <a:rPr lang="en-US" sz="2400" dirty="0" err="1"/>
              <a:t>deo</a:t>
            </a:r>
            <a:r>
              <a:rPr lang="en-US" sz="2400" dirty="0"/>
              <a:t> </a:t>
            </a:r>
            <a:r>
              <a:rPr lang="en-US" sz="2400" dirty="0" err="1"/>
              <a:t>biljke</a:t>
            </a:r>
            <a:r>
              <a:rPr lang="en-US" sz="2400" dirty="0"/>
              <a:t> u </a:t>
            </a:r>
            <a:r>
              <a:rPr lang="en-US" sz="2400" dirty="0" err="1"/>
              <a:t>cvetu</a:t>
            </a:r>
            <a:r>
              <a:rPr lang="en-US" sz="2400" dirty="0"/>
              <a:t> (</a:t>
            </a:r>
            <a:r>
              <a:rPr lang="en-US" sz="2400" dirty="0" err="1"/>
              <a:t>Saponariae</a:t>
            </a:r>
            <a:r>
              <a:rPr lang="en-US" sz="2400" dirty="0"/>
              <a:t> </a:t>
            </a:r>
            <a:r>
              <a:rPr lang="en-US" sz="2400" dirty="0" err="1"/>
              <a:t>herba</a:t>
            </a:r>
            <a:r>
              <a:rPr lang="en-US" sz="2400" dirty="0"/>
              <a:t>), </a:t>
            </a:r>
            <a:r>
              <a:rPr lang="en-US" sz="2400" dirty="0" err="1"/>
              <a:t>ali</a:t>
            </a:r>
            <a:r>
              <a:rPr lang="en-US" sz="2400" dirty="0"/>
              <a:t> </a:t>
            </a:r>
            <a:r>
              <a:rPr lang="en-US" sz="2400" dirty="0" err="1"/>
              <a:t>znatno</a:t>
            </a:r>
            <a:r>
              <a:rPr lang="en-US" sz="2400" dirty="0"/>
              <a:t> </a:t>
            </a:r>
            <a:r>
              <a:rPr lang="en-US" sz="2400" dirty="0" err="1"/>
              <a:t>manje</a:t>
            </a:r>
            <a:r>
              <a:rPr lang="en-US" sz="2400" dirty="0"/>
              <a:t>. </a:t>
            </a:r>
            <a:r>
              <a:rPr lang="en-US" sz="2400" dirty="0" err="1"/>
              <a:t>Sapunjača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5% </a:t>
            </a:r>
            <a:r>
              <a:rPr lang="en-US" sz="2400" dirty="0" err="1"/>
              <a:t>triterpenskih</a:t>
            </a:r>
            <a:r>
              <a:rPr lang="en-US" sz="2400" dirty="0"/>
              <a:t> </a:t>
            </a:r>
            <a:r>
              <a:rPr lang="en-US" sz="2400" dirty="0" err="1"/>
              <a:t>saponozida</a:t>
            </a:r>
            <a:r>
              <a:rPr lang="en-US" sz="2400" dirty="0"/>
              <a:t> (</a:t>
            </a:r>
            <a:r>
              <a:rPr lang="en-US" sz="2400" dirty="0" err="1"/>
              <a:t>saporubrozid</a:t>
            </a:r>
            <a:r>
              <a:rPr lang="en-US" sz="2400" dirty="0"/>
              <a:t>),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smole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gume</a:t>
            </a:r>
            <a:endParaRPr lang="en-US" sz="2400" dirty="0"/>
          </a:p>
          <a:p>
            <a:pPr algn="just"/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ekspektorans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blag</a:t>
            </a:r>
            <a:r>
              <a:rPr lang="en-US" sz="2400" dirty="0"/>
              <a:t> </a:t>
            </a:r>
            <a:r>
              <a:rPr lang="en-US" sz="2400" dirty="0" err="1"/>
              <a:t>diuretik</a:t>
            </a:r>
            <a:r>
              <a:rPr lang="en-US" sz="2400" dirty="0"/>
              <a:t> (</a:t>
            </a:r>
            <a:r>
              <a:rPr lang="en-US" sz="2400" dirty="0" err="1"/>
              <a:t>omogućava</a:t>
            </a:r>
            <a:r>
              <a:rPr lang="en-US" sz="2400" dirty="0"/>
              <a:t> </a:t>
            </a:r>
            <a:r>
              <a:rPr lang="en-US" sz="2400" dirty="0" err="1"/>
              <a:t>lakše</a:t>
            </a:r>
            <a:r>
              <a:rPr lang="en-US" sz="2400" dirty="0"/>
              <a:t> </a:t>
            </a:r>
            <a:r>
              <a:rPr lang="en-US" sz="2400" dirty="0" err="1"/>
              <a:t>izlučivanje</a:t>
            </a:r>
            <a:r>
              <a:rPr lang="en-US" sz="2400" dirty="0"/>
              <a:t> </a:t>
            </a:r>
            <a:r>
              <a:rPr lang="en-US" sz="2400" dirty="0" err="1"/>
              <a:t>mokraće</a:t>
            </a:r>
            <a:r>
              <a:rPr lang="en-US" sz="2400" dirty="0"/>
              <a:t>). </a:t>
            </a:r>
            <a:r>
              <a:rPr lang="en-US" sz="2400" dirty="0" err="1"/>
              <a:t>Upotrebljava</a:t>
            </a:r>
            <a:r>
              <a:rPr lang="en-US" sz="2400" dirty="0"/>
              <a:t> se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ekspektorans</a:t>
            </a:r>
            <a:r>
              <a:rPr lang="en-US" sz="2400" dirty="0"/>
              <a:t>, </a:t>
            </a:r>
            <a:r>
              <a:rPr lang="en-US" sz="2400" dirty="0" err="1"/>
              <a:t>slično</a:t>
            </a:r>
            <a:r>
              <a:rPr lang="en-US" sz="2400" dirty="0"/>
              <a:t> </a:t>
            </a:r>
            <a:r>
              <a:rPr lang="en-US" sz="2400" dirty="0" err="1"/>
              <a:t>američkoj</a:t>
            </a:r>
            <a:r>
              <a:rPr lang="en-US" sz="2400" dirty="0"/>
              <a:t> </a:t>
            </a:r>
            <a:r>
              <a:rPr lang="en-US" sz="2400" dirty="0" err="1"/>
              <a:t>drogi</a:t>
            </a:r>
            <a:r>
              <a:rPr lang="en-US" sz="2400" dirty="0"/>
              <a:t> </a:t>
            </a:r>
            <a:r>
              <a:rPr lang="en-US" sz="2400" dirty="0" err="1"/>
              <a:t>senegi</a:t>
            </a:r>
            <a:r>
              <a:rPr lang="en-US" sz="2400" dirty="0"/>
              <a:t>.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galenskih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 (</a:t>
            </a:r>
            <a:r>
              <a:rPr lang="en-US" sz="2400" dirty="0" err="1"/>
              <a:t>čaj</a:t>
            </a:r>
            <a:r>
              <a:rPr lang="en-US" sz="2400" dirty="0"/>
              <a:t>, </a:t>
            </a:r>
            <a:r>
              <a:rPr lang="en-US" sz="2400" dirty="0" err="1"/>
              <a:t>dekokta</a:t>
            </a:r>
            <a:r>
              <a:rPr lang="en-US" sz="2400" dirty="0"/>
              <a:t>, </a:t>
            </a:r>
            <a:r>
              <a:rPr lang="en-US" sz="2400" dirty="0" err="1"/>
              <a:t>prašak</a:t>
            </a:r>
            <a:r>
              <a:rPr lang="en-US" sz="2400" dirty="0"/>
              <a:t>)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koriste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prehlada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izbacivanje</a:t>
            </a:r>
            <a:r>
              <a:rPr lang="en-US" sz="2400" dirty="0"/>
              <a:t> </a:t>
            </a:r>
            <a:r>
              <a:rPr lang="en-US" sz="2400" dirty="0" err="1"/>
              <a:t>sluzi</a:t>
            </a:r>
            <a:r>
              <a:rPr lang="en-US" sz="2400" dirty="0"/>
              <a:t>, </a:t>
            </a:r>
            <a:r>
              <a:rPr lang="en-US" sz="2400" dirty="0" err="1"/>
              <a:t>potom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reumatizma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gihta</a:t>
            </a:r>
            <a:r>
              <a:rPr lang="en-US" sz="2400" dirty="0"/>
              <a:t>. U </a:t>
            </a:r>
            <a:r>
              <a:rPr lang="en-US" sz="2400" dirty="0" err="1"/>
              <a:t>narodnoj</a:t>
            </a:r>
            <a:r>
              <a:rPr lang="en-US" sz="2400" dirty="0"/>
              <a:t> </a:t>
            </a:r>
            <a:r>
              <a:rPr lang="en-US" sz="2400" dirty="0" err="1"/>
              <a:t>medicini</a:t>
            </a:r>
            <a:r>
              <a:rPr lang="en-US" sz="2400" dirty="0"/>
              <a:t> </a:t>
            </a:r>
            <a:r>
              <a:rPr lang="en-US" sz="2400" dirty="0" err="1"/>
              <a:t>ponegde</a:t>
            </a:r>
            <a:r>
              <a:rPr lang="en-US" sz="2400" dirty="0"/>
              <a:t> se </a:t>
            </a:r>
            <a:r>
              <a:rPr lang="en-US" sz="2400" dirty="0" err="1"/>
              <a:t>upotrebljava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kožnih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. </a:t>
            </a:r>
            <a:r>
              <a:rPr lang="en-US" sz="2400" dirty="0" err="1"/>
              <a:t>Zahvaljujući</a:t>
            </a:r>
            <a:r>
              <a:rPr lang="en-US" sz="2400" dirty="0"/>
              <a:t> </a:t>
            </a:r>
            <a:r>
              <a:rPr lang="en-US" sz="2400" dirty="0" err="1"/>
              <a:t>osobini</a:t>
            </a:r>
            <a:r>
              <a:rPr lang="en-U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</a:t>
            </a:r>
            <a:r>
              <a:rPr lang="en-US" sz="2400" dirty="0" err="1"/>
              <a:t>peni</a:t>
            </a:r>
            <a:r>
              <a:rPr lang="en-US" sz="2400" dirty="0"/>
              <a:t> </a:t>
            </a:r>
            <a:r>
              <a:rPr lang="en-US" sz="2400" dirty="0" err="1"/>
              <a:t>koristi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voda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pranje</a:t>
            </a:r>
            <a:r>
              <a:rPr lang="en-US" sz="2400" dirty="0"/>
              <a:t> </a:t>
            </a:r>
            <a:r>
              <a:rPr lang="en-US" sz="2400" dirty="0" err="1"/>
              <a:t>kose</a:t>
            </a:r>
            <a:r>
              <a:rPr lang="en-US" sz="2400" dirty="0"/>
              <a:t>, </a:t>
            </a:r>
            <a:r>
              <a:rPr lang="en-US" sz="2400" dirty="0" err="1"/>
              <a:t>sredstva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pranje</a:t>
            </a:r>
            <a:r>
              <a:rPr lang="en-US" sz="2400" dirty="0"/>
              <a:t> </a:t>
            </a:r>
            <a:r>
              <a:rPr lang="en-US" sz="2400" dirty="0" err="1"/>
              <a:t>zuba</a:t>
            </a:r>
            <a:r>
              <a:rPr lang="en-US" sz="2400" dirty="0"/>
              <a:t>, </a:t>
            </a:r>
            <a:r>
              <a:rPr lang="en-US" sz="2400" dirty="0" err="1"/>
              <a:t>vode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usta</a:t>
            </a:r>
            <a:r>
              <a:rPr lang="en-US" sz="2400" dirty="0"/>
              <a:t>. </a:t>
            </a:r>
            <a:r>
              <a:rPr lang="en-US" sz="2400" dirty="0" err="1"/>
              <a:t>Ekstrakt</a:t>
            </a:r>
            <a:r>
              <a:rPr lang="en-US" sz="2400" dirty="0"/>
              <a:t> </a:t>
            </a:r>
            <a:r>
              <a:rPr lang="en-US" sz="2400" dirty="0" err="1"/>
              <a:t>sapunjače</a:t>
            </a:r>
            <a:r>
              <a:rPr lang="en-US" sz="2400" dirty="0"/>
              <a:t>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kombinovanog</a:t>
            </a:r>
            <a:r>
              <a:rPr lang="en-US" sz="2400" dirty="0"/>
              <a:t> </a:t>
            </a:r>
            <a:r>
              <a:rPr lang="en-US" sz="2400" dirty="0" err="1"/>
              <a:t>ekspektoransa</a:t>
            </a:r>
            <a:r>
              <a:rPr lang="en-US" sz="2400" dirty="0"/>
              <a:t> </a:t>
            </a:r>
            <a:r>
              <a:rPr lang="en-US" sz="2400" dirty="0" err="1"/>
              <a:t>sirupa</a:t>
            </a:r>
            <a:r>
              <a:rPr lang="en-US" sz="2400" dirty="0"/>
              <a:t> </a:t>
            </a:r>
            <a:r>
              <a:rPr lang="en-US" sz="2400" i="1" dirty="0" err="1"/>
              <a:t>Thymotussan</a:t>
            </a:r>
            <a:r>
              <a:rPr lang="en-US" sz="2400" dirty="0"/>
              <a:t>, </a:t>
            </a:r>
            <a:r>
              <a:rPr lang="en-US" sz="2400" dirty="0" err="1"/>
              <a:t>koga</a:t>
            </a:r>
            <a:r>
              <a:rPr lang="en-US" sz="2400" dirty="0"/>
              <a:t> </a:t>
            </a:r>
            <a:r>
              <a:rPr lang="en-US" sz="2400" dirty="0" err="1"/>
              <a:t>proizvodi</a:t>
            </a:r>
            <a:r>
              <a:rPr lang="en-US" sz="2400" dirty="0"/>
              <a:t> “</a:t>
            </a:r>
            <a:r>
              <a:rPr lang="en-US" sz="2400" dirty="0" err="1"/>
              <a:t>Pliva</a:t>
            </a:r>
            <a:r>
              <a:rPr lang="en-US" sz="2400" dirty="0" smtClean="0"/>
              <a:t>”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/>
              <a:t>Sakupljanj</a:t>
            </a:r>
            <a:r>
              <a:rPr lang="sr-Latn-RS" b="1" dirty="0" smtClean="0"/>
              <a:t>e</a:t>
            </a:r>
          </a:p>
          <a:p>
            <a:pPr algn="ctr">
              <a:buNone/>
            </a:pPr>
            <a:endParaRPr lang="sr-Latn-RS" sz="2400" i="1" dirty="0" smtClean="0"/>
          </a:p>
          <a:p>
            <a:r>
              <a:rPr lang="en-US" sz="2400" dirty="0" err="1" smtClean="0"/>
              <a:t>Koren</a:t>
            </a:r>
            <a:r>
              <a:rPr lang="en-US" sz="2400" dirty="0" smtClean="0"/>
              <a:t> </a:t>
            </a:r>
            <a:r>
              <a:rPr lang="en-US" sz="2400" dirty="0"/>
              <a:t>se </a:t>
            </a:r>
            <a:r>
              <a:rPr lang="en-US" sz="2400" dirty="0" err="1"/>
              <a:t>vadi</a:t>
            </a:r>
            <a:r>
              <a:rPr lang="en-US" sz="2400" dirty="0"/>
              <a:t> u </a:t>
            </a:r>
            <a:r>
              <a:rPr lang="en-US" sz="2400" dirty="0" err="1"/>
              <a:t>proleće</a:t>
            </a:r>
            <a:r>
              <a:rPr lang="en-US" sz="2400" dirty="0"/>
              <a:t> (mart)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jesen</a:t>
            </a:r>
            <a:r>
              <a:rPr lang="en-US" sz="2400" dirty="0"/>
              <a:t> (</a:t>
            </a:r>
            <a:r>
              <a:rPr lang="en-US" sz="2400" dirty="0" err="1"/>
              <a:t>oktobar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novembar</a:t>
            </a:r>
            <a:r>
              <a:rPr lang="en-US" sz="2400" dirty="0"/>
              <a:t>) </a:t>
            </a:r>
            <a:r>
              <a:rPr lang="en-US" sz="2400" dirty="0" err="1"/>
              <a:t>i</a:t>
            </a:r>
            <a:r>
              <a:rPr lang="en-US" sz="2400" dirty="0"/>
              <a:t> to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starijih</a:t>
            </a:r>
            <a:r>
              <a:rPr lang="en-US" sz="2400" dirty="0"/>
              <a:t> </a:t>
            </a:r>
            <a:r>
              <a:rPr lang="en-US" sz="2400" dirty="0" err="1"/>
              <a:t>biljaka</a:t>
            </a:r>
            <a:r>
              <a:rPr lang="en-US" sz="2400" dirty="0"/>
              <a:t>, </a:t>
            </a:r>
            <a:r>
              <a:rPr lang="en-US" sz="2400" dirty="0" err="1"/>
              <a:t>očisti</a:t>
            </a:r>
            <a:r>
              <a:rPr lang="en-US" sz="2400" dirty="0"/>
              <a:t> se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zemlje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trulih</a:t>
            </a:r>
            <a:r>
              <a:rPr lang="en-US" sz="2400" dirty="0"/>
              <a:t> </a:t>
            </a:r>
            <a:r>
              <a:rPr lang="en-US" sz="2400" dirty="0" err="1"/>
              <a:t>delova</a:t>
            </a:r>
            <a:r>
              <a:rPr lang="en-US" sz="2400" dirty="0"/>
              <a:t>, </a:t>
            </a:r>
            <a:r>
              <a:rPr lang="en-US" sz="2400" dirty="0" err="1"/>
              <a:t>iseče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manje</a:t>
            </a:r>
            <a:r>
              <a:rPr lang="en-US" sz="2400" dirty="0"/>
              <a:t> </a:t>
            </a:r>
            <a:r>
              <a:rPr lang="en-US" sz="2400" dirty="0" err="1"/>
              <a:t>delove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suši</a:t>
            </a:r>
            <a:r>
              <a:rPr lang="en-US" sz="2400" dirty="0"/>
              <a:t> 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suncu</a:t>
            </a:r>
            <a:r>
              <a:rPr lang="en-US" sz="2400" dirty="0"/>
              <a:t> u </a:t>
            </a:r>
            <a:r>
              <a:rPr lang="en-US" sz="2400" dirty="0" err="1"/>
              <a:t>tankom</a:t>
            </a:r>
            <a:r>
              <a:rPr lang="en-US" sz="2400" dirty="0"/>
              <a:t> </a:t>
            </a:r>
            <a:r>
              <a:rPr lang="en-US" sz="2400" dirty="0" err="1"/>
              <a:t>sloju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sušnici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temperaturi</a:t>
            </a:r>
            <a:r>
              <a:rPr lang="en-US" sz="2400" dirty="0"/>
              <a:t> 40 – 45 </a:t>
            </a:r>
            <a:r>
              <a:rPr lang="en-US" sz="2400" baseline="30000" dirty="0" err="1"/>
              <a:t>o</a:t>
            </a:r>
            <a:r>
              <a:rPr lang="en-US" sz="2400" dirty="0" err="1"/>
              <a:t>C.</a:t>
            </a:r>
            <a:r>
              <a:rPr lang="en-US" sz="2400" dirty="0"/>
              <a:t> </a:t>
            </a:r>
            <a:r>
              <a:rPr lang="en-US" sz="2400" dirty="0" err="1"/>
              <a:t>Osušen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je </a:t>
            </a:r>
            <a:r>
              <a:rPr lang="en-US" sz="2400" dirty="0" err="1"/>
              <a:t>valjkast</a:t>
            </a:r>
            <a:r>
              <a:rPr lang="en-US" sz="2400" dirty="0"/>
              <a:t>, </a:t>
            </a:r>
            <a:r>
              <a:rPr lang="en-US" sz="2400" dirty="0" err="1"/>
              <a:t>crvenosmeđe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, </a:t>
            </a:r>
            <a:r>
              <a:rPr lang="en-US" sz="2400" dirty="0" err="1"/>
              <a:t>krt</a:t>
            </a:r>
            <a:r>
              <a:rPr lang="en-US" sz="2400" dirty="0"/>
              <a:t>,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prelomu</a:t>
            </a:r>
            <a:r>
              <a:rPr lang="en-US" sz="2400" dirty="0"/>
              <a:t> se </a:t>
            </a:r>
            <a:r>
              <a:rPr lang="en-US" sz="2400" dirty="0" err="1"/>
              <a:t>vidi</a:t>
            </a:r>
            <a:r>
              <a:rPr lang="en-US" sz="2400" dirty="0"/>
              <a:t> </a:t>
            </a:r>
            <a:r>
              <a:rPr lang="en-US" sz="2400" dirty="0" err="1"/>
              <a:t>beličasta</a:t>
            </a:r>
            <a:r>
              <a:rPr lang="en-US" sz="2400" dirty="0"/>
              <a:t> </a:t>
            </a:r>
            <a:r>
              <a:rPr lang="en-US" sz="2400" dirty="0" err="1"/>
              <a:t>kora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kambijalni</a:t>
            </a:r>
            <a:r>
              <a:rPr lang="en-US" sz="2400" dirty="0"/>
              <a:t> </a:t>
            </a:r>
            <a:r>
              <a:rPr lang="en-US" sz="2400" dirty="0" err="1"/>
              <a:t>prsen</a:t>
            </a:r>
            <a:r>
              <a:rPr lang="en-US" sz="2400" dirty="0"/>
              <a:t> </a:t>
            </a:r>
            <a:r>
              <a:rPr lang="en-US" sz="2400" dirty="0" err="1"/>
              <a:t>žute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. </a:t>
            </a:r>
            <a:r>
              <a:rPr lang="fr-FR" sz="2400" dirty="0" err="1"/>
              <a:t>Droga</a:t>
            </a:r>
            <a:r>
              <a:rPr lang="fr-FR" sz="2400" dirty="0"/>
              <a:t> je </a:t>
            </a:r>
            <a:r>
              <a:rPr lang="fr-FR" sz="2400" dirty="0" err="1"/>
              <a:t>sladunjavog</a:t>
            </a:r>
            <a:r>
              <a:rPr lang="fr-FR" sz="2400" dirty="0"/>
              <a:t> i </a:t>
            </a:r>
            <a:r>
              <a:rPr lang="fr-FR" sz="2400" dirty="0" err="1"/>
              <a:t>nagorkog</a:t>
            </a:r>
            <a:r>
              <a:rPr lang="fr-FR" sz="2400" dirty="0"/>
              <a:t> </a:t>
            </a:r>
            <a:r>
              <a:rPr lang="fr-FR" sz="2400" dirty="0" err="1"/>
              <a:t>ukusa</a:t>
            </a:r>
            <a:r>
              <a:rPr lang="fr-FR" sz="2400" dirty="0"/>
              <a:t>, a </a:t>
            </a:r>
            <a:r>
              <a:rPr lang="fr-FR" sz="2400" dirty="0" err="1"/>
              <a:t>mirisa</a:t>
            </a:r>
            <a:r>
              <a:rPr lang="fr-FR" sz="2400" dirty="0"/>
              <a:t> </a:t>
            </a:r>
            <a:r>
              <a:rPr lang="fr-FR" sz="2400" dirty="0" err="1"/>
              <a:t>skoro</a:t>
            </a:r>
            <a:r>
              <a:rPr lang="fr-FR" sz="2400" dirty="0"/>
              <a:t> </a:t>
            </a:r>
            <a:r>
              <a:rPr lang="fr-FR" sz="2400" dirty="0" err="1" smtClean="0"/>
              <a:t>nema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Odnos</a:t>
            </a:r>
            <a:r>
              <a:rPr lang="fr-FR" sz="2400" dirty="0"/>
              <a:t> </a:t>
            </a:r>
            <a:r>
              <a:rPr lang="fr-FR" sz="2400" dirty="0" err="1"/>
              <a:t>svežeg</a:t>
            </a:r>
            <a:r>
              <a:rPr lang="fr-FR" sz="2400" dirty="0"/>
              <a:t> i </a:t>
            </a:r>
            <a:r>
              <a:rPr lang="fr-FR" sz="2400" dirty="0" err="1"/>
              <a:t>suvog</a:t>
            </a:r>
            <a:r>
              <a:rPr lang="fr-FR" sz="2400" dirty="0"/>
              <a:t> </a:t>
            </a:r>
            <a:r>
              <a:rPr lang="fr-FR" sz="2400" dirty="0" err="1"/>
              <a:t>korena</a:t>
            </a:r>
            <a:r>
              <a:rPr lang="fr-FR" sz="2400" dirty="0"/>
              <a:t> je 3 :</a:t>
            </a:r>
            <a:r>
              <a:rPr lang="fr-FR" sz="2400" dirty="0" smtClean="0"/>
              <a:t>1</a:t>
            </a:r>
            <a:endParaRPr lang="en-US" sz="2400" dirty="0"/>
          </a:p>
          <a:p>
            <a:r>
              <a:rPr lang="fr-FR" sz="2400" dirty="0" err="1"/>
              <a:t>Nadzemni</a:t>
            </a:r>
            <a:r>
              <a:rPr lang="fr-FR" sz="2400" dirty="0"/>
              <a:t> de </a:t>
            </a:r>
            <a:r>
              <a:rPr lang="fr-FR" sz="2400" dirty="0" err="1"/>
              <a:t>biljke</a:t>
            </a:r>
            <a:r>
              <a:rPr lang="fr-FR" sz="2400" dirty="0"/>
              <a:t> se </a:t>
            </a:r>
            <a:r>
              <a:rPr lang="fr-FR" sz="2400" dirty="0" err="1"/>
              <a:t>sakuplja</a:t>
            </a:r>
            <a:r>
              <a:rPr lang="fr-FR" sz="2400" dirty="0"/>
              <a:t>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vreme</a:t>
            </a:r>
            <a:r>
              <a:rPr lang="fr-FR" sz="2400" dirty="0"/>
              <a:t> </a:t>
            </a:r>
            <a:r>
              <a:rPr lang="fr-FR" sz="2400" dirty="0" err="1"/>
              <a:t>cvetanja</a:t>
            </a:r>
            <a:r>
              <a:rPr lang="fr-FR" sz="2400" dirty="0"/>
              <a:t>, </a:t>
            </a:r>
            <a:r>
              <a:rPr lang="fr-FR" sz="2400" dirty="0" err="1"/>
              <a:t>vremenski</a:t>
            </a:r>
            <a:r>
              <a:rPr lang="fr-FR" sz="2400" dirty="0"/>
              <a:t> to je u </a:t>
            </a:r>
            <a:r>
              <a:rPr lang="fr-FR" sz="2400" dirty="0" err="1"/>
              <a:t>toku</a:t>
            </a:r>
            <a:r>
              <a:rPr lang="fr-FR" sz="2400" dirty="0"/>
              <a:t> </a:t>
            </a:r>
            <a:r>
              <a:rPr lang="fr-FR" sz="2400" dirty="0" err="1"/>
              <a:t>juna</a:t>
            </a:r>
            <a:r>
              <a:rPr lang="fr-FR" sz="2400" dirty="0"/>
              <a:t> i </a:t>
            </a:r>
            <a:r>
              <a:rPr lang="fr-FR" sz="2400" dirty="0" err="1" smtClean="0"/>
              <a:t>jula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Od</a:t>
            </a:r>
            <a:r>
              <a:rPr lang="fr-FR" sz="2400" dirty="0"/>
              <a:t> 5 kg </a:t>
            </a:r>
            <a:r>
              <a:rPr lang="fr-FR" sz="2400" dirty="0" err="1"/>
              <a:t>sveže</a:t>
            </a:r>
            <a:r>
              <a:rPr lang="fr-FR" sz="2400" dirty="0"/>
              <a:t> herbe </a:t>
            </a:r>
            <a:r>
              <a:rPr lang="fr-FR" sz="2400" dirty="0" err="1"/>
              <a:t>sapunjače</a:t>
            </a:r>
            <a:r>
              <a:rPr lang="fr-FR" sz="2400" dirty="0"/>
              <a:t> </a:t>
            </a:r>
            <a:r>
              <a:rPr lang="fr-FR" sz="2400" dirty="0" err="1"/>
              <a:t>dobija</a:t>
            </a:r>
            <a:r>
              <a:rPr lang="fr-FR" sz="2400" dirty="0"/>
              <a:t> se 1 kg </a:t>
            </a:r>
            <a:r>
              <a:rPr lang="fr-FR" sz="2400" dirty="0" err="1" smtClean="0"/>
              <a:t>suve</a:t>
            </a:r>
            <a:r>
              <a:rPr lang="fr-FR" sz="2400" dirty="0" smtClean="0"/>
              <a:t>.</a:t>
            </a:r>
            <a:endParaRPr lang="sr-Latn-RS" sz="2400" dirty="0" smtClean="0"/>
          </a:p>
          <a:p>
            <a:r>
              <a:rPr lang="fr-FR" sz="2400" dirty="0" err="1" smtClean="0"/>
              <a:t>Droga</a:t>
            </a:r>
            <a:r>
              <a:rPr lang="fr-FR" sz="2400" dirty="0" smtClean="0"/>
              <a:t> </a:t>
            </a:r>
            <a:r>
              <a:rPr lang="fr-FR" sz="2400" dirty="0"/>
              <a:t>se </a:t>
            </a:r>
            <a:r>
              <a:rPr lang="fr-FR" sz="2400" dirty="0" err="1"/>
              <a:t>pakuje</a:t>
            </a:r>
            <a:r>
              <a:rPr lang="fr-FR" sz="2400" dirty="0"/>
              <a:t> u </a:t>
            </a:r>
            <a:r>
              <a:rPr lang="fr-FR" sz="2400" dirty="0" err="1"/>
              <a:t>papirne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/>
              <a:t>jutane</a:t>
            </a:r>
            <a:r>
              <a:rPr lang="fr-FR" sz="2400" dirty="0"/>
              <a:t> </a:t>
            </a:r>
            <a:r>
              <a:rPr lang="fr-FR" sz="2400" dirty="0" err="1"/>
              <a:t>vreće</a:t>
            </a:r>
            <a:r>
              <a:rPr lang="fr-FR" sz="2400" dirty="0"/>
              <a:t> i </a:t>
            </a:r>
            <a:r>
              <a:rPr lang="fr-FR" sz="2400" dirty="0" err="1"/>
              <a:t>čuva</a:t>
            </a:r>
            <a:r>
              <a:rPr lang="fr-FR" sz="2400" dirty="0"/>
              <a:t> na </a:t>
            </a:r>
            <a:r>
              <a:rPr lang="fr-FR" sz="2400" dirty="0" err="1"/>
              <a:t>suvom</a:t>
            </a:r>
            <a:r>
              <a:rPr lang="fr-FR" sz="2400" dirty="0"/>
              <a:t> i </a:t>
            </a:r>
            <a:r>
              <a:rPr lang="fr-FR" sz="2400" dirty="0" err="1"/>
              <a:t>promajnom</a:t>
            </a:r>
            <a:r>
              <a:rPr lang="fr-FR" sz="2400" dirty="0"/>
              <a:t> </a:t>
            </a:r>
            <a:r>
              <a:rPr lang="fr-FR" sz="2400" dirty="0" err="1"/>
              <a:t>mestu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/>
              <a:t>ZEČJI TRN - </a:t>
            </a:r>
            <a:r>
              <a:rPr lang="en-US" b="1" i="1" dirty="0" err="1"/>
              <a:t>Ononis</a:t>
            </a:r>
            <a:r>
              <a:rPr lang="en-US" b="1" i="1" dirty="0"/>
              <a:t> </a:t>
            </a:r>
            <a:r>
              <a:rPr lang="en-US" b="1" i="1" dirty="0" err="1"/>
              <a:t>spinosa</a:t>
            </a:r>
            <a:r>
              <a:rPr lang="en-US" b="1" dirty="0"/>
              <a:t> L</a:t>
            </a:r>
            <a:r>
              <a:rPr lang="en-US" b="1" dirty="0" smtClean="0"/>
              <a:t>.</a:t>
            </a:r>
            <a:r>
              <a:rPr lang="sr-Latn-RS" b="1" dirty="0" smtClean="0"/>
              <a:t> (</a:t>
            </a:r>
            <a:r>
              <a:rPr lang="sr-Latn-RS" b="1" i="1" dirty="0" smtClean="0"/>
              <a:t>Fabaceae</a:t>
            </a:r>
            <a:r>
              <a:rPr lang="sr-Latn-RS" b="1" dirty="0" smtClean="0"/>
              <a:t>)</a:t>
            </a:r>
            <a:endParaRPr lang="en-US" dirty="0"/>
          </a:p>
          <a:p>
            <a:endParaRPr lang="sr-Latn-RS" sz="2400" dirty="0" smtClean="0"/>
          </a:p>
          <a:p>
            <a:r>
              <a:rPr lang="en-US" sz="2400" dirty="0" err="1" smtClean="0"/>
              <a:t>Narodna</a:t>
            </a:r>
            <a:r>
              <a:rPr lang="en-US" sz="2400" dirty="0" smtClean="0"/>
              <a:t> </a:t>
            </a:r>
            <a:r>
              <a:rPr lang="en-US" sz="2400" dirty="0" err="1"/>
              <a:t>imena</a:t>
            </a:r>
            <a:r>
              <a:rPr lang="en-US" sz="2400" dirty="0"/>
              <a:t>: </a:t>
            </a:r>
            <a:r>
              <a:rPr lang="en-US" sz="2400" i="1" dirty="0" err="1"/>
              <a:t>gladiš</a:t>
            </a:r>
            <a:r>
              <a:rPr lang="en-US" sz="2400" i="1" dirty="0"/>
              <a:t>, </a:t>
            </a:r>
            <a:r>
              <a:rPr lang="en-US" sz="2400" i="1" dirty="0" err="1"/>
              <a:t>zečji</a:t>
            </a:r>
            <a:r>
              <a:rPr lang="en-US" sz="2400" i="1" dirty="0"/>
              <a:t> </a:t>
            </a:r>
            <a:r>
              <a:rPr lang="en-US" sz="2400" i="1" dirty="0" err="1" smtClean="0"/>
              <a:t>trn,gladiševina</a:t>
            </a:r>
            <a:r>
              <a:rPr lang="en-US" sz="2400" i="1" dirty="0"/>
              <a:t>, </a:t>
            </a:r>
            <a:r>
              <a:rPr lang="en-US" sz="2400" i="1" dirty="0" err="1"/>
              <a:t>gladušac</a:t>
            </a:r>
            <a:r>
              <a:rPr lang="en-US" sz="2400" i="1" dirty="0"/>
              <a:t>, </a:t>
            </a:r>
            <a:r>
              <a:rPr lang="en-US" sz="2400" i="1" dirty="0" err="1"/>
              <a:t>bodež</a:t>
            </a:r>
            <a:r>
              <a:rPr lang="en-US" sz="2400" i="1" dirty="0"/>
              <a:t>, </a:t>
            </a:r>
            <a:r>
              <a:rPr lang="en-US" sz="2400" i="1" dirty="0" err="1" smtClean="0"/>
              <a:t>vučji</a:t>
            </a:r>
            <a:r>
              <a:rPr lang="en-US" sz="2400" i="1" dirty="0" smtClean="0"/>
              <a:t> </a:t>
            </a:r>
            <a:r>
              <a:rPr lang="en-US" sz="2400" i="1" dirty="0" err="1"/>
              <a:t>trn</a:t>
            </a:r>
            <a:r>
              <a:rPr lang="en-US" sz="2400" i="1" dirty="0"/>
              <a:t>, </a:t>
            </a:r>
            <a:r>
              <a:rPr lang="en-US" sz="2400" i="1" dirty="0" err="1"/>
              <a:t>iglica</a:t>
            </a:r>
            <a:r>
              <a:rPr lang="en-US" sz="2400" i="1" dirty="0"/>
              <a:t>, </a:t>
            </a:r>
            <a:r>
              <a:rPr lang="en-US" sz="2400" i="1" dirty="0" err="1"/>
              <a:t>kraljevska</a:t>
            </a:r>
            <a:r>
              <a:rPr lang="en-US" sz="2400" i="1" dirty="0"/>
              <a:t> </a:t>
            </a:r>
            <a:r>
              <a:rPr lang="en-US" sz="2400" i="1" dirty="0" err="1" smtClean="0"/>
              <a:t>salata</a:t>
            </a:r>
            <a:r>
              <a:rPr lang="en-US" sz="2400" i="1" dirty="0" smtClean="0"/>
              <a:t>,</a:t>
            </a:r>
            <a:r>
              <a:rPr lang="fr-FR" sz="2400" i="1" dirty="0" err="1" smtClean="0"/>
              <a:t>milotrn</a:t>
            </a:r>
            <a:r>
              <a:rPr lang="fr-FR" sz="2400" i="1" dirty="0"/>
              <a:t>, </a:t>
            </a:r>
            <a:r>
              <a:rPr lang="fr-FR" sz="2400" i="1" dirty="0" err="1"/>
              <a:t>rupni</a:t>
            </a:r>
            <a:r>
              <a:rPr lang="fr-FR" sz="2400" i="1" dirty="0"/>
              <a:t> </a:t>
            </a:r>
            <a:r>
              <a:rPr lang="fr-FR" sz="2400" i="1" dirty="0" err="1"/>
              <a:t>trnić</a:t>
            </a:r>
            <a:r>
              <a:rPr lang="fr-FR" sz="2400" i="1" dirty="0" smtClean="0"/>
              <a:t>.</a:t>
            </a:r>
            <a:endParaRPr lang="en-US" sz="2400" dirty="0"/>
          </a:p>
          <a:p>
            <a:r>
              <a:rPr lang="fr-FR" sz="2400" dirty="0" smtClean="0"/>
              <a:t>Kao </a:t>
            </a:r>
            <a:r>
              <a:rPr lang="fr-FR" sz="2400" dirty="0" err="1"/>
              <a:t>korov</a:t>
            </a:r>
            <a:r>
              <a:rPr lang="fr-FR" sz="2400" dirty="0"/>
              <a:t> je </a:t>
            </a:r>
            <a:r>
              <a:rPr lang="fr-FR" sz="2400" dirty="0" err="1"/>
              <a:t>rasprostranjen</a:t>
            </a:r>
            <a:r>
              <a:rPr lang="fr-FR" sz="2400" dirty="0"/>
              <a:t> po </a:t>
            </a:r>
            <a:r>
              <a:rPr lang="fr-FR" sz="2400" dirty="0" err="1"/>
              <a:t>celoj</a:t>
            </a:r>
            <a:r>
              <a:rPr lang="fr-FR" sz="2400" dirty="0"/>
              <a:t> </a:t>
            </a:r>
            <a:r>
              <a:rPr lang="fr-FR" sz="2400" dirty="0" err="1"/>
              <a:t>Evropi</a:t>
            </a:r>
            <a:r>
              <a:rPr lang="fr-FR" sz="2400" dirty="0"/>
              <a:t>, </a:t>
            </a:r>
            <a:r>
              <a:rPr lang="fr-FR" sz="2400" dirty="0" err="1"/>
              <a:t>zapadnoj</a:t>
            </a:r>
            <a:r>
              <a:rPr lang="fr-FR" sz="2400" dirty="0"/>
              <a:t> </a:t>
            </a:r>
            <a:r>
              <a:rPr lang="fr-FR" sz="2400" dirty="0" err="1"/>
              <a:t>Aziji</a:t>
            </a:r>
            <a:r>
              <a:rPr lang="fr-FR" sz="2400" dirty="0"/>
              <a:t> i </a:t>
            </a:r>
            <a:r>
              <a:rPr lang="fr-FR" sz="2400" dirty="0" err="1"/>
              <a:t>severnoj</a:t>
            </a:r>
            <a:r>
              <a:rPr lang="fr-FR" sz="2400" dirty="0"/>
              <a:t> </a:t>
            </a:r>
            <a:r>
              <a:rPr lang="fr-FR" sz="2400" dirty="0" err="1" smtClean="0"/>
              <a:t>Africi</a:t>
            </a:r>
            <a:endParaRPr lang="sr-Latn-RS" sz="2400" dirty="0" smtClean="0"/>
          </a:p>
          <a:p>
            <a:r>
              <a:rPr lang="fr-FR" sz="2400" dirty="0" err="1" smtClean="0"/>
              <a:t>Pojavljuje</a:t>
            </a:r>
            <a:r>
              <a:rPr lang="fr-FR" sz="2400" dirty="0" smtClean="0"/>
              <a:t> </a:t>
            </a:r>
            <a:r>
              <a:rPr lang="fr-FR" sz="2400" dirty="0"/>
              <a:t>se po </a:t>
            </a:r>
            <a:r>
              <a:rPr lang="fr-FR" sz="2400" dirty="0" err="1"/>
              <a:t>livadama</a:t>
            </a:r>
            <a:r>
              <a:rPr lang="fr-FR" sz="2400" dirty="0"/>
              <a:t>, na </a:t>
            </a:r>
            <a:r>
              <a:rPr lang="fr-FR" sz="2400" dirty="0" err="1"/>
              <a:t>zapuštenim</a:t>
            </a:r>
            <a:r>
              <a:rPr lang="fr-FR" sz="2400" dirty="0"/>
              <a:t> </a:t>
            </a:r>
            <a:r>
              <a:rPr lang="fr-FR" sz="2400" dirty="0" err="1"/>
              <a:t>mestima</a:t>
            </a:r>
            <a:r>
              <a:rPr lang="fr-FR" sz="2400" dirty="0"/>
              <a:t>, </a:t>
            </a:r>
            <a:r>
              <a:rPr lang="fr-FR" sz="2400" dirty="0" err="1"/>
              <a:t>utrinama</a:t>
            </a:r>
            <a:r>
              <a:rPr lang="fr-FR" sz="2400" dirty="0"/>
              <a:t>, </a:t>
            </a:r>
            <a:r>
              <a:rPr lang="fr-FR" sz="2400" dirty="0" err="1"/>
              <a:t>pokraj</a:t>
            </a:r>
            <a:r>
              <a:rPr lang="fr-FR" sz="2400" dirty="0"/>
              <a:t> </a:t>
            </a:r>
            <a:r>
              <a:rPr lang="fr-FR" sz="2400" dirty="0" err="1"/>
              <a:t>puteva</a:t>
            </a:r>
            <a:r>
              <a:rPr lang="fr-FR" sz="2400" dirty="0"/>
              <a:t> i </a:t>
            </a:r>
            <a:r>
              <a:rPr lang="fr-FR" sz="2400" dirty="0" err="1"/>
              <a:t>suvim</a:t>
            </a:r>
            <a:r>
              <a:rPr lang="fr-FR" sz="2400" dirty="0"/>
              <a:t> </a:t>
            </a:r>
            <a:r>
              <a:rPr lang="fr-FR" sz="2400" dirty="0" err="1"/>
              <a:t>sunčanim</a:t>
            </a:r>
            <a:r>
              <a:rPr lang="fr-FR" sz="2400" dirty="0"/>
              <a:t> </a:t>
            </a:r>
            <a:r>
              <a:rPr lang="fr-FR" sz="2400" dirty="0" err="1"/>
              <a:t>terenima</a:t>
            </a:r>
            <a:r>
              <a:rPr lang="fr-FR" sz="2400" dirty="0"/>
              <a:t>. 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904C0EA-1762-4841-A6C1-3EC19EAF20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76" r="9649" b="-3"/>
          <a:stretch/>
        </p:blipFill>
        <p:spPr>
          <a:xfrm>
            <a:off x="642910" y="3730752"/>
            <a:ext cx="3144597" cy="3127248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xmlns="" id="{EA951DDB-0817-4EF2-A1A7-34DCA5A40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85" r="-6" b="11291"/>
          <a:stretch/>
        </p:blipFill>
        <p:spPr>
          <a:xfrm>
            <a:off x="4143372" y="3714752"/>
            <a:ext cx="3144597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 smtClean="0"/>
              <a:t>osobine</a:t>
            </a:r>
            <a:endParaRPr lang="sr-Latn-RS" b="1" dirty="0" smtClean="0"/>
          </a:p>
          <a:p>
            <a:pPr algn="ctr">
              <a:buNone/>
            </a:pPr>
            <a:endParaRPr lang="en-US" sz="2400" dirty="0"/>
          </a:p>
          <a:p>
            <a:r>
              <a:rPr lang="fr-FR" sz="2400" dirty="0" err="1" smtClean="0"/>
              <a:t>Zečji</a:t>
            </a:r>
            <a:r>
              <a:rPr lang="fr-FR" sz="2400" dirty="0" smtClean="0"/>
              <a:t> </a:t>
            </a:r>
            <a:r>
              <a:rPr lang="fr-FR" sz="2400" dirty="0" err="1"/>
              <a:t>trn</a:t>
            </a:r>
            <a:r>
              <a:rPr lang="fr-FR" sz="2400" dirty="0"/>
              <a:t> je </a:t>
            </a:r>
            <a:r>
              <a:rPr lang="fr-FR" sz="2400" dirty="0" err="1"/>
              <a:t>razgranat</a:t>
            </a:r>
            <a:r>
              <a:rPr lang="fr-FR" sz="2400" dirty="0"/>
              <a:t> </a:t>
            </a:r>
            <a:r>
              <a:rPr lang="fr-FR" sz="2400" dirty="0" err="1"/>
              <a:t>višegodišnji</a:t>
            </a:r>
            <a:r>
              <a:rPr lang="fr-FR" sz="2400" dirty="0"/>
              <a:t> </a:t>
            </a:r>
            <a:r>
              <a:rPr lang="fr-FR" sz="2400" dirty="0" err="1"/>
              <a:t>polužbun</a:t>
            </a:r>
            <a:r>
              <a:rPr lang="fr-FR" sz="2400" dirty="0"/>
              <a:t>, sa </a:t>
            </a:r>
            <a:r>
              <a:rPr lang="fr-FR" sz="2400" dirty="0" err="1"/>
              <a:t>snažnim</a:t>
            </a:r>
            <a:r>
              <a:rPr lang="fr-FR" sz="2400" dirty="0"/>
              <a:t> </a:t>
            </a:r>
            <a:r>
              <a:rPr lang="fr-FR" sz="2400" dirty="0" err="1" smtClean="0"/>
              <a:t>korenom</a:t>
            </a:r>
            <a:endParaRPr lang="sr-Latn-RS" sz="2400" dirty="0" smtClean="0"/>
          </a:p>
          <a:p>
            <a:r>
              <a:rPr lang="en-US" sz="2400" dirty="0" err="1" smtClean="0"/>
              <a:t>Stablo</a:t>
            </a:r>
            <a:r>
              <a:rPr lang="en-US" sz="2400" dirty="0" smtClean="0"/>
              <a:t> </a:t>
            </a:r>
            <a:r>
              <a:rPr lang="en-US" sz="2400" dirty="0"/>
              <a:t>mu je </a:t>
            </a:r>
            <a:r>
              <a:rPr lang="en-US" sz="2400" dirty="0" err="1"/>
              <a:t>uspravno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bodljikavo</a:t>
            </a:r>
            <a:r>
              <a:rPr lang="en-US" sz="2400" dirty="0"/>
              <a:t>, </a:t>
            </a:r>
            <a:r>
              <a:rPr lang="en-US" sz="2400" dirty="0" err="1"/>
              <a:t>visoko</a:t>
            </a:r>
            <a:r>
              <a:rPr lang="en-US" sz="2400" dirty="0"/>
              <a:t> 50 - 70 cm, u </a:t>
            </a:r>
            <a:r>
              <a:rPr lang="en-US" sz="2400" dirty="0" err="1"/>
              <a:t>donjem</a:t>
            </a:r>
            <a:r>
              <a:rPr lang="en-US" sz="2400" dirty="0"/>
              <a:t> </a:t>
            </a:r>
            <a:r>
              <a:rPr lang="en-US" sz="2400" dirty="0" err="1"/>
              <a:t>delu</a:t>
            </a:r>
            <a:r>
              <a:rPr lang="en-US" sz="2400" dirty="0"/>
              <a:t> </a:t>
            </a:r>
            <a:r>
              <a:rPr lang="en-US" sz="2400" dirty="0" err="1" smtClean="0"/>
              <a:t>odrvenelo</a:t>
            </a:r>
            <a:endParaRPr lang="sr-Latn-RS" sz="2400" dirty="0" smtClean="0"/>
          </a:p>
          <a:p>
            <a:r>
              <a:rPr lang="en-US" sz="2400" dirty="0" err="1" smtClean="0"/>
              <a:t>Donji</a:t>
            </a:r>
            <a:r>
              <a:rPr lang="en-US" sz="2400" dirty="0" smtClean="0"/>
              <a:t> </a:t>
            </a:r>
            <a:r>
              <a:rPr lang="en-US" sz="2400" dirty="0" err="1"/>
              <a:t>listovi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tročlani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kraćim</a:t>
            </a:r>
            <a:r>
              <a:rPr lang="en-US" sz="2400" dirty="0"/>
              <a:t> </a:t>
            </a:r>
            <a:r>
              <a:rPr lang="en-US" sz="2400" dirty="0" err="1"/>
              <a:t>drškama</a:t>
            </a:r>
            <a:r>
              <a:rPr lang="en-US" sz="2400" dirty="0"/>
              <a:t>  a </a:t>
            </a:r>
            <a:r>
              <a:rPr lang="en-US" sz="2400" dirty="0" err="1"/>
              <a:t>gornji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prosti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sedeći</a:t>
            </a:r>
            <a:endParaRPr lang="sr-Latn-RS" sz="2400" dirty="0" smtClean="0"/>
          </a:p>
          <a:p>
            <a:r>
              <a:rPr lang="en-US" sz="2400" dirty="0" err="1" smtClean="0"/>
              <a:t>Zalisci</a:t>
            </a:r>
            <a:r>
              <a:rPr lang="en-US" sz="2400" dirty="0" smtClean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veliki</a:t>
            </a:r>
            <a:r>
              <a:rPr lang="en-US" sz="2400" dirty="0"/>
              <a:t>, </a:t>
            </a:r>
            <a:r>
              <a:rPr lang="en-US" sz="2400" dirty="0" err="1"/>
              <a:t>jajasti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obuhvataju</a:t>
            </a:r>
            <a:r>
              <a:rPr lang="en-US" sz="2400" dirty="0"/>
              <a:t> </a:t>
            </a:r>
            <a:r>
              <a:rPr lang="en-US" sz="2400" dirty="0" err="1" smtClean="0"/>
              <a:t>stabljiku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Cvetovi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pojedinačni</a:t>
            </a:r>
            <a:r>
              <a:rPr lang="en-US" sz="2400" dirty="0"/>
              <a:t>, </a:t>
            </a:r>
            <a:r>
              <a:rPr lang="en-US" sz="2400" dirty="0" err="1"/>
              <a:t>crvenkaste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ljubičaste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, </a:t>
            </a:r>
            <a:r>
              <a:rPr lang="en-US" sz="2400" dirty="0" err="1"/>
              <a:t>postavljeni</a:t>
            </a:r>
            <a:r>
              <a:rPr lang="en-US" sz="2400" dirty="0"/>
              <a:t> u </a:t>
            </a:r>
            <a:r>
              <a:rPr lang="en-US" sz="2400" dirty="0" err="1"/>
              <a:t>pazuhu</a:t>
            </a:r>
            <a:r>
              <a:rPr lang="en-US" sz="2400" dirty="0"/>
              <a:t> </a:t>
            </a:r>
            <a:r>
              <a:rPr lang="en-US" sz="2400" dirty="0" err="1"/>
              <a:t>listova</a:t>
            </a:r>
            <a:r>
              <a:rPr lang="en-US" sz="2400" dirty="0"/>
              <a:t> </a:t>
            </a:r>
            <a:r>
              <a:rPr lang="en-US" sz="2400" dirty="0" err="1"/>
              <a:t>gradeći</a:t>
            </a:r>
            <a:r>
              <a:rPr lang="en-US" sz="2400" dirty="0"/>
              <a:t> </a:t>
            </a:r>
            <a:r>
              <a:rPr lang="en-US" sz="2400" dirty="0" err="1"/>
              <a:t>grozdaste</a:t>
            </a:r>
            <a:r>
              <a:rPr lang="en-US" sz="2400" dirty="0"/>
              <a:t> </a:t>
            </a:r>
            <a:r>
              <a:rPr lang="en-US" sz="2400" dirty="0" err="1" smtClean="0"/>
              <a:t>cvasti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juna</a:t>
            </a:r>
            <a:r>
              <a:rPr lang="en-US" sz="2400" dirty="0"/>
              <a:t> do </a:t>
            </a:r>
            <a:r>
              <a:rPr lang="en-US" sz="2400" dirty="0" err="1" smtClean="0"/>
              <a:t>septembra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Plod je </a:t>
            </a:r>
            <a:r>
              <a:rPr lang="en-US" sz="2400" dirty="0" err="1"/>
              <a:t>izdužena</a:t>
            </a:r>
            <a:r>
              <a:rPr lang="en-US" sz="2400" dirty="0"/>
              <a:t> </a:t>
            </a:r>
            <a:r>
              <a:rPr lang="en-US" sz="2400" dirty="0" err="1"/>
              <a:t>mahuna</a:t>
            </a:r>
            <a:r>
              <a:rPr lang="en-US" sz="2400" dirty="0"/>
              <a:t>, </a:t>
            </a:r>
            <a:r>
              <a:rPr lang="en-US" sz="2400" dirty="0" err="1"/>
              <a:t>jajastog</a:t>
            </a:r>
            <a:r>
              <a:rPr lang="en-US" sz="2400" dirty="0"/>
              <a:t> </a:t>
            </a:r>
            <a:r>
              <a:rPr lang="en-US" sz="2400" dirty="0" err="1"/>
              <a:t>oblika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pokrivena</a:t>
            </a:r>
            <a:r>
              <a:rPr lang="en-US" sz="2400" dirty="0"/>
              <a:t> </a:t>
            </a:r>
            <a:r>
              <a:rPr lang="en-US" sz="2400" dirty="0" err="1"/>
              <a:t>mekim</a:t>
            </a:r>
            <a:r>
              <a:rPr lang="en-US" sz="2400" dirty="0"/>
              <a:t> </a:t>
            </a:r>
            <a:r>
              <a:rPr lang="en-US" sz="2400" dirty="0" err="1"/>
              <a:t>dlakama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žlezdama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obično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jednu</a:t>
            </a:r>
            <a:r>
              <a:rPr lang="en-US" sz="2400" dirty="0"/>
              <a:t> </a:t>
            </a:r>
            <a:r>
              <a:rPr lang="en-US" sz="2400" dirty="0" err="1" smtClean="0"/>
              <a:t>semenku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/>
              <a:t>Zečji</a:t>
            </a:r>
            <a:r>
              <a:rPr lang="en-US" sz="2400" dirty="0"/>
              <a:t> </a:t>
            </a:r>
            <a:r>
              <a:rPr lang="en-US" sz="2400" dirty="0" err="1"/>
              <a:t>trn</a:t>
            </a:r>
            <a:r>
              <a:rPr lang="en-US" sz="2400" dirty="0"/>
              <a:t>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triterpenske</a:t>
            </a:r>
            <a:r>
              <a:rPr lang="en-US" sz="2400" dirty="0"/>
              <a:t> </a:t>
            </a:r>
            <a:r>
              <a:rPr lang="en-US" sz="2400" dirty="0" err="1"/>
              <a:t>saponozide</a:t>
            </a:r>
            <a:r>
              <a:rPr lang="en-US" sz="2400" dirty="0"/>
              <a:t> (</a:t>
            </a:r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/>
              <a:t>koga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diuretično</a:t>
            </a:r>
            <a:r>
              <a:rPr lang="en-US" sz="2400" dirty="0"/>
              <a:t>), </a:t>
            </a:r>
            <a:r>
              <a:rPr lang="en-US" sz="2400" dirty="0" err="1"/>
              <a:t>flavonoide</a:t>
            </a:r>
            <a:r>
              <a:rPr lang="en-US" sz="2400" dirty="0"/>
              <a:t> (</a:t>
            </a:r>
            <a:r>
              <a:rPr lang="en-US" sz="2400" dirty="0" err="1"/>
              <a:t>naročito</a:t>
            </a:r>
            <a:r>
              <a:rPr lang="en-US" sz="2400" dirty="0"/>
              <a:t> </a:t>
            </a:r>
            <a:r>
              <a:rPr lang="en-US" sz="2400" dirty="0" err="1"/>
              <a:t>izoflavonski</a:t>
            </a:r>
            <a:r>
              <a:rPr lang="en-US" sz="2400" dirty="0"/>
              <a:t> </a:t>
            </a:r>
            <a:r>
              <a:rPr lang="en-US" sz="2400" dirty="0" err="1"/>
              <a:t>glikozid</a:t>
            </a:r>
            <a:r>
              <a:rPr lang="en-US" sz="2400" dirty="0"/>
              <a:t> </a:t>
            </a:r>
            <a:r>
              <a:rPr lang="en-US" sz="2400" dirty="0" err="1"/>
              <a:t>ononin</a:t>
            </a:r>
            <a:r>
              <a:rPr lang="en-US" sz="2400" dirty="0"/>
              <a:t>), </a:t>
            </a:r>
            <a:r>
              <a:rPr lang="en-US" sz="2400" dirty="0" err="1"/>
              <a:t>triterpenski</a:t>
            </a:r>
            <a:r>
              <a:rPr lang="en-US" sz="2400" dirty="0"/>
              <a:t> </a:t>
            </a:r>
            <a:r>
              <a:rPr lang="en-US" sz="2400" dirty="0" err="1"/>
              <a:t>derivat</a:t>
            </a:r>
            <a:r>
              <a:rPr lang="en-US" sz="2400" dirty="0"/>
              <a:t> </a:t>
            </a:r>
            <a:r>
              <a:rPr lang="en-US" sz="2400" dirty="0" err="1"/>
              <a:t>onokol</a:t>
            </a:r>
            <a:r>
              <a:rPr lang="en-US" sz="2400" dirty="0"/>
              <a:t>,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/>
              <a:t>ulja</a:t>
            </a:r>
            <a:r>
              <a:rPr lang="en-US" sz="2400" dirty="0"/>
              <a:t>, </a:t>
            </a:r>
            <a:r>
              <a:rPr lang="en-US" sz="2400" dirty="0" err="1"/>
              <a:t>tanine</a:t>
            </a:r>
            <a:r>
              <a:rPr lang="en-US" sz="2400" dirty="0"/>
              <a:t>, </a:t>
            </a:r>
            <a:r>
              <a:rPr lang="en-US" sz="2400" dirty="0" err="1"/>
              <a:t>smole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dr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 smtClean="0"/>
              <a:t>Droga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Ononidis</a:t>
            </a:r>
            <a:r>
              <a:rPr lang="en-US" sz="2400" dirty="0"/>
              <a:t> radix)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razih</a:t>
            </a:r>
            <a:r>
              <a:rPr lang="en-US" sz="2400" dirty="0"/>
              <a:t> </a:t>
            </a:r>
            <a:r>
              <a:rPr lang="en-US" sz="2400" dirty="0" err="1"/>
              <a:t>diuretičnih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pojačavaju</a:t>
            </a:r>
            <a:r>
              <a:rPr lang="en-US" sz="2400" dirty="0"/>
              <a:t> </a:t>
            </a:r>
            <a:r>
              <a:rPr lang="en-US" sz="2400" dirty="0" err="1"/>
              <a:t>izlučivanje</a:t>
            </a:r>
            <a:r>
              <a:rPr lang="en-US" sz="2400" dirty="0"/>
              <a:t> </a:t>
            </a:r>
            <a:r>
              <a:rPr lang="en-US" sz="2400" dirty="0" err="1" smtClean="0"/>
              <a:t>mokraće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blag</a:t>
            </a:r>
            <a:r>
              <a:rPr lang="en-US" sz="2400" dirty="0"/>
              <a:t> </a:t>
            </a:r>
            <a:r>
              <a:rPr lang="en-US" sz="2400" dirty="0" err="1"/>
              <a:t>diuretik</a:t>
            </a:r>
            <a:r>
              <a:rPr lang="en-US" sz="2400" dirty="0"/>
              <a:t>, </a:t>
            </a:r>
            <a:r>
              <a:rPr lang="en-US" sz="2400" dirty="0" err="1"/>
              <a:t>koji</a:t>
            </a:r>
            <a:r>
              <a:rPr lang="en-US" sz="2400" dirty="0"/>
              <a:t> ne </a:t>
            </a:r>
            <a:r>
              <a:rPr lang="en-US" sz="2400" dirty="0" err="1"/>
              <a:t>draži</a:t>
            </a:r>
            <a:r>
              <a:rPr lang="en-US" sz="2400" dirty="0"/>
              <a:t> </a:t>
            </a:r>
            <a:r>
              <a:rPr lang="en-US" sz="2400" dirty="0" err="1" smtClean="0"/>
              <a:t>bubrege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Sastojak</a:t>
            </a:r>
            <a:r>
              <a:rPr lang="en-US" sz="2400" dirty="0"/>
              <a:t> je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čišćenje</a:t>
            </a:r>
            <a:r>
              <a:rPr lang="en-US" sz="2400" dirty="0"/>
              <a:t>,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pojačano</a:t>
            </a:r>
            <a:r>
              <a:rPr lang="en-US" sz="2400" dirty="0"/>
              <a:t> </a:t>
            </a:r>
            <a:r>
              <a:rPr lang="en-US" sz="2400" dirty="0" err="1"/>
              <a:t>lučenje</a:t>
            </a:r>
            <a:r>
              <a:rPr lang="en-US" sz="2400" dirty="0"/>
              <a:t> </a:t>
            </a:r>
            <a:r>
              <a:rPr lang="en-US" sz="2400" dirty="0" err="1"/>
              <a:t>žuči</a:t>
            </a:r>
            <a:r>
              <a:rPr lang="en-US" sz="2400" dirty="0"/>
              <a:t>,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mokrenje</a:t>
            </a:r>
            <a:r>
              <a:rPr lang="en-US" sz="2400" dirty="0"/>
              <a:t>, </a:t>
            </a:r>
            <a:r>
              <a:rPr lang="en-US" sz="2400" dirty="0" err="1"/>
              <a:t>uroloških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 smtClean="0"/>
              <a:t>reumatizma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/>
              <a:t>U SSSR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ove</a:t>
            </a:r>
            <a:r>
              <a:rPr lang="en-US" sz="2400" dirty="0"/>
              <a:t> </a:t>
            </a:r>
            <a:r>
              <a:rPr lang="en-US" sz="2400" dirty="0" err="1"/>
              <a:t>biljke</a:t>
            </a:r>
            <a:r>
              <a:rPr lang="en-US" sz="2400" dirty="0"/>
              <a:t> </a:t>
            </a:r>
            <a:r>
              <a:rPr lang="en-US" sz="2400" dirty="0" err="1"/>
              <a:t>upotrebljava</a:t>
            </a:r>
            <a:r>
              <a:rPr lang="en-US" sz="2400" dirty="0"/>
              <a:t> se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 smtClean="0"/>
              <a:t>hemoroida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Sakupljanje</a:t>
            </a:r>
            <a:r>
              <a:rPr lang="en-US" b="1" dirty="0"/>
              <a:t> </a:t>
            </a:r>
            <a:endParaRPr lang="sr-Latn-RS" b="1" dirty="0"/>
          </a:p>
          <a:p>
            <a:pPr algn="just"/>
            <a:r>
              <a:rPr lang="en-US" sz="2400" dirty="0" err="1" smtClean="0"/>
              <a:t>Koren</a:t>
            </a:r>
            <a:r>
              <a:rPr lang="en-US" sz="2400" dirty="0" smtClean="0"/>
              <a:t> </a:t>
            </a:r>
            <a:r>
              <a:rPr lang="en-US" sz="2400" dirty="0"/>
              <a:t>se </a:t>
            </a:r>
            <a:r>
              <a:rPr lang="en-US" sz="2400" dirty="0" err="1"/>
              <a:t>vadi</a:t>
            </a:r>
            <a:r>
              <a:rPr lang="en-US" sz="2400" dirty="0"/>
              <a:t> u </a:t>
            </a:r>
            <a:r>
              <a:rPr lang="en-US" sz="2400" dirty="0" err="1"/>
              <a:t>jesen</a:t>
            </a:r>
            <a:r>
              <a:rPr lang="en-US" sz="2400" dirty="0"/>
              <a:t> (</a:t>
            </a:r>
            <a:r>
              <a:rPr lang="en-US" sz="2400" dirty="0" err="1"/>
              <a:t>septembar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oktobar</a:t>
            </a:r>
            <a:r>
              <a:rPr lang="en-US" sz="2400" dirty="0"/>
              <a:t>)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rano</a:t>
            </a:r>
            <a:r>
              <a:rPr lang="en-US" sz="2400" dirty="0"/>
              <a:t> u </a:t>
            </a:r>
            <a:r>
              <a:rPr lang="en-US" sz="2400" dirty="0" err="1"/>
              <a:t>proleće</a:t>
            </a:r>
            <a:r>
              <a:rPr lang="en-US" sz="2400" dirty="0"/>
              <a:t> (mart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april</a:t>
            </a:r>
            <a:r>
              <a:rPr lang="en-US" sz="2400" dirty="0"/>
              <a:t>), </a:t>
            </a:r>
            <a:r>
              <a:rPr lang="en-US" sz="2400" dirty="0" err="1"/>
              <a:t>kada</a:t>
            </a:r>
            <a:r>
              <a:rPr lang="en-US" sz="2400" dirty="0"/>
              <a:t> je </a:t>
            </a:r>
            <a:r>
              <a:rPr lang="en-US" sz="2400" dirty="0" err="1"/>
              <a:t>zemlja</a:t>
            </a:r>
            <a:r>
              <a:rPr lang="en-US" sz="2400" dirty="0"/>
              <a:t> </a:t>
            </a:r>
            <a:r>
              <a:rPr lang="en-US" sz="2400" dirty="0" err="1"/>
              <a:t>vlažna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meka</a:t>
            </a:r>
            <a:r>
              <a:rPr lang="en-US" sz="2400" dirty="0"/>
              <a:t>. </a:t>
            </a:r>
            <a:r>
              <a:rPr lang="en-US" sz="2400" dirty="0" err="1"/>
              <a:t>Izvađen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se </a:t>
            </a:r>
            <a:r>
              <a:rPr lang="en-US" sz="2400" dirty="0" err="1"/>
              <a:t>očisti</a:t>
            </a:r>
            <a:r>
              <a:rPr lang="en-US" sz="2400" dirty="0"/>
              <a:t>, </a:t>
            </a:r>
            <a:r>
              <a:rPr lang="en-US" sz="2400" dirty="0" err="1"/>
              <a:t>opere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iseče</a:t>
            </a:r>
            <a:r>
              <a:rPr lang="en-US" sz="2400" dirty="0"/>
              <a:t> </a:t>
            </a:r>
            <a:r>
              <a:rPr lang="en-US" sz="2400" dirty="0" err="1"/>
              <a:t>po</a:t>
            </a:r>
            <a:r>
              <a:rPr lang="en-US" sz="2400" dirty="0"/>
              <a:t> </a:t>
            </a:r>
            <a:r>
              <a:rPr lang="en-US" sz="2400" dirty="0" err="1"/>
              <a:t>dužini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manje</a:t>
            </a:r>
            <a:r>
              <a:rPr lang="en-US" sz="2400" dirty="0"/>
              <a:t> </a:t>
            </a:r>
            <a:r>
              <a:rPr lang="en-US" sz="2400" dirty="0" err="1"/>
              <a:t>delove</a:t>
            </a:r>
            <a:r>
              <a:rPr lang="en-US" sz="2400" dirty="0"/>
              <a:t>, a </a:t>
            </a:r>
            <a:r>
              <a:rPr lang="en-US" sz="2400" dirty="0" err="1"/>
              <a:t>potom</a:t>
            </a:r>
            <a:r>
              <a:rPr lang="en-US" sz="2400" dirty="0"/>
              <a:t> </a:t>
            </a:r>
            <a:r>
              <a:rPr lang="en-US" sz="2400" dirty="0" err="1"/>
              <a:t>suši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suncu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u </a:t>
            </a:r>
            <a:r>
              <a:rPr lang="en-US" sz="2400" dirty="0" err="1"/>
              <a:t>sušnici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temperaturi</a:t>
            </a:r>
            <a:r>
              <a:rPr lang="en-US" sz="2400" dirty="0"/>
              <a:t> 45 – </a:t>
            </a:r>
            <a:r>
              <a:rPr lang="en-US" sz="2400" dirty="0" smtClean="0"/>
              <a:t>50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Osušen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je </a:t>
            </a:r>
            <a:r>
              <a:rPr lang="en-US" sz="2400" dirty="0" err="1"/>
              <a:t>tvrd</a:t>
            </a:r>
            <a:r>
              <a:rPr lang="en-US" sz="2400" dirty="0"/>
              <a:t>, </a:t>
            </a:r>
            <a:r>
              <a:rPr lang="en-US" sz="2400" dirty="0" err="1"/>
              <a:t>žilav</a:t>
            </a:r>
            <a:r>
              <a:rPr lang="en-US" sz="2400" dirty="0"/>
              <a:t>, </a:t>
            </a:r>
            <a:r>
              <a:rPr lang="en-US" sz="2400" dirty="0" err="1"/>
              <a:t>debljine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2 cm, </a:t>
            </a:r>
            <a:r>
              <a:rPr lang="en-US" sz="2400" dirty="0" err="1"/>
              <a:t>sivosmeđe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, </a:t>
            </a:r>
            <a:r>
              <a:rPr lang="en-US" sz="2400" dirty="0" err="1"/>
              <a:t>vlaknastog</a:t>
            </a:r>
            <a:r>
              <a:rPr lang="en-US" sz="2400" dirty="0"/>
              <a:t> </a:t>
            </a:r>
            <a:r>
              <a:rPr lang="en-US" sz="2400" dirty="0" err="1"/>
              <a:t>preloma</a:t>
            </a:r>
            <a:r>
              <a:rPr lang="en-US" sz="2400" dirty="0"/>
              <a:t>,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sržnim</a:t>
            </a:r>
            <a:r>
              <a:rPr lang="en-US" sz="2400" dirty="0"/>
              <a:t> </a:t>
            </a:r>
            <a:r>
              <a:rPr lang="en-US" sz="2400" dirty="0" err="1"/>
              <a:t>zracima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ekscentrično</a:t>
            </a:r>
            <a:r>
              <a:rPr lang="en-US" sz="2400" dirty="0"/>
              <a:t> </a:t>
            </a:r>
            <a:r>
              <a:rPr lang="en-US" sz="2400" dirty="0" err="1" smtClean="0"/>
              <a:t>šire</a:t>
            </a:r>
            <a:r>
              <a:rPr lang="en-US" sz="2400" dirty="0" smtClean="0"/>
              <a:t>.</a:t>
            </a:r>
            <a:endParaRPr lang="sr-Latn-RS" sz="2400" dirty="0" smtClean="0"/>
          </a:p>
          <a:p>
            <a:pPr algn="just"/>
            <a:r>
              <a:rPr lang="en-US" sz="2400" dirty="0" err="1" smtClean="0"/>
              <a:t>Mirisa</a:t>
            </a:r>
            <a:r>
              <a:rPr lang="en-US" sz="2400" dirty="0" smtClean="0"/>
              <a:t> </a:t>
            </a:r>
            <a:r>
              <a:rPr lang="en-US" sz="2400" dirty="0" err="1"/>
              <a:t>nema</a:t>
            </a:r>
            <a:r>
              <a:rPr lang="en-US" sz="2400" dirty="0"/>
              <a:t>, a </a:t>
            </a:r>
            <a:r>
              <a:rPr lang="en-US" sz="2400" dirty="0" err="1"/>
              <a:t>ukusa</a:t>
            </a:r>
            <a:r>
              <a:rPr lang="en-US" sz="2400" dirty="0"/>
              <a:t> je </a:t>
            </a:r>
            <a:r>
              <a:rPr lang="en-US" sz="2400" dirty="0" err="1"/>
              <a:t>sladunjavog</a:t>
            </a:r>
            <a:r>
              <a:rPr lang="en-US" sz="2400" dirty="0"/>
              <a:t>,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oporog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naljutog</a:t>
            </a:r>
            <a:endParaRPr lang="sr-Latn-RS" sz="2400" dirty="0" smtClean="0"/>
          </a:p>
          <a:p>
            <a:pPr algn="just"/>
            <a:r>
              <a:rPr lang="en-US" sz="2400" dirty="0" err="1" smtClean="0"/>
              <a:t>Pakuje</a:t>
            </a:r>
            <a:r>
              <a:rPr lang="en-US" sz="2400" dirty="0" smtClean="0"/>
              <a:t> </a:t>
            </a:r>
            <a:r>
              <a:rPr lang="en-US" sz="2400" dirty="0"/>
              <a:t>se u </a:t>
            </a:r>
            <a:r>
              <a:rPr lang="en-US" sz="2400" dirty="0" err="1"/>
              <a:t>jutane</a:t>
            </a:r>
            <a:r>
              <a:rPr lang="en-US" sz="2400" dirty="0"/>
              <a:t> </a:t>
            </a:r>
            <a:r>
              <a:rPr lang="en-US" sz="2400" dirty="0" err="1"/>
              <a:t>vreće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kutije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čuva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suvom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promajnom</a:t>
            </a:r>
            <a:r>
              <a:rPr lang="en-US" sz="2400" dirty="0"/>
              <a:t> </a:t>
            </a:r>
            <a:r>
              <a:rPr lang="en-US" sz="2400" dirty="0" err="1"/>
              <a:t>mestu</a:t>
            </a:r>
            <a:r>
              <a:rPr lang="en-US" sz="2400" dirty="0"/>
              <a:t> </a:t>
            </a:r>
            <a:r>
              <a:rPr lang="en-US" sz="2400" dirty="0" err="1"/>
              <a:t>zaštićena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insekata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je </a:t>
            </a:r>
            <a:r>
              <a:rPr lang="en-US" sz="2400" dirty="0" err="1"/>
              <a:t>napadaju</a:t>
            </a:r>
            <a:r>
              <a:rPr lang="en-US" sz="2400" dirty="0"/>
              <a:t>, </a:t>
            </a:r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 smtClean="0"/>
              <a:t>skroba</a:t>
            </a:r>
            <a:endParaRPr lang="en-US" sz="2400" dirty="0"/>
          </a:p>
          <a:p>
            <a:r>
              <a:rPr lang="fr-FR" sz="2400" dirty="0" err="1" smtClean="0"/>
              <a:t>Pri</a:t>
            </a:r>
            <a:r>
              <a:rPr lang="fr-FR" sz="2400" dirty="0" smtClean="0"/>
              <a:t> </a:t>
            </a:r>
            <a:r>
              <a:rPr lang="fr-FR" sz="2400" dirty="0" err="1"/>
              <a:t>sušenju</a:t>
            </a:r>
            <a:r>
              <a:rPr lang="fr-FR" sz="2400" dirty="0"/>
              <a:t> </a:t>
            </a:r>
            <a:r>
              <a:rPr lang="fr-FR" sz="2400" dirty="0" err="1"/>
              <a:t>odnos</a:t>
            </a:r>
            <a:r>
              <a:rPr lang="fr-FR" sz="2400" dirty="0"/>
              <a:t> </a:t>
            </a:r>
            <a:r>
              <a:rPr lang="fr-FR" sz="2400" dirty="0" err="1"/>
              <a:t>svežeg</a:t>
            </a:r>
            <a:r>
              <a:rPr lang="fr-FR" sz="2400" dirty="0"/>
              <a:t> i </a:t>
            </a:r>
            <a:r>
              <a:rPr lang="fr-FR" sz="2400" dirty="0" err="1"/>
              <a:t>suvog</a:t>
            </a:r>
            <a:r>
              <a:rPr lang="fr-FR" sz="2400" dirty="0"/>
              <a:t> </a:t>
            </a:r>
            <a:r>
              <a:rPr lang="fr-FR" sz="2400" dirty="0" err="1"/>
              <a:t>korena</a:t>
            </a:r>
            <a:r>
              <a:rPr lang="fr-FR" sz="2400" dirty="0"/>
              <a:t> je 3 :</a:t>
            </a:r>
            <a:r>
              <a:rPr lang="fr-FR" sz="2400" dirty="0" smtClean="0"/>
              <a:t>1</a:t>
            </a:r>
            <a:endParaRPr lang="en-US" sz="2400" dirty="0"/>
          </a:p>
          <a:p>
            <a:r>
              <a:rPr lang="fr-FR" sz="2400" dirty="0" err="1" smtClean="0"/>
              <a:t>Drogu</a:t>
            </a:r>
            <a:r>
              <a:rPr lang="fr-FR" sz="2400" dirty="0" smtClean="0"/>
              <a:t> </a:t>
            </a:r>
            <a:r>
              <a:rPr lang="fr-FR" sz="2400" dirty="0" err="1"/>
              <a:t>Ononidis</a:t>
            </a:r>
            <a:r>
              <a:rPr lang="fr-FR" sz="2400" dirty="0"/>
              <a:t> </a:t>
            </a:r>
            <a:r>
              <a:rPr lang="fr-FR" sz="2400" dirty="0" err="1"/>
              <a:t>radix</a:t>
            </a:r>
            <a:r>
              <a:rPr lang="fr-FR" sz="2400" dirty="0"/>
              <a:t> – </a:t>
            </a:r>
            <a:r>
              <a:rPr lang="fr-FR" sz="2400" dirty="0" err="1"/>
              <a:t>koren</a:t>
            </a:r>
            <a:r>
              <a:rPr lang="fr-FR" sz="2400" dirty="0"/>
              <a:t> </a:t>
            </a:r>
            <a:r>
              <a:rPr lang="fr-FR" sz="2400" dirty="0" err="1"/>
              <a:t>zečijeg</a:t>
            </a:r>
            <a:r>
              <a:rPr lang="fr-FR" sz="2400" dirty="0"/>
              <a:t> </a:t>
            </a:r>
            <a:r>
              <a:rPr lang="fr-FR" sz="2400" dirty="0" err="1"/>
              <a:t>trna</a:t>
            </a:r>
            <a:r>
              <a:rPr lang="fr-FR" sz="2400" dirty="0"/>
              <a:t> </a:t>
            </a:r>
            <a:r>
              <a:rPr lang="fr-FR" sz="2400" dirty="0" err="1"/>
              <a:t>propisuje</a:t>
            </a:r>
            <a:r>
              <a:rPr lang="fr-FR" sz="2400" dirty="0"/>
              <a:t> </a:t>
            </a:r>
            <a:r>
              <a:rPr lang="fr-FR" sz="2400" dirty="0" err="1"/>
              <a:t>Jugoslovenska</a:t>
            </a:r>
            <a:r>
              <a:rPr lang="fr-FR" sz="2400" dirty="0"/>
              <a:t> </a:t>
            </a:r>
            <a:r>
              <a:rPr lang="fr-FR" sz="2400" dirty="0" err="1"/>
              <a:t>faramakopeja</a:t>
            </a:r>
            <a:r>
              <a:rPr lang="fr-FR" sz="2400" dirty="0"/>
              <a:t> </a:t>
            </a:r>
            <a:r>
              <a:rPr lang="fr-FR" sz="2400" dirty="0" smtClean="0"/>
              <a:t>IV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6357982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/>
              <a:t>DIVIZMA - </a:t>
            </a:r>
            <a:r>
              <a:rPr lang="fr-FR" b="1" i="1" dirty="0" err="1"/>
              <a:t>Verbascum</a:t>
            </a:r>
            <a:r>
              <a:rPr lang="fr-FR" b="1" i="1" dirty="0"/>
              <a:t> </a:t>
            </a:r>
            <a:r>
              <a:rPr lang="fr-FR" b="1" i="1" dirty="0" err="1"/>
              <a:t>thapsiforme</a:t>
            </a:r>
            <a:r>
              <a:rPr lang="fr-FR" b="1" dirty="0"/>
              <a:t> Schr</a:t>
            </a:r>
            <a:r>
              <a:rPr lang="fr-FR" b="1" dirty="0" smtClean="0"/>
              <a:t>.</a:t>
            </a:r>
            <a:r>
              <a:rPr lang="sr-Latn-RS" b="1" dirty="0" smtClean="0"/>
              <a:t> (</a:t>
            </a:r>
            <a:r>
              <a:rPr lang="fr-FR" b="1" i="1" dirty="0" err="1" smtClean="0"/>
              <a:t>Scrophulariaceae</a:t>
            </a:r>
            <a:r>
              <a:rPr lang="sr-Latn-RS" b="1" i="1" dirty="0" smtClean="0"/>
              <a:t>)</a:t>
            </a:r>
          </a:p>
          <a:p>
            <a:pPr algn="ctr">
              <a:buNone/>
            </a:pPr>
            <a:endParaRPr lang="en-US" b="1" i="1" dirty="0"/>
          </a:p>
          <a:p>
            <a:r>
              <a:rPr lang="fr-FR" sz="2400" dirty="0"/>
              <a:t>Sin : </a:t>
            </a:r>
            <a:r>
              <a:rPr lang="fr-FR" sz="2400" i="1" dirty="0"/>
              <a:t>V. </a:t>
            </a:r>
            <a:r>
              <a:rPr lang="fr-FR" sz="2400" i="1" dirty="0" err="1"/>
              <a:t>densiflorum</a:t>
            </a:r>
            <a:r>
              <a:rPr lang="fr-FR" sz="2400" i="1" dirty="0"/>
              <a:t> </a:t>
            </a:r>
            <a:r>
              <a:rPr lang="fr-FR" sz="2400" i="1" dirty="0" err="1"/>
              <a:t>Bertol</a:t>
            </a:r>
            <a:r>
              <a:rPr lang="fr-FR" sz="2400" i="1" dirty="0"/>
              <a:t>.</a:t>
            </a:r>
            <a:endParaRPr lang="en-US" sz="2400" dirty="0"/>
          </a:p>
          <a:p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divizma</a:t>
            </a:r>
            <a:r>
              <a:rPr lang="fr-FR" sz="2400" i="1" dirty="0"/>
              <a:t>, </a:t>
            </a:r>
            <a:r>
              <a:rPr lang="fr-FR" sz="2400" i="1" dirty="0" err="1"/>
              <a:t>lopen</a:t>
            </a:r>
            <a:r>
              <a:rPr lang="fr-FR" sz="2400" i="1" dirty="0"/>
              <a:t>, </a:t>
            </a:r>
            <a:r>
              <a:rPr lang="fr-FR" sz="2400" i="1" dirty="0" err="1" smtClean="0"/>
              <a:t>vunavka</a:t>
            </a:r>
            <a:r>
              <a:rPr lang="fr-FR" sz="2400" i="1" dirty="0"/>
              <a:t>, </a:t>
            </a:r>
            <a:r>
              <a:rPr lang="fr-FR" sz="2400" i="1" dirty="0" err="1"/>
              <a:t>žutocvijet</a:t>
            </a:r>
            <a:r>
              <a:rPr lang="fr-FR" sz="2400" i="1" dirty="0"/>
              <a:t>, </a:t>
            </a:r>
            <a:r>
              <a:rPr lang="fr-FR" sz="2400" i="1" dirty="0" err="1"/>
              <a:t>kraljevska</a:t>
            </a:r>
            <a:r>
              <a:rPr lang="fr-FR" sz="2400" i="1" dirty="0"/>
              <a:t> </a:t>
            </a:r>
            <a:r>
              <a:rPr lang="fr-FR" sz="2400" i="1" dirty="0" err="1"/>
              <a:t>svića</a:t>
            </a:r>
            <a:r>
              <a:rPr lang="fr-FR" sz="2400" i="1" dirty="0"/>
              <a:t>, </a:t>
            </a:r>
            <a:r>
              <a:rPr lang="fr-FR" sz="2400" i="1" dirty="0" err="1"/>
              <a:t>lepuh</a:t>
            </a:r>
            <a:r>
              <a:rPr lang="fr-FR" sz="2400" i="1" dirty="0"/>
              <a:t>, </a:t>
            </a:r>
            <a:r>
              <a:rPr lang="fr-FR" sz="2400" i="1" dirty="0" err="1" smtClean="0"/>
              <a:t>lepušac</a:t>
            </a:r>
            <a:r>
              <a:rPr lang="fr-FR" sz="2400" i="1" dirty="0"/>
              <a:t>, </a:t>
            </a:r>
            <a:r>
              <a:rPr lang="fr-FR" sz="2400" i="1" dirty="0" err="1"/>
              <a:t>svijećnjak</a:t>
            </a:r>
            <a:r>
              <a:rPr lang="fr-FR" sz="2400" i="1" dirty="0"/>
              <a:t>, </a:t>
            </a:r>
            <a:r>
              <a:rPr lang="fr-FR" sz="2400" i="1" dirty="0" err="1"/>
              <a:t>široki</a:t>
            </a:r>
            <a:r>
              <a:rPr lang="fr-FR" sz="2400" i="1" dirty="0"/>
              <a:t> </a:t>
            </a:r>
            <a:r>
              <a:rPr lang="fr-FR" sz="2400" i="1" dirty="0" err="1" smtClean="0"/>
              <a:t>lopuh</a:t>
            </a:r>
            <a:endParaRPr lang="en-US" sz="2400" dirty="0" smtClean="0"/>
          </a:p>
          <a:p>
            <a:r>
              <a:rPr lang="fr-FR" sz="2400" dirty="0" err="1" smtClean="0"/>
              <a:t>Divizma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dosta</a:t>
            </a:r>
            <a:r>
              <a:rPr lang="fr-FR" sz="2400" dirty="0"/>
              <a:t> </a:t>
            </a:r>
            <a:r>
              <a:rPr lang="fr-FR" sz="2400" dirty="0" err="1"/>
              <a:t>rasprostranjena</a:t>
            </a:r>
            <a:r>
              <a:rPr lang="fr-FR" sz="2400" dirty="0"/>
              <a:t> </a:t>
            </a:r>
            <a:r>
              <a:rPr lang="fr-FR" sz="2400" dirty="0" err="1"/>
              <a:t>vrsta</a:t>
            </a:r>
            <a:r>
              <a:rPr lang="fr-FR" sz="2400" dirty="0"/>
              <a:t> u </a:t>
            </a:r>
            <a:r>
              <a:rPr lang="fr-FR" sz="2400" dirty="0" err="1"/>
              <a:t>celoj</a:t>
            </a:r>
            <a:r>
              <a:rPr lang="fr-FR" sz="2400" dirty="0"/>
              <a:t> </a:t>
            </a:r>
            <a:r>
              <a:rPr lang="fr-FR" sz="2400" dirty="0" err="1"/>
              <a:t>Evropi</a:t>
            </a:r>
            <a:r>
              <a:rPr lang="fr-FR" sz="2400" dirty="0"/>
              <a:t>, a </a:t>
            </a:r>
            <a:r>
              <a:rPr lang="fr-FR" sz="2400" dirty="0" err="1"/>
              <a:t>kod</a:t>
            </a:r>
            <a:r>
              <a:rPr lang="fr-FR" sz="2400" dirty="0"/>
              <a:t> </a:t>
            </a:r>
            <a:r>
              <a:rPr lang="fr-FR" sz="2400" dirty="0" err="1"/>
              <a:t>nas</a:t>
            </a:r>
            <a:r>
              <a:rPr lang="fr-FR" sz="2400" dirty="0"/>
              <a:t> u </a:t>
            </a:r>
            <a:r>
              <a:rPr lang="fr-FR" sz="2400" dirty="0" err="1"/>
              <a:t>celoj</a:t>
            </a:r>
            <a:r>
              <a:rPr lang="fr-FR" sz="2400" dirty="0"/>
              <a:t> </a:t>
            </a:r>
            <a:r>
              <a:rPr lang="fr-FR" sz="2400" dirty="0" err="1" smtClean="0"/>
              <a:t>Srbiji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Raste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korovska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 na </a:t>
            </a:r>
            <a:r>
              <a:rPr lang="fr-FR" sz="2400" dirty="0" err="1"/>
              <a:t>suvim</a:t>
            </a:r>
            <a:r>
              <a:rPr lang="fr-FR" sz="2400" dirty="0"/>
              <a:t>, </a:t>
            </a:r>
            <a:r>
              <a:rPr lang="fr-FR" sz="2400" dirty="0" err="1"/>
              <a:t>sunčanim</a:t>
            </a:r>
            <a:r>
              <a:rPr lang="fr-FR" sz="2400" dirty="0"/>
              <a:t> </a:t>
            </a:r>
            <a:r>
              <a:rPr lang="fr-FR" sz="2400" dirty="0" err="1"/>
              <a:t>peskovitim</a:t>
            </a:r>
            <a:r>
              <a:rPr lang="fr-FR" sz="2400" dirty="0"/>
              <a:t> </a:t>
            </a:r>
            <a:r>
              <a:rPr lang="fr-FR" sz="2400" dirty="0" err="1"/>
              <a:t>mestima</a:t>
            </a:r>
            <a:r>
              <a:rPr lang="fr-FR" sz="2400" dirty="0"/>
              <a:t>, </a:t>
            </a:r>
            <a:r>
              <a:rPr lang="fr-FR" sz="2400" dirty="0" err="1"/>
              <a:t>naročito</a:t>
            </a:r>
            <a:r>
              <a:rPr lang="fr-FR" sz="2400" dirty="0"/>
              <a:t> po </a:t>
            </a:r>
            <a:r>
              <a:rPr lang="fr-FR" sz="2400" dirty="0" err="1"/>
              <a:t>napuštenim</a:t>
            </a:r>
            <a:r>
              <a:rPr lang="fr-FR" sz="2400" dirty="0"/>
              <a:t> </a:t>
            </a:r>
            <a:r>
              <a:rPr lang="fr-FR" sz="2400" dirty="0" err="1"/>
              <a:t>kamenjarima</a:t>
            </a:r>
            <a:r>
              <a:rPr lang="fr-FR" sz="2400" dirty="0"/>
              <a:t>, </a:t>
            </a:r>
            <a:r>
              <a:rPr lang="fr-FR" sz="2400" dirty="0" err="1"/>
              <a:t>ruševinama</a:t>
            </a:r>
            <a:r>
              <a:rPr lang="fr-FR" sz="2400" dirty="0"/>
              <a:t>, </a:t>
            </a:r>
            <a:r>
              <a:rPr lang="fr-FR" sz="2400" dirty="0" err="1"/>
              <a:t>pored</a:t>
            </a:r>
            <a:r>
              <a:rPr lang="fr-FR" sz="2400" dirty="0"/>
              <a:t> </a:t>
            </a:r>
            <a:r>
              <a:rPr lang="fr-FR" sz="2400" dirty="0" err="1"/>
              <a:t>puteva</a:t>
            </a:r>
            <a:r>
              <a:rPr lang="fr-FR" sz="2400" dirty="0"/>
              <a:t> i </a:t>
            </a:r>
            <a:r>
              <a:rPr lang="fr-FR" sz="2400" dirty="0" err="1"/>
              <a:t>neobrađenom</a:t>
            </a:r>
            <a:r>
              <a:rPr lang="fr-FR" sz="2400" dirty="0"/>
              <a:t> </a:t>
            </a:r>
            <a:r>
              <a:rPr lang="fr-FR" sz="2400" dirty="0" err="1" smtClean="0"/>
              <a:t>zemljištu</a:t>
            </a:r>
            <a:endParaRPr lang="en-US" sz="2400" dirty="0"/>
          </a:p>
          <a:p>
            <a:pPr algn="just"/>
            <a:endParaRPr lang="sr-Latn-RS" sz="2400" dirty="0" smtClean="0"/>
          </a:p>
          <a:p>
            <a:pPr algn="just"/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5BB5C41-F2ED-4DB5-91E3-E4BED44EA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1643050"/>
            <a:ext cx="2470277" cy="4134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5715040" cy="657229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 smtClean="0"/>
              <a:t>Divizma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dvogodišnja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 smtClean="0"/>
              <a:t>biljka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/>
              <a:t>U </a:t>
            </a:r>
            <a:r>
              <a:rPr lang="fr-FR" sz="2400" dirty="0" err="1"/>
              <a:t>prvoj</a:t>
            </a:r>
            <a:r>
              <a:rPr lang="fr-FR" sz="2400" dirty="0"/>
              <a:t> </a:t>
            </a:r>
            <a:r>
              <a:rPr lang="fr-FR" sz="2400" dirty="0" err="1"/>
              <a:t>godini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 </a:t>
            </a:r>
            <a:r>
              <a:rPr lang="fr-FR" sz="2400" dirty="0" err="1"/>
              <a:t>formira</a:t>
            </a:r>
            <a:r>
              <a:rPr lang="fr-FR" sz="2400" dirty="0"/>
              <a:t> </a:t>
            </a:r>
            <a:r>
              <a:rPr lang="fr-FR" sz="2400" dirty="0" err="1"/>
              <a:t>rozetu</a:t>
            </a:r>
            <a:r>
              <a:rPr lang="fr-FR" sz="2400" dirty="0"/>
              <a:t> </a:t>
            </a:r>
            <a:r>
              <a:rPr lang="fr-FR" sz="2400" dirty="0" err="1"/>
              <a:t>listova</a:t>
            </a:r>
            <a:r>
              <a:rPr lang="fr-FR" sz="2400" dirty="0"/>
              <a:t>, </a:t>
            </a:r>
            <a:r>
              <a:rPr lang="fr-FR" sz="2400" dirty="0" err="1"/>
              <a:t>dok</a:t>
            </a:r>
            <a:r>
              <a:rPr lang="fr-FR" sz="2400" dirty="0"/>
              <a:t> se u </a:t>
            </a:r>
            <a:r>
              <a:rPr lang="fr-FR" sz="2400" dirty="0" err="1"/>
              <a:t>drugoj</a:t>
            </a:r>
            <a:r>
              <a:rPr lang="fr-FR" sz="2400" dirty="0"/>
              <a:t>  </a:t>
            </a:r>
            <a:r>
              <a:rPr lang="fr-FR" sz="2400" dirty="0" err="1"/>
              <a:t>razvija</a:t>
            </a:r>
            <a:r>
              <a:rPr lang="fr-FR" sz="2400" dirty="0"/>
              <a:t> </a:t>
            </a:r>
            <a:r>
              <a:rPr lang="fr-FR" sz="2400" dirty="0" err="1"/>
              <a:t>uspravna</a:t>
            </a:r>
            <a:r>
              <a:rPr lang="fr-FR" sz="2400" dirty="0"/>
              <a:t> </a:t>
            </a:r>
            <a:r>
              <a:rPr lang="fr-FR" sz="2400" dirty="0" err="1"/>
              <a:t>stabljika</a:t>
            </a:r>
            <a:r>
              <a:rPr lang="fr-FR" sz="2400" dirty="0"/>
              <a:t> </a:t>
            </a:r>
            <a:r>
              <a:rPr lang="fr-FR" sz="2400" dirty="0" err="1"/>
              <a:t>visine</a:t>
            </a:r>
            <a:r>
              <a:rPr lang="fr-FR" sz="2400" dirty="0"/>
              <a:t> do 2 </a:t>
            </a:r>
            <a:r>
              <a:rPr lang="fr-FR" sz="2400" dirty="0" smtClean="0"/>
              <a:t>m</a:t>
            </a:r>
            <a:endParaRPr lang="sr-Latn-RS" sz="2400" dirty="0" smtClean="0"/>
          </a:p>
          <a:p>
            <a:r>
              <a:rPr lang="fr-FR" sz="2400" dirty="0" err="1" smtClean="0"/>
              <a:t>Donji</a:t>
            </a:r>
            <a:r>
              <a:rPr lang="fr-FR" sz="2400" dirty="0" smtClean="0"/>
              <a:t> </a:t>
            </a:r>
            <a:r>
              <a:rPr lang="fr-FR" sz="2400" dirty="0" err="1"/>
              <a:t>listovi</a:t>
            </a:r>
            <a:r>
              <a:rPr lang="fr-FR" sz="2400" dirty="0"/>
              <a:t> su </a:t>
            </a:r>
            <a:r>
              <a:rPr lang="fr-FR" sz="2400" dirty="0" err="1"/>
              <a:t>krupni</a:t>
            </a:r>
            <a:r>
              <a:rPr lang="fr-FR" sz="2400" dirty="0"/>
              <a:t>, sa </a:t>
            </a:r>
            <a:r>
              <a:rPr lang="fr-FR" sz="2400" dirty="0" err="1"/>
              <a:t>debelim</a:t>
            </a:r>
            <a:r>
              <a:rPr lang="fr-FR" sz="2400" dirty="0"/>
              <a:t> </a:t>
            </a:r>
            <a:r>
              <a:rPr lang="fr-FR" sz="2400" dirty="0" err="1"/>
              <a:t>drškama</a:t>
            </a:r>
            <a:r>
              <a:rPr lang="fr-FR" sz="2400" dirty="0"/>
              <a:t>, a </a:t>
            </a:r>
            <a:r>
              <a:rPr lang="fr-FR" sz="2400" dirty="0" err="1"/>
              <a:t>prema</a:t>
            </a:r>
            <a:r>
              <a:rPr lang="fr-FR" sz="2400" dirty="0"/>
              <a:t> </a:t>
            </a:r>
            <a:r>
              <a:rPr lang="fr-FR" sz="2400" dirty="0" err="1"/>
              <a:t>vrhu</a:t>
            </a:r>
            <a:r>
              <a:rPr lang="fr-FR" sz="2400" dirty="0"/>
              <a:t> </a:t>
            </a:r>
            <a:r>
              <a:rPr lang="fr-FR" sz="2400" dirty="0" err="1"/>
              <a:t>sve</a:t>
            </a:r>
            <a:r>
              <a:rPr lang="fr-FR" sz="2400" dirty="0"/>
              <a:t> </a:t>
            </a:r>
            <a:r>
              <a:rPr lang="fr-FR" sz="2400" dirty="0" err="1"/>
              <a:t>manji</a:t>
            </a:r>
            <a:r>
              <a:rPr lang="fr-FR" sz="2400" dirty="0"/>
              <a:t> i </a:t>
            </a:r>
            <a:r>
              <a:rPr lang="fr-FR" sz="2400" dirty="0" err="1"/>
              <a:t>bez</a:t>
            </a:r>
            <a:r>
              <a:rPr lang="fr-FR" sz="2400" dirty="0"/>
              <a:t> </a:t>
            </a:r>
            <a:r>
              <a:rPr lang="fr-FR" sz="2400" dirty="0" err="1" smtClean="0"/>
              <a:t>drške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Liska</a:t>
            </a:r>
            <a:r>
              <a:rPr lang="fr-FR" sz="2400" dirty="0"/>
              <a:t> je </a:t>
            </a:r>
            <a:r>
              <a:rPr lang="fr-FR" sz="2400" dirty="0" err="1"/>
              <a:t>dugiljasto</a:t>
            </a:r>
            <a:r>
              <a:rPr lang="fr-FR" sz="2400" dirty="0"/>
              <a:t>-</a:t>
            </a:r>
            <a:r>
              <a:rPr lang="fr-FR" sz="2400" dirty="0" err="1"/>
              <a:t>jajasta</a:t>
            </a:r>
            <a:r>
              <a:rPr lang="fr-FR" sz="2400" dirty="0"/>
              <a:t>, </a:t>
            </a:r>
            <a:r>
              <a:rPr lang="fr-FR" sz="2400" dirty="0" err="1"/>
              <a:t>debela</a:t>
            </a:r>
            <a:r>
              <a:rPr lang="fr-FR" sz="2400" dirty="0"/>
              <a:t> i </a:t>
            </a:r>
            <a:r>
              <a:rPr lang="fr-FR" sz="2400" dirty="0" err="1" smtClean="0"/>
              <a:t>maljava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Žuti</a:t>
            </a:r>
            <a:r>
              <a:rPr lang="fr-FR" sz="2400" dirty="0"/>
              <a:t>, </a:t>
            </a:r>
            <a:r>
              <a:rPr lang="fr-FR" sz="2400" dirty="0" err="1"/>
              <a:t>sedeći</a:t>
            </a:r>
            <a:r>
              <a:rPr lang="fr-FR" sz="2400" dirty="0"/>
              <a:t> </a:t>
            </a:r>
            <a:r>
              <a:rPr lang="fr-FR" sz="2400" dirty="0" err="1"/>
              <a:t>cvetovi</a:t>
            </a:r>
            <a:r>
              <a:rPr lang="fr-FR" sz="2400" dirty="0"/>
              <a:t> (2 – 9) </a:t>
            </a:r>
            <a:r>
              <a:rPr lang="fr-FR" sz="2400" dirty="0" err="1"/>
              <a:t>nalaze</a:t>
            </a:r>
            <a:r>
              <a:rPr lang="fr-FR" sz="2400" dirty="0"/>
              <a:t> se na </a:t>
            </a:r>
            <a:r>
              <a:rPr lang="fr-FR" sz="2400" dirty="0" err="1"/>
              <a:t>gornjoj</a:t>
            </a:r>
            <a:r>
              <a:rPr lang="fr-FR" sz="2400" dirty="0"/>
              <a:t> </a:t>
            </a:r>
            <a:r>
              <a:rPr lang="fr-FR" sz="2400" dirty="0" err="1"/>
              <a:t>polovini</a:t>
            </a:r>
            <a:r>
              <a:rPr lang="fr-FR" sz="2400" dirty="0"/>
              <a:t> </a:t>
            </a:r>
            <a:r>
              <a:rPr lang="fr-FR" sz="2400" dirty="0" err="1"/>
              <a:t>stabljike</a:t>
            </a:r>
            <a:r>
              <a:rPr lang="fr-FR" sz="2400" dirty="0"/>
              <a:t>, </a:t>
            </a:r>
            <a:r>
              <a:rPr lang="fr-FR" sz="2400" dirty="0" err="1"/>
              <a:t>gradeći</a:t>
            </a:r>
            <a:r>
              <a:rPr lang="fr-FR" sz="2400" dirty="0"/>
              <a:t> </a:t>
            </a:r>
            <a:r>
              <a:rPr lang="fr-FR" sz="2400" dirty="0" err="1"/>
              <a:t>klasastu</a:t>
            </a:r>
            <a:r>
              <a:rPr lang="fr-FR" sz="2400" dirty="0"/>
              <a:t> </a:t>
            </a:r>
            <a:r>
              <a:rPr lang="fr-FR" sz="2400" dirty="0" err="1" smtClean="0"/>
              <a:t>cvast</a:t>
            </a:r>
            <a:endParaRPr lang="sr-Latn-RS" sz="2400" dirty="0" smtClean="0"/>
          </a:p>
          <a:p>
            <a:r>
              <a:rPr lang="fr-FR" sz="2400" dirty="0" err="1" smtClean="0"/>
              <a:t>Divizma</a:t>
            </a:r>
            <a:r>
              <a:rPr lang="fr-FR" sz="2400" dirty="0" smtClean="0"/>
              <a:t> </a:t>
            </a:r>
            <a:r>
              <a:rPr lang="fr-FR" sz="2400" dirty="0" err="1"/>
              <a:t>cveta</a:t>
            </a:r>
            <a:r>
              <a:rPr lang="fr-FR" sz="2400" dirty="0"/>
              <a:t> </a:t>
            </a:r>
            <a:r>
              <a:rPr lang="fr-FR" sz="2400" dirty="0" err="1"/>
              <a:t>preko</a:t>
            </a:r>
            <a:r>
              <a:rPr lang="fr-FR" sz="2400" dirty="0"/>
              <a:t> </a:t>
            </a:r>
            <a:r>
              <a:rPr lang="fr-FR" sz="2400" dirty="0" err="1"/>
              <a:t>celog</a:t>
            </a:r>
            <a:r>
              <a:rPr lang="fr-FR" sz="2400" dirty="0"/>
              <a:t> </a:t>
            </a:r>
            <a:r>
              <a:rPr lang="fr-FR" sz="2400" dirty="0" err="1" smtClean="0"/>
              <a:t>leta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Plod</a:t>
            </a:r>
            <a:r>
              <a:rPr lang="fr-FR" sz="2400" dirty="0"/>
              <a:t> je </a:t>
            </a:r>
            <a:r>
              <a:rPr lang="fr-FR" sz="2400" dirty="0" err="1"/>
              <a:t>čaura</a:t>
            </a:r>
            <a:r>
              <a:rPr lang="fr-FR" sz="2400" dirty="0"/>
              <a:t>, </a:t>
            </a:r>
            <a:r>
              <a:rPr lang="fr-FR" sz="2400" dirty="0" err="1"/>
              <a:t>jajastog</a:t>
            </a:r>
            <a:r>
              <a:rPr lang="fr-FR" sz="2400" dirty="0"/>
              <a:t> </a:t>
            </a:r>
            <a:r>
              <a:rPr lang="fr-FR" sz="2400" dirty="0" err="1"/>
              <a:t>oblika</a:t>
            </a:r>
            <a:r>
              <a:rPr lang="fr-FR" sz="2400" dirty="0"/>
              <a:t>, </a:t>
            </a:r>
            <a:r>
              <a:rPr lang="fr-FR" sz="2400" dirty="0" err="1"/>
              <a:t>ispunjena</a:t>
            </a:r>
            <a:r>
              <a:rPr lang="fr-FR" sz="2400" dirty="0"/>
              <a:t> </a:t>
            </a:r>
            <a:r>
              <a:rPr lang="fr-FR" sz="2400" dirty="0" err="1" smtClean="0"/>
              <a:t>semenom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Seme</a:t>
            </a:r>
            <a:r>
              <a:rPr lang="en-US" sz="2400" dirty="0"/>
              <a:t> </a:t>
            </a:r>
            <a:r>
              <a:rPr lang="en-US" sz="2400" dirty="0" err="1"/>
              <a:t>zadržava</a:t>
            </a:r>
            <a:r>
              <a:rPr lang="en-US" sz="2400" dirty="0"/>
              <a:t> </a:t>
            </a:r>
            <a:r>
              <a:rPr lang="en-US" sz="2400" dirty="0" err="1"/>
              <a:t>klijavost</a:t>
            </a:r>
            <a:r>
              <a:rPr lang="en-US" sz="2400" dirty="0"/>
              <a:t> 80 –90 %,  2- 3 </a:t>
            </a:r>
            <a:r>
              <a:rPr lang="en-US" sz="2400" dirty="0" err="1" smtClean="0"/>
              <a:t>godine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03343C-2184-47C6-808A-119A6B7DC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08" r="1829" b="1"/>
          <a:stretch/>
        </p:blipFill>
        <p:spPr>
          <a:xfrm>
            <a:off x="6215074" y="1500174"/>
            <a:ext cx="2625335" cy="38823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3500" b="1" dirty="0" err="1"/>
              <a:t>Hemijski</a:t>
            </a:r>
            <a:r>
              <a:rPr lang="en-US" sz="3500" b="1" dirty="0"/>
              <a:t> </a:t>
            </a:r>
            <a:r>
              <a:rPr lang="en-US" sz="3500" b="1" dirty="0" err="1"/>
              <a:t>sastav</a:t>
            </a:r>
            <a:r>
              <a:rPr lang="en-US" sz="3500" b="1" dirty="0"/>
              <a:t> </a:t>
            </a:r>
            <a:r>
              <a:rPr lang="en-US" sz="3500" b="1" dirty="0" err="1"/>
              <a:t>i</a:t>
            </a:r>
            <a:r>
              <a:rPr lang="en-US" sz="3500" b="1" dirty="0"/>
              <a:t> </a:t>
            </a:r>
            <a:r>
              <a:rPr lang="en-US" sz="3500" b="1" dirty="0" err="1"/>
              <a:t>upotreba</a:t>
            </a:r>
            <a:endParaRPr lang="en-US" sz="3500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smtClean="0"/>
              <a:t>U </a:t>
            </a:r>
            <a:r>
              <a:rPr lang="en-US" sz="2400" dirty="0" err="1"/>
              <a:t>drogi</a:t>
            </a:r>
            <a:r>
              <a:rPr lang="en-US" sz="2400" dirty="0"/>
              <a:t> (</a:t>
            </a:r>
            <a:r>
              <a:rPr lang="en-US" sz="2400" dirty="0" err="1"/>
              <a:t>Verbasci</a:t>
            </a:r>
            <a:r>
              <a:rPr lang="en-US" sz="2400" dirty="0"/>
              <a:t> </a:t>
            </a:r>
            <a:r>
              <a:rPr lang="en-US" sz="2400" dirty="0" err="1"/>
              <a:t>flos</a:t>
            </a:r>
            <a:r>
              <a:rPr lang="en-US" sz="2400" dirty="0"/>
              <a:t>) se </a:t>
            </a:r>
            <a:r>
              <a:rPr lang="en-US" sz="2400" dirty="0" err="1"/>
              <a:t>nalaze</a:t>
            </a:r>
            <a:r>
              <a:rPr lang="en-US" sz="2400" dirty="0"/>
              <a:t> </a:t>
            </a:r>
            <a:r>
              <a:rPr lang="en-US" sz="2400" dirty="0" err="1"/>
              <a:t>saponini</a:t>
            </a:r>
            <a:r>
              <a:rPr lang="en-US" sz="2400" dirty="0"/>
              <a:t> (</a:t>
            </a:r>
            <a:r>
              <a:rPr lang="en-US" sz="2400" dirty="0" err="1"/>
              <a:t>verbasko-saponin</a:t>
            </a:r>
            <a:r>
              <a:rPr lang="en-US" sz="2400" dirty="0"/>
              <a:t>), 1,5-4% </a:t>
            </a:r>
            <a:r>
              <a:rPr lang="en-US" sz="2400" dirty="0" err="1"/>
              <a:t>flavonoida</a:t>
            </a:r>
            <a:r>
              <a:rPr lang="en-US" sz="2400" dirty="0"/>
              <a:t>, </a:t>
            </a:r>
            <a:r>
              <a:rPr lang="en-US" sz="2400" dirty="0" err="1"/>
              <a:t>sluzi</a:t>
            </a:r>
            <a:r>
              <a:rPr lang="en-US" sz="2400" dirty="0"/>
              <a:t>, </a:t>
            </a:r>
            <a:r>
              <a:rPr lang="en-US" sz="2400" dirty="0" err="1"/>
              <a:t>steroli</a:t>
            </a:r>
            <a:r>
              <a:rPr lang="en-US" sz="2400" dirty="0"/>
              <a:t>, </a:t>
            </a:r>
            <a:r>
              <a:rPr lang="en-US" sz="2400" dirty="0" err="1"/>
              <a:t>bojene</a:t>
            </a:r>
            <a:r>
              <a:rPr lang="en-US" sz="2400" dirty="0"/>
              <a:t> </a:t>
            </a:r>
            <a:r>
              <a:rPr lang="en-US" sz="2400" dirty="0" err="1"/>
              <a:t>materije</a:t>
            </a:r>
            <a:r>
              <a:rPr lang="en-US" sz="2400" dirty="0"/>
              <a:t>, </a:t>
            </a:r>
            <a:r>
              <a:rPr lang="en-US" sz="2400" dirty="0" err="1"/>
              <a:t>šećeri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vrlo</a:t>
            </a:r>
            <a:r>
              <a:rPr lang="en-US" sz="2400" dirty="0"/>
              <a:t>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/>
              <a:t>ulja</a:t>
            </a:r>
            <a:r>
              <a:rPr lang="en-US" sz="2400" dirty="0"/>
              <a:t>. </a:t>
            </a:r>
            <a:r>
              <a:rPr lang="fr-FR" sz="2400" dirty="0" err="1"/>
              <a:t>Sadržaj</a:t>
            </a:r>
            <a:r>
              <a:rPr lang="fr-FR" sz="2400" dirty="0"/>
              <a:t> </a:t>
            </a:r>
            <a:r>
              <a:rPr lang="fr-FR" sz="2400" dirty="0" err="1"/>
              <a:t>saponina</a:t>
            </a:r>
            <a:r>
              <a:rPr lang="fr-FR" sz="2400" dirty="0"/>
              <a:t> </a:t>
            </a:r>
            <a:r>
              <a:rPr lang="fr-FR" sz="2400" dirty="0" err="1"/>
              <a:t>zavisi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starosti</a:t>
            </a:r>
            <a:r>
              <a:rPr lang="fr-FR" sz="2400" dirty="0"/>
              <a:t> </a:t>
            </a:r>
            <a:r>
              <a:rPr lang="fr-FR" sz="2400" dirty="0" err="1"/>
              <a:t>droge</a:t>
            </a:r>
            <a:r>
              <a:rPr lang="fr-FR" sz="2400" dirty="0"/>
              <a:t>. </a:t>
            </a:r>
            <a:r>
              <a:rPr lang="fr-FR" sz="2400" dirty="0" err="1"/>
              <a:t>Ukoliko</a:t>
            </a:r>
            <a:r>
              <a:rPr lang="fr-FR" sz="2400" dirty="0"/>
              <a:t> je </a:t>
            </a:r>
            <a:r>
              <a:rPr lang="fr-FR" sz="2400" dirty="0" err="1"/>
              <a:t>droga</a:t>
            </a:r>
            <a:r>
              <a:rPr lang="fr-FR" sz="2400" dirty="0"/>
              <a:t> </a:t>
            </a:r>
            <a:r>
              <a:rPr lang="fr-FR" sz="2400" dirty="0" err="1"/>
              <a:t>starija</a:t>
            </a:r>
            <a:r>
              <a:rPr lang="fr-FR" sz="2400" dirty="0"/>
              <a:t>, </a:t>
            </a:r>
            <a:r>
              <a:rPr lang="fr-FR" sz="2400" dirty="0" err="1"/>
              <a:t>utoliko</a:t>
            </a:r>
            <a:r>
              <a:rPr lang="fr-FR" sz="2400" dirty="0"/>
              <a:t> </a:t>
            </a:r>
            <a:r>
              <a:rPr lang="fr-FR" sz="2400" dirty="0" err="1"/>
              <a:t>ima</a:t>
            </a:r>
            <a:r>
              <a:rPr lang="fr-FR" sz="2400" dirty="0"/>
              <a:t> </a:t>
            </a:r>
            <a:r>
              <a:rPr lang="fr-FR" sz="2400" dirty="0" err="1"/>
              <a:t>manje</a:t>
            </a:r>
            <a:r>
              <a:rPr lang="fr-FR" sz="2400" dirty="0"/>
              <a:t> </a:t>
            </a:r>
            <a:r>
              <a:rPr lang="fr-FR" sz="2400" dirty="0" err="1"/>
              <a:t>saponina</a:t>
            </a:r>
            <a:r>
              <a:rPr lang="fr-FR" sz="2400" dirty="0"/>
              <a:t>, a </a:t>
            </a:r>
            <a:r>
              <a:rPr lang="fr-FR" sz="2400" dirty="0" err="1"/>
              <a:t>dešava</a:t>
            </a:r>
            <a:r>
              <a:rPr lang="fr-FR" sz="2400" dirty="0"/>
              <a:t> se i da </a:t>
            </a:r>
            <a:r>
              <a:rPr lang="fr-FR" sz="2400" dirty="0" err="1"/>
              <a:t>ih</a:t>
            </a:r>
            <a:r>
              <a:rPr lang="fr-FR" sz="2400" dirty="0"/>
              <a:t> </a:t>
            </a:r>
            <a:r>
              <a:rPr lang="fr-FR" sz="2400" dirty="0" err="1"/>
              <a:t>nema</a:t>
            </a:r>
            <a:r>
              <a:rPr lang="fr-FR" sz="2400" dirty="0"/>
              <a:t>. </a:t>
            </a:r>
            <a:r>
              <a:rPr lang="fr-FR" sz="2400" dirty="0" err="1"/>
              <a:t>Zato</a:t>
            </a:r>
            <a:r>
              <a:rPr lang="fr-FR" sz="2400" dirty="0"/>
              <a:t> </a:t>
            </a:r>
            <a:r>
              <a:rPr lang="fr-FR" sz="2400" dirty="0" err="1"/>
              <a:t>farmakopeja</a:t>
            </a:r>
            <a:r>
              <a:rPr lang="fr-FR" sz="2400" dirty="0"/>
              <a:t> </a:t>
            </a:r>
            <a:r>
              <a:rPr lang="fr-FR" sz="2400" dirty="0" err="1"/>
              <a:t>zahteva</a:t>
            </a:r>
            <a:r>
              <a:rPr lang="fr-FR" sz="2400" dirty="0"/>
              <a:t> da se </a:t>
            </a:r>
            <a:r>
              <a:rPr lang="fr-FR" sz="2400" dirty="0" err="1"/>
              <a:t>droga</a:t>
            </a:r>
            <a:r>
              <a:rPr lang="fr-FR" sz="2400" dirty="0"/>
              <a:t> </a:t>
            </a:r>
            <a:r>
              <a:rPr lang="fr-FR" sz="2400" dirty="0" err="1"/>
              <a:t>mora</a:t>
            </a:r>
            <a:r>
              <a:rPr lang="fr-FR" sz="2400" dirty="0"/>
              <a:t> </a:t>
            </a:r>
            <a:r>
              <a:rPr lang="fr-FR" sz="2400" dirty="0" err="1"/>
              <a:t>obnavljati</a:t>
            </a:r>
            <a:r>
              <a:rPr lang="fr-FR" sz="2400" dirty="0"/>
              <a:t> </a:t>
            </a:r>
            <a:r>
              <a:rPr lang="fr-FR" sz="2400" dirty="0" err="1"/>
              <a:t>svake</a:t>
            </a:r>
            <a:r>
              <a:rPr lang="fr-FR" sz="2400" dirty="0"/>
              <a:t> </a:t>
            </a:r>
            <a:r>
              <a:rPr lang="fr-FR" sz="2400" dirty="0" err="1" smtClean="0"/>
              <a:t>godine</a:t>
            </a:r>
            <a:endParaRPr lang="en-US" sz="2400" dirty="0"/>
          </a:p>
          <a:p>
            <a:r>
              <a:rPr lang="fr-FR" sz="2400" dirty="0" err="1"/>
              <a:t>Divizma</a:t>
            </a:r>
            <a:r>
              <a:rPr lang="fr-FR" sz="2400" dirty="0"/>
              <a:t> je </a:t>
            </a:r>
            <a:r>
              <a:rPr lang="fr-FR" sz="2400" dirty="0" err="1"/>
              <a:t>odlična</a:t>
            </a:r>
            <a:r>
              <a:rPr lang="fr-FR" sz="2400" dirty="0"/>
              <a:t> </a:t>
            </a:r>
            <a:r>
              <a:rPr lang="fr-FR" sz="2400" dirty="0" err="1"/>
              <a:t>medonosna</a:t>
            </a:r>
            <a:r>
              <a:rPr lang="fr-FR" sz="2400" dirty="0"/>
              <a:t> </a:t>
            </a:r>
            <a:r>
              <a:rPr lang="fr-FR" sz="2400" dirty="0" err="1" smtClean="0"/>
              <a:t>biljka</a:t>
            </a:r>
            <a:endParaRPr lang="en-US" sz="2400" dirty="0"/>
          </a:p>
          <a:p>
            <a:pPr algn="just"/>
            <a:r>
              <a:rPr lang="fr-FR" sz="2400" dirty="0" err="1"/>
              <a:t>Cvet</a:t>
            </a:r>
            <a:r>
              <a:rPr lang="fr-FR" sz="2400" dirty="0"/>
              <a:t> </a:t>
            </a:r>
            <a:r>
              <a:rPr lang="fr-FR" sz="2400" dirty="0" err="1"/>
              <a:t>divizme</a:t>
            </a:r>
            <a:r>
              <a:rPr lang="fr-FR" sz="2400" dirty="0"/>
              <a:t> </a:t>
            </a:r>
            <a:r>
              <a:rPr lang="fr-FR" sz="2400" dirty="0" err="1"/>
              <a:t>ulazi</a:t>
            </a:r>
            <a:r>
              <a:rPr lang="fr-FR" sz="2400" dirty="0"/>
              <a:t> u </a:t>
            </a:r>
            <a:r>
              <a:rPr lang="fr-FR" sz="2400" dirty="0" err="1"/>
              <a:t>sastav</a:t>
            </a:r>
            <a:r>
              <a:rPr lang="fr-FR" sz="2400" dirty="0"/>
              <a:t> </a:t>
            </a:r>
            <a:r>
              <a:rPr lang="fr-FR" sz="2400" dirty="0" err="1"/>
              <a:t>grudnog</a:t>
            </a:r>
            <a:r>
              <a:rPr lang="fr-FR" sz="2400" dirty="0"/>
              <a:t> </a:t>
            </a:r>
            <a:r>
              <a:rPr lang="fr-FR" sz="2400" dirty="0" err="1"/>
              <a:t>čaja</a:t>
            </a:r>
            <a:r>
              <a:rPr lang="fr-FR" sz="2400" dirty="0"/>
              <a:t> (</a:t>
            </a:r>
            <a:r>
              <a:rPr lang="fr-FR" sz="2400" dirty="0" err="1"/>
              <a:t>Species</a:t>
            </a:r>
            <a:r>
              <a:rPr lang="fr-FR" sz="2400" dirty="0"/>
              <a:t> pectorales), </a:t>
            </a:r>
            <a:r>
              <a:rPr lang="fr-FR" sz="2400" dirty="0" err="1"/>
              <a:t>deluje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blagi</a:t>
            </a:r>
            <a:r>
              <a:rPr lang="fr-FR" sz="2400" dirty="0"/>
              <a:t> </a:t>
            </a:r>
            <a:r>
              <a:rPr lang="fr-FR" sz="2400" dirty="0" err="1"/>
              <a:t>ekspektorans</a:t>
            </a:r>
            <a:r>
              <a:rPr lang="fr-FR" sz="2400" dirty="0"/>
              <a:t> </a:t>
            </a:r>
            <a:r>
              <a:rPr lang="fr-FR" sz="2400" dirty="0" err="1"/>
              <a:t>protiv</a:t>
            </a:r>
            <a:r>
              <a:rPr lang="fr-FR" sz="2400" dirty="0"/>
              <a:t> </a:t>
            </a:r>
            <a:r>
              <a:rPr lang="fr-FR" sz="2400" dirty="0" err="1"/>
              <a:t>suvog</a:t>
            </a:r>
            <a:r>
              <a:rPr lang="fr-FR" sz="2400" dirty="0"/>
              <a:t> </a:t>
            </a:r>
            <a:r>
              <a:rPr lang="fr-FR" sz="2400" dirty="0" err="1"/>
              <a:t>kašlja</a:t>
            </a:r>
            <a:r>
              <a:rPr lang="fr-FR" sz="2400" dirty="0"/>
              <a:t>, </a:t>
            </a:r>
            <a:r>
              <a:rPr lang="fr-FR" sz="2400" dirty="0" err="1"/>
              <a:t>plućnih</a:t>
            </a:r>
            <a:r>
              <a:rPr lang="fr-FR" sz="2400" dirty="0"/>
              <a:t> </a:t>
            </a:r>
            <a:r>
              <a:rPr lang="fr-FR" sz="2400" dirty="0" err="1"/>
              <a:t>bolesti</a:t>
            </a:r>
            <a:r>
              <a:rPr lang="fr-FR" sz="2400" dirty="0"/>
              <a:t>, </a:t>
            </a:r>
            <a:r>
              <a:rPr lang="fr-FR" sz="2400" dirty="0" err="1"/>
              <a:t>promuklosti</a:t>
            </a:r>
            <a:r>
              <a:rPr lang="fr-FR" sz="2400" dirty="0"/>
              <a:t> i </a:t>
            </a:r>
            <a:r>
              <a:rPr lang="fr-FR" sz="2400" dirty="0" err="1"/>
              <a:t>prehlade</a:t>
            </a:r>
            <a:r>
              <a:rPr lang="fr-FR" sz="2400" dirty="0"/>
              <a:t>, </a:t>
            </a:r>
            <a:r>
              <a:rPr lang="fr-FR" sz="2400" dirty="0" err="1"/>
              <a:t>tj</a:t>
            </a:r>
            <a:r>
              <a:rPr lang="fr-FR" sz="2400" dirty="0"/>
              <a:t>. </a:t>
            </a:r>
            <a:r>
              <a:rPr lang="fr-FR" sz="2400" dirty="0" err="1"/>
              <a:t>ublažava</a:t>
            </a:r>
            <a:r>
              <a:rPr lang="fr-FR" sz="2400" dirty="0"/>
              <a:t> </a:t>
            </a:r>
            <a:r>
              <a:rPr lang="fr-FR" sz="2400" dirty="0" err="1"/>
              <a:t>nadražaje</a:t>
            </a:r>
            <a:r>
              <a:rPr lang="fr-FR" sz="2400" dirty="0"/>
              <a:t> u </a:t>
            </a:r>
            <a:r>
              <a:rPr lang="fr-FR" sz="2400" dirty="0" err="1"/>
              <a:t>ždrelu</a:t>
            </a:r>
            <a:r>
              <a:rPr lang="fr-FR" sz="2400" dirty="0"/>
              <a:t>. </a:t>
            </a:r>
            <a:r>
              <a:rPr lang="fr-FR" sz="2400" dirty="0" err="1"/>
              <a:t>Svojom</a:t>
            </a:r>
            <a:r>
              <a:rPr lang="fr-FR" sz="2400" dirty="0"/>
              <a:t> </a:t>
            </a:r>
            <a:r>
              <a:rPr lang="fr-FR" sz="2400" dirty="0" err="1"/>
              <a:t>sluzi</a:t>
            </a:r>
            <a:r>
              <a:rPr lang="fr-FR" sz="2400" dirty="0"/>
              <a:t> </a:t>
            </a:r>
            <a:r>
              <a:rPr lang="fr-FR" sz="2400" dirty="0" err="1"/>
              <a:t>omekšava</a:t>
            </a:r>
            <a:r>
              <a:rPr lang="fr-FR" sz="2400" dirty="0"/>
              <a:t> </a:t>
            </a:r>
            <a:r>
              <a:rPr lang="fr-FR" sz="2400" dirty="0" err="1"/>
              <a:t>kožu</a:t>
            </a:r>
            <a:r>
              <a:rPr lang="fr-FR" sz="2400" dirty="0"/>
              <a:t>, </a:t>
            </a:r>
            <a:r>
              <a:rPr lang="fr-FR" sz="2400" dirty="0" err="1"/>
              <a:t>tj</a:t>
            </a:r>
            <a:r>
              <a:rPr lang="fr-FR" sz="2400" dirty="0"/>
              <a:t>. </a:t>
            </a:r>
            <a:r>
              <a:rPr lang="fr-FR" sz="2400" dirty="0" err="1"/>
              <a:t>deluje</a:t>
            </a:r>
            <a:r>
              <a:rPr lang="fr-FR" sz="2400" dirty="0"/>
              <a:t>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emolijens</a:t>
            </a:r>
            <a:r>
              <a:rPr lang="fr-FR" sz="2400" dirty="0"/>
              <a:t>, a </a:t>
            </a:r>
            <a:r>
              <a:rPr lang="fr-FR" sz="2400" dirty="0" err="1"/>
              <a:t>poboljšava</a:t>
            </a:r>
            <a:r>
              <a:rPr lang="fr-FR" sz="2400" dirty="0"/>
              <a:t> i </a:t>
            </a:r>
            <a:r>
              <a:rPr lang="fr-FR" sz="2400" dirty="0" err="1"/>
              <a:t>izlučivanje</a:t>
            </a:r>
            <a:r>
              <a:rPr lang="fr-FR" sz="2400" dirty="0"/>
              <a:t> </a:t>
            </a:r>
            <a:r>
              <a:rPr lang="fr-FR" sz="2400" dirty="0" err="1"/>
              <a:t>mokraće</a:t>
            </a:r>
            <a:r>
              <a:rPr lang="fr-FR" sz="2400" dirty="0"/>
              <a:t> </a:t>
            </a:r>
            <a:r>
              <a:rPr lang="fr-FR" sz="2400" dirty="0" err="1"/>
              <a:t>iz</a:t>
            </a:r>
            <a:r>
              <a:rPr lang="fr-FR" sz="2400" dirty="0"/>
              <a:t> </a:t>
            </a:r>
            <a:r>
              <a:rPr lang="fr-FR" sz="2400" dirty="0" err="1"/>
              <a:t>organizma</a:t>
            </a:r>
            <a:r>
              <a:rPr lang="fr-FR" sz="2400" dirty="0"/>
              <a:t>. U </a:t>
            </a:r>
            <a:r>
              <a:rPr lang="fr-FR" sz="2400" dirty="0" err="1"/>
              <a:t>narodnoj</a:t>
            </a:r>
            <a:r>
              <a:rPr lang="fr-FR" sz="2400" dirty="0"/>
              <a:t> </a:t>
            </a:r>
            <a:r>
              <a:rPr lang="fr-FR" sz="2400" dirty="0" err="1"/>
              <a:t>medicini</a:t>
            </a:r>
            <a:r>
              <a:rPr lang="fr-FR" sz="2400" dirty="0"/>
              <a:t> </a:t>
            </a:r>
            <a:r>
              <a:rPr lang="fr-FR" sz="2400" dirty="0" err="1"/>
              <a:t>upotrebljava</a:t>
            </a:r>
            <a:r>
              <a:rPr lang="fr-FR" sz="2400" dirty="0"/>
              <a:t> se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diuretik</a:t>
            </a:r>
            <a:r>
              <a:rPr lang="fr-FR" sz="2400" dirty="0"/>
              <a:t> i </a:t>
            </a:r>
            <a:r>
              <a:rPr lang="fr-FR" sz="2400" dirty="0" err="1"/>
              <a:t>antireumatik</a:t>
            </a:r>
            <a:r>
              <a:rPr lang="fr-FR" sz="2400" dirty="0"/>
              <a:t>, a </a:t>
            </a:r>
            <a:r>
              <a:rPr lang="fr-FR" sz="2400" dirty="0" err="1"/>
              <a:t>spolja</a:t>
            </a:r>
            <a:r>
              <a:rPr lang="fr-FR" sz="2400" dirty="0"/>
              <a:t>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obradu</a:t>
            </a:r>
            <a:r>
              <a:rPr lang="fr-FR" sz="2400" dirty="0"/>
              <a:t> </a:t>
            </a:r>
            <a:r>
              <a:rPr lang="fr-FR" sz="2400" dirty="0" err="1"/>
              <a:t>rana</a:t>
            </a:r>
            <a:r>
              <a:rPr lang="fr-FR" sz="2400" dirty="0"/>
              <a:t>. </a:t>
            </a:r>
            <a:r>
              <a:rPr lang="fr-FR" sz="2400" dirty="0" err="1"/>
              <a:t>Može</a:t>
            </a:r>
            <a:r>
              <a:rPr lang="fr-FR" sz="2400" dirty="0"/>
              <a:t> da se </a:t>
            </a:r>
            <a:r>
              <a:rPr lang="fr-FR" sz="2400" dirty="0" err="1"/>
              <a:t>koristi</a:t>
            </a:r>
            <a:r>
              <a:rPr lang="fr-FR" sz="2400" dirty="0"/>
              <a:t> i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pospešivanje</a:t>
            </a:r>
            <a:r>
              <a:rPr lang="fr-FR" sz="2400" dirty="0"/>
              <a:t> </a:t>
            </a:r>
            <a:r>
              <a:rPr lang="fr-FR" sz="2400" dirty="0" err="1"/>
              <a:t>znojenja</a:t>
            </a:r>
            <a:r>
              <a:rPr lang="fr-FR" sz="2400" dirty="0"/>
              <a:t>. </a:t>
            </a:r>
            <a:r>
              <a:rPr lang="fr-FR" sz="2400" dirty="0" err="1"/>
              <a:t>Obično</a:t>
            </a:r>
            <a:r>
              <a:rPr lang="fr-FR" sz="2400" dirty="0"/>
              <a:t> se </a:t>
            </a:r>
            <a:r>
              <a:rPr lang="fr-FR" sz="2400" dirty="0" err="1"/>
              <a:t>koristi</a:t>
            </a:r>
            <a:r>
              <a:rPr lang="fr-FR" sz="2400" dirty="0"/>
              <a:t> u </a:t>
            </a:r>
            <a:r>
              <a:rPr lang="fr-FR" sz="2400" dirty="0" err="1"/>
              <a:t>obliku</a:t>
            </a:r>
            <a:r>
              <a:rPr lang="fr-FR" sz="2400" dirty="0"/>
              <a:t> </a:t>
            </a:r>
            <a:r>
              <a:rPr lang="fr-FR" sz="2400" dirty="0" err="1"/>
              <a:t>čaja</a:t>
            </a:r>
            <a:r>
              <a:rPr lang="fr-FR" sz="2400" dirty="0"/>
              <a:t>,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čemu</a:t>
            </a:r>
            <a:r>
              <a:rPr lang="fr-FR" sz="2400" dirty="0"/>
              <a:t> se </a:t>
            </a:r>
            <a:r>
              <a:rPr lang="fr-FR" sz="2400" dirty="0" err="1"/>
              <a:t>vodi</a:t>
            </a:r>
            <a:r>
              <a:rPr lang="fr-FR" sz="2400" dirty="0"/>
              <a:t> </a:t>
            </a:r>
            <a:r>
              <a:rPr lang="fr-FR" sz="2400" dirty="0" err="1"/>
              <a:t>računa</a:t>
            </a:r>
            <a:r>
              <a:rPr lang="fr-FR" sz="2400" dirty="0"/>
              <a:t> da se </a:t>
            </a:r>
            <a:r>
              <a:rPr lang="fr-FR" sz="2400" dirty="0" err="1"/>
              <a:t>čaj</a:t>
            </a:r>
            <a:r>
              <a:rPr lang="fr-FR" sz="2400" dirty="0"/>
              <a:t> </a:t>
            </a:r>
            <a:r>
              <a:rPr lang="fr-FR" sz="2400" dirty="0" err="1"/>
              <a:t>dobro</a:t>
            </a:r>
            <a:r>
              <a:rPr lang="fr-FR" sz="2400" dirty="0"/>
              <a:t> </a:t>
            </a:r>
            <a:r>
              <a:rPr lang="fr-FR" sz="2400" dirty="0" err="1"/>
              <a:t>procedi</a:t>
            </a:r>
            <a:r>
              <a:rPr lang="fr-FR" sz="2400" dirty="0"/>
              <a:t> </a:t>
            </a:r>
            <a:r>
              <a:rPr lang="fr-FR" sz="2400" dirty="0" err="1"/>
              <a:t>kroz</a:t>
            </a:r>
            <a:r>
              <a:rPr lang="fr-FR" sz="2400" dirty="0"/>
              <a:t> gusto, </a:t>
            </a:r>
            <a:r>
              <a:rPr lang="fr-FR" sz="2400" dirty="0" err="1"/>
              <a:t>čisto</a:t>
            </a:r>
            <a:r>
              <a:rPr lang="fr-FR" sz="2400" dirty="0"/>
              <a:t> </a:t>
            </a:r>
            <a:r>
              <a:rPr lang="fr-FR" sz="2400" dirty="0" err="1"/>
              <a:t>platno</a:t>
            </a:r>
            <a:r>
              <a:rPr lang="fr-FR" sz="2400" dirty="0"/>
              <a:t>, </a:t>
            </a:r>
            <a:r>
              <a:rPr lang="fr-FR" sz="2400" dirty="0" err="1"/>
              <a:t>pošto</a:t>
            </a:r>
            <a:r>
              <a:rPr lang="fr-FR" sz="2400" dirty="0"/>
              <a:t> na </a:t>
            </a:r>
            <a:r>
              <a:rPr lang="fr-FR" sz="2400" dirty="0" err="1"/>
              <a:t>listovima</a:t>
            </a:r>
            <a:r>
              <a:rPr lang="fr-FR" sz="2400" dirty="0"/>
              <a:t> i </a:t>
            </a:r>
            <a:r>
              <a:rPr lang="fr-FR" sz="2400" dirty="0" err="1"/>
              <a:t>cvetovima</a:t>
            </a:r>
            <a:r>
              <a:rPr lang="fr-FR" sz="2400" dirty="0"/>
              <a:t> </a:t>
            </a:r>
            <a:r>
              <a:rPr lang="fr-FR" sz="2400" dirty="0" err="1"/>
              <a:t>ima</a:t>
            </a:r>
            <a:r>
              <a:rPr lang="fr-FR" sz="2400" dirty="0"/>
              <a:t> </a:t>
            </a:r>
            <a:r>
              <a:rPr lang="fr-FR" sz="2400" dirty="0" err="1"/>
              <a:t>puno</a:t>
            </a:r>
            <a:r>
              <a:rPr lang="fr-FR" sz="2400" dirty="0"/>
              <a:t> </a:t>
            </a:r>
            <a:r>
              <a:rPr lang="fr-FR" sz="2400" dirty="0" err="1"/>
              <a:t>dlačica</a:t>
            </a:r>
            <a:r>
              <a:rPr lang="fr-FR" sz="2400" dirty="0"/>
              <a:t>, </a:t>
            </a:r>
            <a:r>
              <a:rPr lang="fr-FR" sz="2400" dirty="0" err="1"/>
              <a:t>koje</a:t>
            </a:r>
            <a:r>
              <a:rPr lang="fr-FR" sz="2400" dirty="0"/>
              <a:t> </a:t>
            </a:r>
            <a:r>
              <a:rPr lang="fr-FR" sz="2400" dirty="0" err="1"/>
              <a:t>mogu</a:t>
            </a:r>
            <a:r>
              <a:rPr lang="fr-FR" sz="2400" dirty="0"/>
              <a:t> da </a:t>
            </a:r>
            <a:r>
              <a:rPr lang="fr-FR" sz="2400" dirty="0" err="1"/>
              <a:t>izazovu</a:t>
            </a:r>
            <a:r>
              <a:rPr lang="fr-FR" sz="2400" dirty="0"/>
              <a:t> </a:t>
            </a:r>
            <a:r>
              <a:rPr lang="fr-FR" sz="2400" dirty="0" err="1"/>
              <a:t>golicanje</a:t>
            </a:r>
            <a:r>
              <a:rPr lang="fr-FR" sz="2400" dirty="0"/>
              <a:t> i </a:t>
            </a:r>
            <a:r>
              <a:rPr lang="fr-FR" sz="2400" dirty="0" err="1"/>
              <a:t>grebanje</a:t>
            </a:r>
            <a:r>
              <a:rPr lang="fr-FR" sz="2400" dirty="0"/>
              <a:t> u </a:t>
            </a:r>
            <a:r>
              <a:rPr lang="fr-FR" sz="2400" dirty="0" err="1" smtClean="0"/>
              <a:t>grlu</a:t>
            </a:r>
            <a:endParaRPr lang="en-US" sz="2400" dirty="0"/>
          </a:p>
          <a:p>
            <a:r>
              <a:rPr lang="fr-FR" sz="2400" dirty="0" err="1"/>
              <a:t>Divizmu</a:t>
            </a:r>
            <a:r>
              <a:rPr lang="fr-FR" sz="2400" dirty="0"/>
              <a:t> </a:t>
            </a:r>
            <a:r>
              <a:rPr lang="fr-FR" sz="2400" dirty="0" err="1"/>
              <a:t>često</a:t>
            </a:r>
            <a:r>
              <a:rPr lang="fr-FR" sz="2400" dirty="0"/>
              <a:t> koriste </a:t>
            </a:r>
            <a:r>
              <a:rPr lang="fr-FR" sz="2400" dirty="0" err="1"/>
              <a:t>planinci</a:t>
            </a:r>
            <a:r>
              <a:rPr lang="fr-FR" sz="2400" dirty="0"/>
              <a:t>,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hvatanje</a:t>
            </a:r>
            <a:r>
              <a:rPr lang="fr-FR" sz="2400" dirty="0"/>
              <a:t> </a:t>
            </a:r>
            <a:r>
              <a:rPr lang="fr-FR" sz="2400" dirty="0" err="1"/>
              <a:t>riba</a:t>
            </a:r>
            <a:r>
              <a:rPr lang="fr-FR" sz="2400" dirty="0"/>
              <a:t> po </a:t>
            </a:r>
            <a:r>
              <a:rPr lang="fr-FR" sz="2400" dirty="0" err="1"/>
              <a:t>planinskim</a:t>
            </a:r>
            <a:r>
              <a:rPr lang="fr-FR" sz="2400" dirty="0"/>
              <a:t> </a:t>
            </a:r>
            <a:r>
              <a:rPr lang="fr-FR" sz="2400" dirty="0" err="1"/>
              <a:t>potocima</a:t>
            </a:r>
            <a:r>
              <a:rPr lang="fr-FR" sz="2400" dirty="0"/>
              <a:t> i </a:t>
            </a:r>
            <a:r>
              <a:rPr lang="fr-FR" sz="2400" dirty="0" err="1"/>
              <a:t>rekama</a:t>
            </a:r>
            <a:r>
              <a:rPr lang="fr-FR" sz="2400" dirty="0"/>
              <a:t>, </a:t>
            </a:r>
            <a:r>
              <a:rPr lang="fr-FR" sz="2400" dirty="0" err="1"/>
              <a:t>iako</a:t>
            </a:r>
            <a:r>
              <a:rPr lang="fr-FR" sz="2400" dirty="0"/>
              <a:t> je to </a:t>
            </a:r>
            <a:r>
              <a:rPr lang="fr-FR" sz="2400" dirty="0" err="1"/>
              <a:t>zakonom</a:t>
            </a:r>
            <a:r>
              <a:rPr lang="fr-FR" sz="2400" dirty="0"/>
              <a:t> </a:t>
            </a:r>
            <a:r>
              <a:rPr lang="fr-FR" sz="2400" dirty="0" err="1"/>
              <a:t>zabranjeno</a:t>
            </a:r>
            <a:r>
              <a:rPr lang="fr-FR" sz="2400" dirty="0"/>
              <a:t>, </a:t>
            </a:r>
            <a:r>
              <a:rPr lang="fr-FR" sz="2400" dirty="0" err="1"/>
              <a:t>jer</a:t>
            </a:r>
            <a:r>
              <a:rPr lang="fr-FR" sz="2400" dirty="0"/>
              <a:t> se na </a:t>
            </a:r>
            <a:r>
              <a:rPr lang="fr-FR" sz="2400" dirty="0" err="1"/>
              <a:t>taj</a:t>
            </a:r>
            <a:r>
              <a:rPr lang="fr-FR" sz="2400" dirty="0"/>
              <a:t> </a:t>
            </a:r>
            <a:r>
              <a:rPr lang="fr-FR" sz="2400" dirty="0" err="1"/>
              <a:t>način</a:t>
            </a:r>
            <a:r>
              <a:rPr lang="fr-FR" sz="2400" dirty="0"/>
              <a:t> </a:t>
            </a:r>
            <a:r>
              <a:rPr lang="fr-FR" sz="2400" dirty="0" err="1"/>
              <a:t>uništava</a:t>
            </a:r>
            <a:r>
              <a:rPr lang="fr-FR" sz="2400" dirty="0"/>
              <a:t> i </a:t>
            </a:r>
            <a:r>
              <a:rPr lang="fr-FR" sz="2400" dirty="0" err="1"/>
              <a:t>riblja</a:t>
            </a:r>
            <a:r>
              <a:rPr lang="fr-FR" sz="2400" dirty="0"/>
              <a:t> </a:t>
            </a:r>
            <a:r>
              <a:rPr lang="fr-FR" sz="2400" dirty="0" err="1" smtClean="0"/>
              <a:t>mlađ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 smtClean="0"/>
              <a:t>Sakupljanje</a:t>
            </a:r>
            <a:r>
              <a:rPr lang="fr-FR" b="1" dirty="0" smtClean="0"/>
              <a:t> </a:t>
            </a:r>
            <a:endParaRPr lang="sr-Latn-RS" b="1" dirty="0" smtClean="0"/>
          </a:p>
          <a:p>
            <a:r>
              <a:rPr lang="fr-FR" sz="2400" dirty="0" err="1" smtClean="0"/>
              <a:t>Cvet</a:t>
            </a:r>
            <a:r>
              <a:rPr lang="fr-FR" sz="2400" dirty="0" smtClean="0"/>
              <a:t> </a:t>
            </a:r>
            <a:r>
              <a:rPr lang="fr-FR" sz="2400" dirty="0" err="1"/>
              <a:t>divizme</a:t>
            </a:r>
            <a:r>
              <a:rPr lang="fr-FR" sz="2400" dirty="0"/>
              <a:t> se </a:t>
            </a:r>
            <a:r>
              <a:rPr lang="fr-FR" sz="2400" dirty="0" err="1"/>
              <a:t>sakuplja</a:t>
            </a:r>
            <a:r>
              <a:rPr lang="fr-FR" sz="2400" dirty="0"/>
              <a:t> po </a:t>
            </a:r>
            <a:r>
              <a:rPr lang="fr-FR" sz="2400" dirty="0" err="1"/>
              <a:t>lepom</a:t>
            </a:r>
            <a:r>
              <a:rPr lang="fr-FR" sz="2400" dirty="0"/>
              <a:t> i </a:t>
            </a:r>
            <a:r>
              <a:rPr lang="fr-FR" sz="2400" dirty="0" err="1"/>
              <a:t>sunčanom</a:t>
            </a:r>
            <a:r>
              <a:rPr lang="fr-FR" sz="2400" dirty="0"/>
              <a:t> </a:t>
            </a:r>
            <a:r>
              <a:rPr lang="fr-FR" sz="2400" dirty="0" err="1"/>
              <a:t>vremenu</a:t>
            </a:r>
            <a:r>
              <a:rPr lang="fr-FR" sz="2400" dirty="0"/>
              <a:t> </a:t>
            </a:r>
            <a:r>
              <a:rPr lang="fr-FR" sz="2400" dirty="0" err="1"/>
              <a:t>tokom</a:t>
            </a:r>
            <a:r>
              <a:rPr lang="fr-FR" sz="2400" dirty="0"/>
              <a:t> </a:t>
            </a:r>
            <a:r>
              <a:rPr lang="fr-FR" sz="2400" dirty="0" err="1"/>
              <a:t>celog</a:t>
            </a:r>
            <a:r>
              <a:rPr lang="fr-FR" sz="2400" dirty="0"/>
              <a:t> </a:t>
            </a:r>
            <a:r>
              <a:rPr lang="fr-FR" sz="2400" dirty="0" err="1"/>
              <a:t>leta</a:t>
            </a:r>
            <a:r>
              <a:rPr lang="fr-FR" sz="2400" dirty="0"/>
              <a:t>, </a:t>
            </a:r>
            <a:r>
              <a:rPr lang="fr-FR" sz="2400" dirty="0" err="1"/>
              <a:t>odnosno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jula</a:t>
            </a:r>
            <a:r>
              <a:rPr lang="fr-FR" sz="2400" dirty="0"/>
              <a:t> do </a:t>
            </a:r>
            <a:r>
              <a:rPr lang="fr-FR" sz="2400" dirty="0" err="1"/>
              <a:t>septembra</a:t>
            </a:r>
            <a:r>
              <a:rPr lang="fr-FR" sz="2400" dirty="0"/>
              <a:t>, i to </a:t>
            </a:r>
            <a:r>
              <a:rPr lang="fr-FR" sz="2400" dirty="0" err="1"/>
              <a:t>tako</a:t>
            </a:r>
            <a:r>
              <a:rPr lang="fr-FR" sz="2400" dirty="0"/>
              <a:t> </a:t>
            </a:r>
            <a:r>
              <a:rPr lang="fr-FR" sz="2400" dirty="0" err="1"/>
              <a:t>što</a:t>
            </a:r>
            <a:r>
              <a:rPr lang="fr-FR" sz="2400" dirty="0"/>
              <a:t> se </a:t>
            </a:r>
            <a:r>
              <a:rPr lang="fr-FR" sz="2400" dirty="0" err="1"/>
              <a:t>ispod</a:t>
            </a:r>
            <a:r>
              <a:rPr lang="fr-FR" sz="2400" dirty="0"/>
              <a:t> </a:t>
            </a:r>
            <a:r>
              <a:rPr lang="fr-FR" sz="2400" dirty="0" err="1"/>
              <a:t>stabljike</a:t>
            </a:r>
            <a:r>
              <a:rPr lang="fr-FR" sz="2400" dirty="0"/>
              <a:t> </a:t>
            </a:r>
            <a:r>
              <a:rPr lang="fr-FR" sz="2400" dirty="0" err="1"/>
              <a:t>prostre</a:t>
            </a:r>
            <a:r>
              <a:rPr lang="fr-FR" sz="2400" dirty="0"/>
              <a:t> </a:t>
            </a:r>
            <a:r>
              <a:rPr lang="fr-FR" sz="2400" dirty="0" err="1"/>
              <a:t>platno</a:t>
            </a:r>
            <a:r>
              <a:rPr lang="fr-FR" sz="2400" dirty="0"/>
              <a:t> i </a:t>
            </a:r>
            <a:r>
              <a:rPr lang="fr-FR" sz="2400" dirty="0" err="1"/>
              <a:t>štapićem</a:t>
            </a:r>
            <a:r>
              <a:rPr lang="fr-FR" sz="2400" dirty="0"/>
              <a:t> </a:t>
            </a:r>
            <a:r>
              <a:rPr lang="fr-FR" sz="2400" dirty="0" err="1"/>
              <a:t>omlate</a:t>
            </a:r>
            <a:r>
              <a:rPr lang="fr-FR" sz="2400" dirty="0"/>
              <a:t> </a:t>
            </a:r>
            <a:r>
              <a:rPr lang="fr-FR" sz="2400" dirty="0" err="1"/>
              <a:t>cvetovi</a:t>
            </a:r>
            <a:r>
              <a:rPr lang="fr-FR" sz="2400" dirty="0"/>
              <a:t>,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čemu</a:t>
            </a:r>
            <a:r>
              <a:rPr lang="fr-FR" sz="2400" dirty="0"/>
              <a:t> </a:t>
            </a:r>
            <a:r>
              <a:rPr lang="fr-FR" sz="2400" dirty="0" err="1"/>
              <a:t>opada</a:t>
            </a:r>
            <a:r>
              <a:rPr lang="fr-FR" sz="2400" dirty="0"/>
              <a:t> </a:t>
            </a:r>
            <a:r>
              <a:rPr lang="fr-FR" sz="2400" dirty="0" err="1"/>
              <a:t>samo</a:t>
            </a:r>
            <a:r>
              <a:rPr lang="fr-FR" sz="2400" dirty="0"/>
              <a:t> </a:t>
            </a:r>
            <a:r>
              <a:rPr lang="fr-FR" sz="2400" dirty="0" err="1"/>
              <a:t>krunica</a:t>
            </a:r>
            <a:r>
              <a:rPr lang="fr-FR" sz="2400" dirty="0"/>
              <a:t> sa </a:t>
            </a:r>
            <a:r>
              <a:rPr lang="fr-FR" sz="2400" dirty="0" err="1" smtClean="0"/>
              <a:t>prašnicima</a:t>
            </a:r>
            <a:endParaRPr lang="sr-Latn-RS" sz="2400" dirty="0" smtClean="0"/>
          </a:p>
          <a:p>
            <a:r>
              <a:rPr lang="fr-FR" sz="2400" dirty="0" smtClean="0"/>
              <a:t>Ne </a:t>
            </a:r>
            <a:r>
              <a:rPr lang="fr-FR" sz="2400" dirty="0" err="1"/>
              <a:t>treba</a:t>
            </a:r>
            <a:r>
              <a:rPr lang="fr-FR" sz="2400" dirty="0"/>
              <a:t> </a:t>
            </a:r>
            <a:r>
              <a:rPr lang="fr-FR" sz="2400" dirty="0" err="1"/>
              <a:t>sakupljati</a:t>
            </a:r>
            <a:r>
              <a:rPr lang="fr-FR" sz="2400" dirty="0"/>
              <a:t> </a:t>
            </a:r>
            <a:r>
              <a:rPr lang="fr-FR" sz="2400" dirty="0" err="1"/>
              <a:t>ranije</a:t>
            </a:r>
            <a:r>
              <a:rPr lang="fr-FR" sz="2400" dirty="0"/>
              <a:t> opale </a:t>
            </a:r>
            <a:r>
              <a:rPr lang="fr-FR" sz="2400" dirty="0" err="1"/>
              <a:t>cvetove</a:t>
            </a:r>
            <a:r>
              <a:rPr lang="fr-FR" sz="2400" dirty="0"/>
              <a:t> sa </a:t>
            </a:r>
            <a:r>
              <a:rPr lang="fr-FR" sz="2400" dirty="0" err="1"/>
              <a:t>zemlje</a:t>
            </a:r>
            <a:r>
              <a:rPr lang="fr-FR" sz="2400" dirty="0"/>
              <a:t>, a </a:t>
            </a:r>
            <a:r>
              <a:rPr lang="fr-FR" sz="2400" dirty="0" err="1"/>
              <a:t>sve</a:t>
            </a:r>
            <a:r>
              <a:rPr lang="fr-FR" sz="2400" dirty="0"/>
              <a:t> </a:t>
            </a:r>
            <a:r>
              <a:rPr lang="fr-FR" sz="2400" dirty="0" err="1"/>
              <a:t>potamnele</a:t>
            </a:r>
            <a:r>
              <a:rPr lang="fr-FR" sz="2400" dirty="0"/>
              <a:t> </a:t>
            </a:r>
            <a:r>
              <a:rPr lang="fr-FR" sz="2400" dirty="0" err="1"/>
              <a:t>cvetove</a:t>
            </a:r>
            <a:r>
              <a:rPr lang="fr-FR" sz="2400" dirty="0"/>
              <a:t> </a:t>
            </a:r>
            <a:r>
              <a:rPr lang="fr-FR" sz="2400" dirty="0" err="1"/>
              <a:t>treba</a:t>
            </a:r>
            <a:r>
              <a:rPr lang="fr-FR" sz="2400" dirty="0"/>
              <a:t> </a:t>
            </a:r>
            <a:r>
              <a:rPr lang="fr-FR" sz="2400" dirty="0" err="1" smtClean="0"/>
              <a:t>ukloniti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Droga</a:t>
            </a:r>
            <a:r>
              <a:rPr lang="fr-FR" sz="2400" dirty="0"/>
              <a:t> se </a:t>
            </a:r>
            <a:r>
              <a:rPr lang="fr-FR" sz="2400" dirty="0" err="1"/>
              <a:t>suši</a:t>
            </a:r>
            <a:r>
              <a:rPr lang="fr-FR" sz="2400" dirty="0"/>
              <a:t> na </a:t>
            </a:r>
            <a:r>
              <a:rPr lang="fr-FR" sz="2400" dirty="0" err="1"/>
              <a:t>suncu</a:t>
            </a:r>
            <a:r>
              <a:rPr lang="fr-FR" sz="2400" dirty="0"/>
              <a:t> </a:t>
            </a:r>
            <a:r>
              <a:rPr lang="fr-FR" sz="2400" dirty="0" err="1"/>
              <a:t>rasprostrta</a:t>
            </a:r>
            <a:r>
              <a:rPr lang="fr-FR" sz="2400" dirty="0"/>
              <a:t> u </a:t>
            </a:r>
            <a:r>
              <a:rPr lang="fr-FR" sz="2400" dirty="0" err="1"/>
              <a:t>tankom</a:t>
            </a:r>
            <a:r>
              <a:rPr lang="fr-FR" sz="2400" dirty="0"/>
              <a:t> </a:t>
            </a:r>
            <a:r>
              <a:rPr lang="fr-FR" sz="2400" dirty="0" err="1"/>
              <a:t>sloju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u </a:t>
            </a:r>
            <a:r>
              <a:rPr lang="fr-FR" sz="2400" dirty="0" err="1"/>
              <a:t>sušnice</a:t>
            </a:r>
            <a:r>
              <a:rPr lang="fr-FR" sz="2400" dirty="0"/>
              <a:t> na </a:t>
            </a:r>
            <a:r>
              <a:rPr lang="fr-FR" sz="2400" dirty="0" err="1"/>
              <a:t>temperaturi</a:t>
            </a:r>
            <a:r>
              <a:rPr lang="fr-FR" sz="2400" dirty="0"/>
              <a:t> 40 –50 </a:t>
            </a:r>
            <a:r>
              <a:rPr lang="fr-FR" sz="2400" baseline="30000" dirty="0" err="1"/>
              <a:t>o</a:t>
            </a:r>
            <a:r>
              <a:rPr lang="fr-FR" sz="2400" dirty="0" err="1"/>
              <a:t>C</a:t>
            </a:r>
            <a:r>
              <a:rPr lang="fr-FR" sz="2400" dirty="0"/>
              <a:t>. Suva </a:t>
            </a:r>
            <a:r>
              <a:rPr lang="fr-FR" sz="2400" dirty="0" err="1"/>
              <a:t>droga</a:t>
            </a:r>
            <a:r>
              <a:rPr lang="fr-FR" sz="2400" dirty="0"/>
              <a:t> je </a:t>
            </a:r>
            <a:r>
              <a:rPr lang="fr-FR" sz="2400" dirty="0" err="1"/>
              <a:t>žute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prijatnog</a:t>
            </a:r>
            <a:r>
              <a:rPr lang="fr-FR" sz="2400" dirty="0"/>
              <a:t> </a:t>
            </a:r>
            <a:r>
              <a:rPr lang="fr-FR" sz="2400" dirty="0" err="1"/>
              <a:t>mirisa</a:t>
            </a:r>
            <a:r>
              <a:rPr lang="fr-FR" sz="2400" dirty="0"/>
              <a:t> na </a:t>
            </a:r>
            <a:r>
              <a:rPr lang="fr-FR" sz="2400" dirty="0" err="1"/>
              <a:t>med</a:t>
            </a:r>
            <a:r>
              <a:rPr lang="fr-FR" sz="2400" dirty="0"/>
              <a:t>, </a:t>
            </a:r>
            <a:r>
              <a:rPr lang="fr-FR" sz="2400" dirty="0" err="1"/>
              <a:t>sluzavog</a:t>
            </a:r>
            <a:r>
              <a:rPr lang="fr-FR" sz="2400" dirty="0"/>
              <a:t> i </a:t>
            </a:r>
            <a:r>
              <a:rPr lang="fr-FR" sz="2400" dirty="0" err="1"/>
              <a:t>sladunjavog</a:t>
            </a:r>
            <a:r>
              <a:rPr lang="fr-FR" sz="2400" dirty="0"/>
              <a:t> </a:t>
            </a:r>
            <a:r>
              <a:rPr lang="fr-FR" sz="2400" dirty="0" err="1" smtClean="0"/>
              <a:t>ukusa</a:t>
            </a:r>
            <a:endParaRPr lang="sr-Latn-RS" sz="2400" dirty="0" smtClean="0"/>
          </a:p>
          <a:p>
            <a:r>
              <a:rPr lang="fr-FR" sz="2400" dirty="0" err="1" smtClean="0"/>
              <a:t>Pakuje</a:t>
            </a:r>
            <a:r>
              <a:rPr lang="fr-FR" sz="2400" dirty="0" smtClean="0"/>
              <a:t> </a:t>
            </a:r>
            <a:r>
              <a:rPr lang="fr-FR" sz="2400" dirty="0"/>
              <a:t>se u </a:t>
            </a:r>
            <a:r>
              <a:rPr lang="fr-FR" sz="2400" dirty="0" err="1"/>
              <a:t>hermetički</a:t>
            </a:r>
            <a:r>
              <a:rPr lang="fr-FR" sz="2400" dirty="0"/>
              <a:t> </a:t>
            </a:r>
            <a:r>
              <a:rPr lang="fr-FR" sz="2400" dirty="0" err="1"/>
              <a:t>zatvorene</a:t>
            </a:r>
            <a:r>
              <a:rPr lang="fr-FR" sz="2400" dirty="0"/>
              <a:t> </a:t>
            </a:r>
            <a:r>
              <a:rPr lang="fr-FR" sz="2400" dirty="0" err="1"/>
              <a:t>sudove</a:t>
            </a:r>
            <a:r>
              <a:rPr lang="fr-FR" sz="2400" dirty="0"/>
              <a:t>, i </a:t>
            </a:r>
            <a:r>
              <a:rPr lang="fr-FR" sz="2400" dirty="0" err="1"/>
              <a:t>čuva</a:t>
            </a:r>
            <a:r>
              <a:rPr lang="fr-FR" sz="2400" dirty="0"/>
              <a:t> na </a:t>
            </a:r>
            <a:r>
              <a:rPr lang="fr-FR" sz="2400" dirty="0" err="1"/>
              <a:t>suvom</a:t>
            </a:r>
            <a:r>
              <a:rPr lang="fr-FR" sz="2400" dirty="0"/>
              <a:t> </a:t>
            </a:r>
            <a:r>
              <a:rPr lang="fr-FR" sz="2400" dirty="0" err="1"/>
              <a:t>mestu</a:t>
            </a:r>
            <a:r>
              <a:rPr lang="fr-FR" sz="2400" dirty="0"/>
              <a:t> </a:t>
            </a:r>
            <a:r>
              <a:rPr lang="fr-FR" sz="2400" dirty="0" err="1"/>
              <a:t>najviše</a:t>
            </a:r>
            <a:r>
              <a:rPr lang="fr-FR" sz="2400" dirty="0"/>
              <a:t> </a:t>
            </a:r>
            <a:r>
              <a:rPr lang="fr-FR" sz="2400" dirty="0" err="1"/>
              <a:t>godinu</a:t>
            </a:r>
            <a:r>
              <a:rPr lang="fr-FR" sz="2400" dirty="0"/>
              <a:t> </a:t>
            </a:r>
            <a:r>
              <a:rPr lang="fr-FR" sz="2400" dirty="0" err="1"/>
              <a:t>dana</a:t>
            </a:r>
            <a:r>
              <a:rPr lang="fr-FR" sz="2400" dirty="0"/>
              <a:t>, </a:t>
            </a:r>
            <a:r>
              <a:rPr lang="fr-FR" sz="2400" dirty="0" err="1"/>
              <a:t>jer</a:t>
            </a:r>
            <a:r>
              <a:rPr lang="fr-FR" sz="2400" dirty="0"/>
              <a:t> </a:t>
            </a:r>
            <a:r>
              <a:rPr lang="fr-FR" sz="2400" dirty="0" err="1"/>
              <a:t>lako</a:t>
            </a:r>
            <a:r>
              <a:rPr lang="fr-FR" sz="2400" dirty="0"/>
              <a:t> </a:t>
            </a:r>
            <a:r>
              <a:rPr lang="fr-FR" sz="2400" dirty="0" err="1"/>
              <a:t>privlači</a:t>
            </a:r>
            <a:r>
              <a:rPr lang="fr-FR" sz="2400" dirty="0"/>
              <a:t> </a:t>
            </a:r>
            <a:r>
              <a:rPr lang="fr-FR" sz="2400" dirty="0" err="1"/>
              <a:t>vlagu</a:t>
            </a:r>
            <a:r>
              <a:rPr lang="fr-FR" sz="2400" dirty="0"/>
              <a:t> i </a:t>
            </a:r>
            <a:r>
              <a:rPr lang="fr-FR" sz="2400" dirty="0" err="1"/>
              <a:t>potamni</a:t>
            </a:r>
            <a:r>
              <a:rPr lang="fr-FR" sz="2400" dirty="0"/>
              <a:t>.</a:t>
            </a:r>
            <a:endParaRPr lang="en-US" sz="2400" dirty="0"/>
          </a:p>
          <a:p>
            <a:r>
              <a:rPr lang="fr-FR" sz="2400" dirty="0" err="1" smtClean="0"/>
              <a:t>Odnos</a:t>
            </a:r>
            <a:r>
              <a:rPr lang="fr-FR" sz="2400" dirty="0" smtClean="0"/>
              <a:t> </a:t>
            </a:r>
            <a:r>
              <a:rPr lang="fr-FR" sz="2400" dirty="0" err="1"/>
              <a:t>svežeg</a:t>
            </a:r>
            <a:r>
              <a:rPr lang="fr-FR" sz="2400" dirty="0"/>
              <a:t> i </a:t>
            </a:r>
            <a:r>
              <a:rPr lang="fr-FR" sz="2400" dirty="0" err="1"/>
              <a:t>suvog</a:t>
            </a:r>
            <a:r>
              <a:rPr lang="fr-FR" sz="2400" dirty="0"/>
              <a:t> </a:t>
            </a:r>
            <a:r>
              <a:rPr lang="fr-FR" sz="2400" dirty="0" err="1"/>
              <a:t>cveta</a:t>
            </a:r>
            <a:r>
              <a:rPr lang="fr-FR" sz="2400" dirty="0"/>
              <a:t> je 6 :1. </a:t>
            </a:r>
            <a:endParaRPr lang="en-US" sz="2400" dirty="0"/>
          </a:p>
          <a:p>
            <a:r>
              <a:rPr lang="fr-FR" sz="2400" dirty="0" err="1" smtClean="0"/>
              <a:t>Za</a:t>
            </a:r>
            <a:r>
              <a:rPr lang="fr-FR" sz="2400" dirty="0" smtClean="0"/>
              <a:t> </a:t>
            </a:r>
            <a:r>
              <a:rPr lang="fr-FR" sz="2400" dirty="0" err="1"/>
              <a:t>dobijanje</a:t>
            </a:r>
            <a:r>
              <a:rPr lang="fr-FR" sz="2400" dirty="0"/>
              <a:t> </a:t>
            </a:r>
            <a:r>
              <a:rPr lang="fr-FR" sz="2400" dirty="0" err="1"/>
              <a:t>droge</a:t>
            </a:r>
            <a:r>
              <a:rPr lang="fr-FR" sz="2400" dirty="0"/>
              <a:t> </a:t>
            </a:r>
            <a:r>
              <a:rPr lang="fr-FR" sz="2400" dirty="0" err="1"/>
              <a:t>može</a:t>
            </a:r>
            <a:r>
              <a:rPr lang="fr-FR" sz="2400" dirty="0"/>
              <a:t> se </a:t>
            </a:r>
            <a:r>
              <a:rPr lang="fr-FR" sz="2400" dirty="0" err="1"/>
              <a:t>koristiti</a:t>
            </a:r>
            <a:r>
              <a:rPr lang="fr-FR" sz="2400" dirty="0"/>
              <a:t> i </a:t>
            </a:r>
            <a:r>
              <a:rPr lang="fr-FR" sz="2400" dirty="0" err="1"/>
              <a:t>vrsta</a:t>
            </a:r>
            <a:r>
              <a:rPr lang="fr-FR" sz="2400" dirty="0"/>
              <a:t> </a:t>
            </a:r>
            <a:r>
              <a:rPr lang="fr-FR" sz="2400" i="1" dirty="0"/>
              <a:t>V. </a:t>
            </a:r>
            <a:r>
              <a:rPr lang="fr-FR" sz="2400" i="1" dirty="0" err="1"/>
              <a:t>phlomoides</a:t>
            </a:r>
            <a:r>
              <a:rPr lang="fr-FR" sz="2400" dirty="0"/>
              <a:t> L. 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6072230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/>
              <a:t>POLJSKI RASTAVIĆ - </a:t>
            </a:r>
            <a:r>
              <a:rPr lang="fr-FR" b="1" i="1" dirty="0"/>
              <a:t>Equisetum </a:t>
            </a:r>
            <a:r>
              <a:rPr lang="fr-FR" b="1" i="1" dirty="0" err="1"/>
              <a:t>arvense</a:t>
            </a:r>
            <a:r>
              <a:rPr lang="fr-FR" b="1" dirty="0"/>
              <a:t> L</a:t>
            </a:r>
            <a:r>
              <a:rPr lang="fr-FR" b="1" dirty="0" smtClean="0"/>
              <a:t>.</a:t>
            </a:r>
            <a:r>
              <a:rPr lang="sr-Latn-RS" b="1" dirty="0" smtClean="0"/>
              <a:t> (</a:t>
            </a:r>
            <a:r>
              <a:rPr lang="fr-FR" b="1" i="1" dirty="0" err="1" smtClean="0"/>
              <a:t>Equisetaceae</a:t>
            </a:r>
            <a:r>
              <a:rPr lang="sr-Latn-RS" b="1" u="sng" dirty="0" smtClean="0"/>
              <a:t>)</a:t>
            </a:r>
            <a:endParaRPr lang="en-US" dirty="0"/>
          </a:p>
          <a:p>
            <a:pPr algn="ctr">
              <a:buNone/>
            </a:pPr>
            <a:r>
              <a:rPr lang="fr-FR" sz="2400" b="1" dirty="0"/>
              <a:t> </a:t>
            </a:r>
            <a:endParaRPr lang="en-US" sz="2400" dirty="0"/>
          </a:p>
          <a:p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poljski</a:t>
            </a:r>
            <a:r>
              <a:rPr lang="fr-FR" sz="2400" i="1" dirty="0"/>
              <a:t> </a:t>
            </a:r>
            <a:r>
              <a:rPr lang="fr-FR" sz="2400" i="1" dirty="0" err="1" smtClean="0"/>
              <a:t>rastavić,preslica</a:t>
            </a:r>
            <a:r>
              <a:rPr lang="fr-FR" sz="2400" i="1" dirty="0"/>
              <a:t>, </a:t>
            </a:r>
            <a:r>
              <a:rPr lang="fr-FR" sz="2400" i="1" dirty="0" err="1"/>
              <a:t>konjoper</a:t>
            </a:r>
            <a:r>
              <a:rPr lang="fr-FR" sz="2400" i="1" dirty="0"/>
              <a:t>, </a:t>
            </a:r>
            <a:r>
              <a:rPr lang="fr-FR" sz="2400" i="1" dirty="0" err="1"/>
              <a:t>barska</a:t>
            </a:r>
            <a:r>
              <a:rPr lang="fr-FR" sz="2400" i="1" dirty="0"/>
              <a:t> </a:t>
            </a:r>
            <a:r>
              <a:rPr lang="fr-FR" sz="2400" i="1" dirty="0" err="1"/>
              <a:t>jela</a:t>
            </a:r>
            <a:r>
              <a:rPr lang="fr-FR" sz="2400" i="1" dirty="0"/>
              <a:t>, </a:t>
            </a:r>
            <a:endParaRPr lang="en-US" sz="2400" dirty="0" smtClean="0"/>
          </a:p>
          <a:p>
            <a:pPr>
              <a:buNone/>
            </a:pPr>
            <a:r>
              <a:rPr lang="sr-Latn-RS" sz="2400" i="1" dirty="0" smtClean="0"/>
              <a:t>	</a:t>
            </a:r>
            <a:r>
              <a:rPr lang="fr-FR" sz="2400" i="1" dirty="0" err="1" smtClean="0"/>
              <a:t>poljska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preslica</a:t>
            </a:r>
            <a:r>
              <a:rPr lang="fr-FR" sz="2400" i="1" dirty="0" smtClean="0"/>
              <a:t>, </a:t>
            </a:r>
            <a:r>
              <a:rPr lang="fr-FR" sz="2400" i="1" dirty="0" err="1" smtClean="0"/>
              <a:t>rastaviče</a:t>
            </a:r>
            <a:endParaRPr lang="en-US" sz="2400" dirty="0"/>
          </a:p>
          <a:p>
            <a:r>
              <a:rPr lang="fr-FR" sz="2400" dirty="0" err="1" smtClean="0"/>
              <a:t>Poljski</a:t>
            </a:r>
            <a:r>
              <a:rPr lang="fr-FR" sz="2400" dirty="0" smtClean="0"/>
              <a:t> </a:t>
            </a:r>
            <a:r>
              <a:rPr lang="fr-FR" sz="2400" dirty="0" err="1"/>
              <a:t>rastavić</a:t>
            </a:r>
            <a:r>
              <a:rPr lang="fr-FR" sz="2400" dirty="0"/>
              <a:t> </a:t>
            </a:r>
            <a:r>
              <a:rPr lang="fr-FR" sz="2400" dirty="0" err="1"/>
              <a:t>raste</a:t>
            </a:r>
            <a:r>
              <a:rPr lang="fr-FR" sz="2400" dirty="0"/>
              <a:t> </a:t>
            </a:r>
            <a:r>
              <a:rPr lang="fr-FR" sz="2400" dirty="0" err="1"/>
              <a:t>pored</a:t>
            </a:r>
            <a:r>
              <a:rPr lang="fr-FR" sz="2400" dirty="0"/>
              <a:t> </a:t>
            </a:r>
            <a:r>
              <a:rPr lang="fr-FR" sz="2400" dirty="0" err="1"/>
              <a:t>reka</a:t>
            </a:r>
            <a:r>
              <a:rPr lang="fr-FR" sz="2400" dirty="0"/>
              <a:t>, </a:t>
            </a:r>
            <a:r>
              <a:rPr lang="fr-FR" sz="2400" dirty="0" err="1"/>
              <a:t>nasipa</a:t>
            </a:r>
            <a:r>
              <a:rPr lang="fr-FR" sz="2400" dirty="0"/>
              <a:t>, na </a:t>
            </a:r>
            <a:r>
              <a:rPr lang="fr-FR" sz="2400" dirty="0" err="1"/>
              <a:t>vlažnim</a:t>
            </a:r>
            <a:r>
              <a:rPr lang="fr-FR" sz="2400" dirty="0"/>
              <a:t> </a:t>
            </a:r>
            <a:r>
              <a:rPr lang="fr-FR" sz="2400" dirty="0" err="1"/>
              <a:t>terenima</a:t>
            </a:r>
            <a:r>
              <a:rPr lang="fr-FR" sz="2400" dirty="0"/>
              <a:t> i </a:t>
            </a:r>
            <a:r>
              <a:rPr lang="fr-FR" sz="2400" dirty="0" err="1" smtClean="0"/>
              <a:t>oranicama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Naziv</a:t>
            </a:r>
            <a:r>
              <a:rPr lang="fr-FR" sz="2400" dirty="0"/>
              <a:t> </a:t>
            </a:r>
            <a:r>
              <a:rPr lang="fr-FR" sz="2400" dirty="0" err="1"/>
              <a:t>rastavić</a:t>
            </a:r>
            <a:r>
              <a:rPr lang="fr-FR" sz="2400" dirty="0"/>
              <a:t> je </a:t>
            </a:r>
            <a:r>
              <a:rPr lang="fr-FR" sz="2400" dirty="0" err="1"/>
              <a:t>dobio</a:t>
            </a:r>
            <a:r>
              <a:rPr lang="fr-FR" sz="2400" dirty="0"/>
              <a:t> </a:t>
            </a:r>
            <a:r>
              <a:rPr lang="fr-FR" sz="2400" dirty="0" err="1"/>
              <a:t>zahvaljujući</a:t>
            </a:r>
            <a:r>
              <a:rPr lang="fr-FR" sz="2400" dirty="0"/>
              <a:t> </a:t>
            </a:r>
            <a:r>
              <a:rPr lang="fr-FR" sz="2400" dirty="0" err="1"/>
              <a:t>osobini</a:t>
            </a:r>
            <a:r>
              <a:rPr lang="fr-FR" sz="2400" dirty="0"/>
              <a:t> da se </a:t>
            </a:r>
            <a:r>
              <a:rPr lang="fr-FR" sz="2400" dirty="0" err="1"/>
              <a:t>prilikom</a:t>
            </a:r>
            <a:r>
              <a:rPr lang="fr-FR" sz="2400" dirty="0"/>
              <a:t> </a:t>
            </a:r>
            <a:r>
              <a:rPr lang="fr-FR" sz="2400" dirty="0" err="1"/>
              <a:t>povlačenja</a:t>
            </a:r>
            <a:r>
              <a:rPr lang="fr-FR" sz="2400" dirty="0"/>
              <a:t> </a:t>
            </a:r>
            <a:r>
              <a:rPr lang="fr-FR" sz="2400" dirty="0" err="1"/>
              <a:t>rastavlja</a:t>
            </a:r>
            <a:r>
              <a:rPr lang="fr-FR" sz="2400" dirty="0"/>
              <a:t> </a:t>
            </a:r>
            <a:r>
              <a:rPr lang="fr-FR" sz="2400" dirty="0" err="1"/>
              <a:t>tj</a:t>
            </a:r>
            <a:r>
              <a:rPr lang="fr-FR" sz="2400" dirty="0"/>
              <a:t>. </a:t>
            </a:r>
            <a:r>
              <a:rPr lang="fr-FR" sz="2400" dirty="0" err="1"/>
              <a:t>kida</a:t>
            </a:r>
            <a:r>
              <a:rPr lang="fr-FR" sz="2400" dirty="0"/>
              <a:t> na </a:t>
            </a:r>
            <a:r>
              <a:rPr lang="fr-FR" sz="2400" dirty="0" err="1" smtClean="0"/>
              <a:t>noduse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9595963-6A22-412C-9860-8E3EED1BB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1500174"/>
            <a:ext cx="2892542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r>
              <a:rPr lang="fr-FR" sz="2400" dirty="0"/>
              <a:t> </a:t>
            </a:r>
            <a:endParaRPr lang="en-US" sz="2400" dirty="0"/>
          </a:p>
          <a:p>
            <a:r>
              <a:rPr lang="fr-FR" sz="2400" dirty="0" err="1"/>
              <a:t>Poljski</a:t>
            </a:r>
            <a:r>
              <a:rPr lang="fr-FR" sz="2400" dirty="0"/>
              <a:t> </a:t>
            </a:r>
            <a:r>
              <a:rPr lang="fr-FR" sz="2400" dirty="0" err="1"/>
              <a:t>rastavić</a:t>
            </a:r>
            <a:r>
              <a:rPr lang="fr-FR" sz="2400" dirty="0"/>
              <a:t> je </a:t>
            </a:r>
            <a:r>
              <a:rPr lang="fr-FR" sz="2400" dirty="0" err="1"/>
              <a:t>višegodišnja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, </a:t>
            </a:r>
            <a:r>
              <a:rPr lang="fr-FR" sz="2400" dirty="0" err="1"/>
              <a:t>visoka</a:t>
            </a:r>
            <a:r>
              <a:rPr lang="fr-FR" sz="2400" dirty="0"/>
              <a:t> 20-40 cm sa </a:t>
            </a:r>
            <a:r>
              <a:rPr lang="fr-FR" sz="2400" dirty="0" err="1"/>
              <a:t>razgranatim</a:t>
            </a:r>
            <a:r>
              <a:rPr lang="fr-FR" sz="2400" dirty="0"/>
              <a:t> </a:t>
            </a:r>
            <a:r>
              <a:rPr lang="fr-FR" sz="2400" dirty="0" err="1"/>
              <a:t>člankovitim</a:t>
            </a:r>
            <a:r>
              <a:rPr lang="fr-FR" sz="2400" dirty="0"/>
              <a:t> </a:t>
            </a:r>
            <a:r>
              <a:rPr lang="fr-FR" sz="2400" dirty="0" err="1"/>
              <a:t>rizomom</a:t>
            </a:r>
            <a:r>
              <a:rPr lang="fr-FR" sz="2400" dirty="0"/>
              <a:t>, </a:t>
            </a:r>
            <a:r>
              <a:rPr lang="fr-FR" sz="2400" dirty="0" err="1"/>
              <a:t>koja</a:t>
            </a:r>
            <a:r>
              <a:rPr lang="fr-FR" sz="2400" dirty="0"/>
              <a:t> po </a:t>
            </a:r>
            <a:r>
              <a:rPr lang="fr-FR" sz="2400" dirty="0" err="1"/>
              <a:t>svom</a:t>
            </a:r>
            <a:r>
              <a:rPr lang="fr-FR" sz="2400" dirty="0"/>
              <a:t> </a:t>
            </a:r>
            <a:r>
              <a:rPr lang="fr-FR" sz="2400" dirty="0" err="1"/>
              <a:t>izgledu</a:t>
            </a:r>
            <a:r>
              <a:rPr lang="fr-FR" sz="2400" dirty="0"/>
              <a:t> </a:t>
            </a:r>
            <a:r>
              <a:rPr lang="fr-FR" sz="2400" dirty="0" err="1"/>
              <a:t>podseća</a:t>
            </a:r>
            <a:r>
              <a:rPr lang="fr-FR" sz="2400" dirty="0"/>
              <a:t> na mali </a:t>
            </a:r>
            <a:r>
              <a:rPr lang="fr-FR" sz="2400" dirty="0" err="1"/>
              <a:t>bor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 smtClean="0"/>
              <a:t>jelku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Fertilne</a:t>
            </a:r>
            <a:r>
              <a:rPr lang="fr-FR" sz="2400" dirty="0"/>
              <a:t>, </a:t>
            </a:r>
            <a:r>
              <a:rPr lang="fr-FR" sz="2400" dirty="0" err="1"/>
              <a:t>plodne</a:t>
            </a:r>
            <a:r>
              <a:rPr lang="fr-FR" sz="2400" dirty="0"/>
              <a:t> </a:t>
            </a:r>
            <a:r>
              <a:rPr lang="fr-FR" sz="2400" dirty="0" err="1"/>
              <a:t>stabljike</a:t>
            </a:r>
            <a:r>
              <a:rPr lang="fr-FR" sz="2400" dirty="0"/>
              <a:t> se </a:t>
            </a:r>
            <a:r>
              <a:rPr lang="fr-FR" sz="2400" dirty="0" err="1"/>
              <a:t>pojavljuju</a:t>
            </a:r>
            <a:r>
              <a:rPr lang="fr-FR" sz="2400" dirty="0"/>
              <a:t> </a:t>
            </a:r>
            <a:r>
              <a:rPr lang="fr-FR" sz="2400" dirty="0" err="1"/>
              <a:t>pre</a:t>
            </a:r>
            <a:r>
              <a:rPr lang="fr-FR" sz="2400" dirty="0"/>
              <a:t> </a:t>
            </a:r>
            <a:r>
              <a:rPr lang="fr-FR" sz="2400" dirty="0" err="1"/>
              <a:t>sterilnih</a:t>
            </a:r>
            <a:r>
              <a:rPr lang="fr-FR" sz="2400" dirty="0"/>
              <a:t>, </a:t>
            </a:r>
            <a:r>
              <a:rPr lang="fr-FR" sz="2400" dirty="0" err="1"/>
              <a:t>bledomrke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 su, </a:t>
            </a:r>
            <a:r>
              <a:rPr lang="fr-FR" sz="2400" dirty="0" err="1"/>
              <a:t>nisu</a:t>
            </a:r>
            <a:r>
              <a:rPr lang="fr-FR" sz="2400" dirty="0"/>
              <a:t> </a:t>
            </a:r>
            <a:r>
              <a:rPr lang="fr-FR" sz="2400" dirty="0" err="1"/>
              <a:t>granate</a:t>
            </a:r>
            <a:r>
              <a:rPr lang="fr-FR" sz="2400" dirty="0"/>
              <a:t> i </a:t>
            </a:r>
            <a:r>
              <a:rPr lang="fr-FR" sz="2400" dirty="0" err="1"/>
              <a:t>završavaju</a:t>
            </a:r>
            <a:r>
              <a:rPr lang="fr-FR" sz="2400" dirty="0"/>
              <a:t> se </a:t>
            </a:r>
            <a:r>
              <a:rPr lang="fr-FR" sz="2400" dirty="0" err="1"/>
              <a:t>sporofilnim</a:t>
            </a:r>
            <a:r>
              <a:rPr lang="fr-FR" sz="2400" dirty="0"/>
              <a:t> </a:t>
            </a:r>
            <a:r>
              <a:rPr lang="fr-FR" sz="2400" dirty="0" err="1"/>
              <a:t>klasom</a:t>
            </a:r>
            <a:r>
              <a:rPr lang="fr-FR" sz="2400" dirty="0"/>
              <a:t> </a:t>
            </a:r>
            <a:r>
              <a:rPr lang="fr-FR" sz="2400" dirty="0" err="1"/>
              <a:t>dužine</a:t>
            </a:r>
            <a:r>
              <a:rPr lang="fr-FR" sz="2400" dirty="0"/>
              <a:t> 1 - 4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Nakon</a:t>
            </a:r>
            <a:r>
              <a:rPr lang="fr-FR" sz="2400" dirty="0"/>
              <a:t> </a:t>
            </a:r>
            <a:r>
              <a:rPr lang="fr-FR" sz="2400" dirty="0" err="1"/>
              <a:t>rasejavanja</a:t>
            </a:r>
            <a:r>
              <a:rPr lang="fr-FR" sz="2400" dirty="0"/>
              <a:t> </a:t>
            </a:r>
            <a:r>
              <a:rPr lang="fr-FR" sz="2400" dirty="0" err="1"/>
              <a:t>spora</a:t>
            </a:r>
            <a:r>
              <a:rPr lang="fr-FR" sz="2400" dirty="0"/>
              <a:t> u </a:t>
            </a:r>
            <a:r>
              <a:rPr lang="fr-FR" sz="2400" dirty="0" err="1"/>
              <a:t>toku</a:t>
            </a:r>
            <a:r>
              <a:rPr lang="fr-FR" sz="2400" dirty="0"/>
              <a:t> </a:t>
            </a:r>
            <a:r>
              <a:rPr lang="fr-FR" sz="2400" dirty="0" err="1"/>
              <a:t>maja</a:t>
            </a:r>
            <a:r>
              <a:rPr lang="fr-FR" sz="2400" dirty="0"/>
              <a:t> </a:t>
            </a:r>
            <a:r>
              <a:rPr lang="fr-FR" sz="2400" dirty="0" err="1"/>
              <a:t>fertilno</a:t>
            </a:r>
            <a:r>
              <a:rPr lang="fr-FR" sz="2400" dirty="0"/>
              <a:t> </a:t>
            </a:r>
            <a:r>
              <a:rPr lang="fr-FR" sz="2400" dirty="0" err="1"/>
              <a:t>stablo</a:t>
            </a:r>
            <a:r>
              <a:rPr lang="fr-FR" sz="2400" dirty="0"/>
              <a:t> </a:t>
            </a:r>
            <a:r>
              <a:rPr lang="fr-FR" sz="2400" dirty="0" err="1" smtClean="0"/>
              <a:t>ugine</a:t>
            </a:r>
            <a:endParaRPr lang="sr-Latn-RS" sz="2400" dirty="0" smtClean="0"/>
          </a:p>
          <a:p>
            <a:r>
              <a:rPr lang="fr-FR" sz="2400" dirty="0" err="1" smtClean="0"/>
              <a:t>Nadzemni</a:t>
            </a:r>
            <a:r>
              <a:rPr lang="fr-FR" sz="2400" dirty="0" smtClean="0"/>
              <a:t> </a:t>
            </a:r>
            <a:r>
              <a:rPr lang="fr-FR" sz="2400" dirty="0" err="1"/>
              <a:t>sterilni</a:t>
            </a:r>
            <a:r>
              <a:rPr lang="fr-FR" sz="2400" dirty="0"/>
              <a:t> </a:t>
            </a:r>
            <a:r>
              <a:rPr lang="fr-FR" sz="2400" dirty="0" err="1"/>
              <a:t>izdanci</a:t>
            </a:r>
            <a:r>
              <a:rPr lang="fr-FR" sz="2400" dirty="0"/>
              <a:t> su </a:t>
            </a:r>
            <a:r>
              <a:rPr lang="fr-FR" sz="2400" dirty="0" err="1"/>
              <a:t>zelene</a:t>
            </a:r>
            <a:r>
              <a:rPr lang="fr-FR" sz="2400" dirty="0"/>
              <a:t> </a:t>
            </a:r>
            <a:r>
              <a:rPr lang="fr-FR" sz="2400" dirty="0" err="1"/>
              <a:t>boje</a:t>
            </a:r>
            <a:r>
              <a:rPr lang="fr-FR" sz="2400" dirty="0"/>
              <a:t>, </a:t>
            </a:r>
            <a:r>
              <a:rPr lang="fr-FR" sz="2400" dirty="0" err="1"/>
              <a:t>člankoviti</a:t>
            </a:r>
            <a:r>
              <a:rPr lang="fr-FR" sz="2400" dirty="0"/>
              <a:t> i </a:t>
            </a:r>
            <a:r>
              <a:rPr lang="fr-FR" sz="2400" dirty="0" err="1"/>
              <a:t>pršljenasto</a:t>
            </a:r>
            <a:r>
              <a:rPr lang="fr-FR" sz="2400" dirty="0"/>
              <a:t> </a:t>
            </a:r>
            <a:r>
              <a:rPr lang="fr-FR" sz="2400" dirty="0" err="1"/>
              <a:t>razgranati</a:t>
            </a:r>
            <a:r>
              <a:rPr lang="fr-FR" sz="2400" dirty="0"/>
              <a:t>, </a:t>
            </a:r>
            <a:r>
              <a:rPr lang="fr-FR" sz="2400" dirty="0" err="1"/>
              <a:t>visine</a:t>
            </a:r>
            <a:r>
              <a:rPr lang="fr-FR" sz="2400" dirty="0"/>
              <a:t> do 80 cm i </a:t>
            </a:r>
            <a:r>
              <a:rPr lang="fr-FR" sz="2400" dirty="0" err="1"/>
              <a:t>debljine</a:t>
            </a:r>
            <a:r>
              <a:rPr lang="fr-FR" sz="2400" dirty="0"/>
              <a:t> </a:t>
            </a:r>
            <a:r>
              <a:rPr lang="fr-FR" sz="2400" dirty="0" err="1"/>
              <a:t>oko</a:t>
            </a:r>
            <a:r>
              <a:rPr lang="fr-FR" sz="2400" dirty="0"/>
              <a:t> 5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Stabljika</a:t>
            </a:r>
            <a:r>
              <a:rPr lang="fr-FR" sz="2400" dirty="0"/>
              <a:t> je </a:t>
            </a:r>
            <a:r>
              <a:rPr lang="fr-FR" sz="2400" dirty="0" err="1"/>
              <a:t>šuplja</a:t>
            </a:r>
            <a:r>
              <a:rPr lang="fr-FR" sz="2400" dirty="0"/>
              <a:t> i </a:t>
            </a:r>
            <a:r>
              <a:rPr lang="fr-FR" sz="2400" dirty="0" err="1"/>
              <a:t>uzduž</a:t>
            </a:r>
            <a:r>
              <a:rPr lang="fr-FR" sz="2400" dirty="0"/>
              <a:t> </a:t>
            </a:r>
            <a:r>
              <a:rPr lang="fr-FR" sz="2400" dirty="0" err="1"/>
              <a:t>rebrasta</a:t>
            </a:r>
            <a:r>
              <a:rPr lang="fr-FR" sz="2400" dirty="0"/>
              <a:t>, sa </a:t>
            </a:r>
            <a:r>
              <a:rPr lang="fr-FR" sz="2400" dirty="0" err="1"/>
              <a:t>ljuspastim</a:t>
            </a:r>
            <a:r>
              <a:rPr lang="fr-FR" sz="2400" dirty="0"/>
              <a:t> </a:t>
            </a:r>
            <a:r>
              <a:rPr lang="fr-FR" sz="2400" dirty="0" err="1"/>
              <a:t>listićima</a:t>
            </a:r>
            <a:r>
              <a:rPr lang="fr-FR" sz="2400" dirty="0"/>
              <a:t> </a:t>
            </a:r>
            <a:r>
              <a:rPr lang="fr-FR" sz="2400" dirty="0" err="1"/>
              <a:t>međusobom</a:t>
            </a:r>
            <a:r>
              <a:rPr lang="fr-FR" sz="2400" dirty="0"/>
              <a:t> </a:t>
            </a:r>
            <a:r>
              <a:rPr lang="fr-FR" sz="2400" dirty="0" err="1"/>
              <a:t>srasli</a:t>
            </a:r>
            <a:r>
              <a:rPr lang="fr-FR" sz="2400" dirty="0"/>
              <a:t> </a:t>
            </a:r>
            <a:r>
              <a:rPr lang="fr-FR" sz="2400" dirty="0" err="1"/>
              <a:t>gradeći</a:t>
            </a:r>
            <a:r>
              <a:rPr lang="fr-FR" sz="2400" dirty="0"/>
              <a:t> </a:t>
            </a:r>
            <a:r>
              <a:rPr lang="fr-FR" sz="2400" dirty="0" err="1"/>
              <a:t>lisni</a:t>
            </a:r>
            <a:r>
              <a:rPr lang="fr-FR" sz="2400" dirty="0"/>
              <a:t> </a:t>
            </a:r>
            <a:r>
              <a:rPr lang="fr-FR" sz="2400" dirty="0" err="1"/>
              <a:t>rukavac</a:t>
            </a:r>
            <a:r>
              <a:rPr lang="fr-FR" sz="2400" dirty="0"/>
              <a:t>, a </a:t>
            </a:r>
            <a:r>
              <a:rPr lang="fr-FR" sz="2400" dirty="0" err="1"/>
              <a:t>nalaze</a:t>
            </a:r>
            <a:r>
              <a:rPr lang="fr-FR" sz="2400" dirty="0"/>
              <a:t> se na </a:t>
            </a:r>
            <a:r>
              <a:rPr lang="fr-FR" sz="2400" dirty="0" err="1"/>
              <a:t>svakom</a:t>
            </a:r>
            <a:r>
              <a:rPr lang="fr-FR" sz="2400" dirty="0"/>
              <a:t> </a:t>
            </a:r>
            <a:r>
              <a:rPr lang="fr-FR" sz="2400" dirty="0" err="1"/>
              <a:t>članku</a:t>
            </a:r>
            <a:r>
              <a:rPr lang="fr-FR" sz="2400" dirty="0"/>
              <a:t> </a:t>
            </a:r>
            <a:r>
              <a:rPr lang="fr-FR" sz="2400" dirty="0" err="1" smtClean="0"/>
              <a:t>stabla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3500" b="1" dirty="0" err="1"/>
              <a:t>Hemijski</a:t>
            </a:r>
            <a:r>
              <a:rPr lang="en-US" sz="3500" b="1" dirty="0"/>
              <a:t> </a:t>
            </a:r>
            <a:r>
              <a:rPr lang="en-US" sz="3500" b="1" dirty="0" err="1"/>
              <a:t>sastav</a:t>
            </a:r>
            <a:r>
              <a:rPr lang="en-US" sz="3500" b="1" dirty="0"/>
              <a:t> </a:t>
            </a:r>
            <a:r>
              <a:rPr lang="en-US" sz="3500" b="1" dirty="0" err="1"/>
              <a:t>i</a:t>
            </a:r>
            <a:r>
              <a:rPr lang="en-US" sz="3500" b="1" dirty="0"/>
              <a:t> </a:t>
            </a:r>
            <a:r>
              <a:rPr lang="en-US" sz="3500" b="1" dirty="0" err="1"/>
              <a:t>upotreba</a:t>
            </a:r>
            <a:endParaRPr lang="en-US" sz="3500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 smtClean="0"/>
              <a:t>Nadzemni</a:t>
            </a:r>
            <a:r>
              <a:rPr lang="en-US" sz="2400" dirty="0" smtClean="0"/>
              <a:t> </a:t>
            </a:r>
            <a:r>
              <a:rPr lang="en-US" sz="2400" dirty="0" err="1"/>
              <a:t>deo</a:t>
            </a:r>
            <a:r>
              <a:rPr lang="en-US" sz="2400" dirty="0"/>
              <a:t> </a:t>
            </a:r>
            <a:r>
              <a:rPr lang="en-US" sz="2400" dirty="0" err="1"/>
              <a:t>biljke</a:t>
            </a:r>
            <a:r>
              <a:rPr lang="en-US" sz="2400" dirty="0"/>
              <a:t> (</a:t>
            </a:r>
            <a:r>
              <a:rPr lang="en-US" sz="2400" dirty="0" err="1"/>
              <a:t>Equiseti</a:t>
            </a:r>
            <a:r>
              <a:rPr lang="en-US" sz="2400" dirty="0"/>
              <a:t> </a:t>
            </a:r>
            <a:r>
              <a:rPr lang="en-US" sz="2400" dirty="0" err="1"/>
              <a:t>herba</a:t>
            </a:r>
            <a:r>
              <a:rPr lang="en-US" sz="2400" dirty="0"/>
              <a:t>)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triterpenske</a:t>
            </a:r>
            <a:r>
              <a:rPr lang="en-US" sz="2400" dirty="0"/>
              <a:t> </a:t>
            </a:r>
            <a:r>
              <a:rPr lang="en-US" sz="2400" dirty="0" err="1"/>
              <a:t>saponine</a:t>
            </a:r>
            <a:r>
              <a:rPr lang="en-US" sz="2400" dirty="0"/>
              <a:t> (</a:t>
            </a:r>
            <a:r>
              <a:rPr lang="en-US" sz="2400" dirty="0" err="1"/>
              <a:t>ekvizetonin</a:t>
            </a:r>
            <a:r>
              <a:rPr lang="en-US" sz="2400" dirty="0"/>
              <a:t>), </a:t>
            </a:r>
            <a:r>
              <a:rPr lang="en-US" sz="2400" dirty="0" err="1"/>
              <a:t>flavonoide</a:t>
            </a:r>
            <a:r>
              <a:rPr lang="en-US" sz="2400" dirty="0"/>
              <a:t>, </a:t>
            </a:r>
            <a:r>
              <a:rPr lang="en-US" sz="2400" dirty="0" err="1"/>
              <a:t>organske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, </a:t>
            </a:r>
            <a:r>
              <a:rPr lang="en-US" sz="2400" dirty="0" err="1"/>
              <a:t>oko</a:t>
            </a:r>
            <a:r>
              <a:rPr lang="en-US" sz="2400" dirty="0"/>
              <a:t> 10 % </a:t>
            </a:r>
            <a:r>
              <a:rPr lang="en-US" sz="2400" dirty="0" err="1"/>
              <a:t>mineralnih</a:t>
            </a:r>
            <a:r>
              <a:rPr lang="en-US" sz="2400" dirty="0"/>
              <a:t> </a:t>
            </a:r>
            <a:r>
              <a:rPr lang="en-US" sz="2400" dirty="0" err="1"/>
              <a:t>materija</a:t>
            </a:r>
            <a:r>
              <a:rPr lang="en-US" sz="2400" dirty="0"/>
              <a:t>, soli K (</a:t>
            </a:r>
            <a:r>
              <a:rPr lang="en-US" sz="2400" dirty="0" err="1"/>
              <a:t>naročito</a:t>
            </a:r>
            <a:r>
              <a:rPr lang="en-US" sz="2400" dirty="0"/>
              <a:t> </a:t>
            </a:r>
            <a:r>
              <a:rPr lang="en-US" sz="2400" dirty="0" err="1"/>
              <a:t>silicijumove</a:t>
            </a:r>
            <a:r>
              <a:rPr lang="en-US" sz="2400" dirty="0"/>
              <a:t> </a:t>
            </a:r>
            <a:r>
              <a:rPr lang="en-US" sz="2400" dirty="0" err="1"/>
              <a:t>kiseline</a:t>
            </a:r>
            <a:r>
              <a:rPr lang="en-US" sz="2400" dirty="0"/>
              <a:t>), vitamin C, </a:t>
            </a:r>
            <a:r>
              <a:rPr lang="en-US" sz="2400" dirty="0" err="1" smtClean="0"/>
              <a:t>karotenoide</a:t>
            </a:r>
            <a:endParaRPr lang="en-US" sz="2400" dirty="0"/>
          </a:p>
          <a:p>
            <a:pPr algn="just"/>
            <a:r>
              <a:rPr lang="en-US" sz="2400" dirty="0" err="1"/>
              <a:t>Herba</a:t>
            </a:r>
            <a:r>
              <a:rPr lang="en-US" sz="2400" dirty="0"/>
              <a:t> se </a:t>
            </a:r>
            <a:r>
              <a:rPr lang="en-US" sz="2400" dirty="0" err="1"/>
              <a:t>upotrebljava</a:t>
            </a:r>
            <a:r>
              <a:rPr lang="en-US" sz="2400" dirty="0"/>
              <a:t> u </a:t>
            </a:r>
            <a:r>
              <a:rPr lang="en-US" sz="2400" dirty="0" err="1"/>
              <a:t>vidu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u </a:t>
            </a:r>
            <a:r>
              <a:rPr lang="en-US" sz="2400" dirty="0" err="1"/>
              <a:t>biljnim</a:t>
            </a:r>
            <a:r>
              <a:rPr lang="en-US" sz="2400" dirty="0"/>
              <a:t> </a:t>
            </a:r>
            <a:r>
              <a:rPr lang="en-US" sz="2400" dirty="0" err="1"/>
              <a:t>mešavinama</a:t>
            </a:r>
            <a:r>
              <a:rPr lang="en-US" sz="2400" dirty="0"/>
              <a:t>,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diuretik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upale</a:t>
            </a:r>
            <a:r>
              <a:rPr lang="en-US" sz="2400" dirty="0"/>
              <a:t> </a:t>
            </a:r>
            <a:r>
              <a:rPr lang="en-US" sz="2400" dirty="0" err="1"/>
              <a:t>mokraćnih</a:t>
            </a:r>
            <a:r>
              <a:rPr lang="en-US" sz="2400" dirty="0"/>
              <a:t> </a:t>
            </a:r>
            <a:r>
              <a:rPr lang="en-US" sz="2400" dirty="0" err="1"/>
              <a:t>kanala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kataralnih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 </a:t>
            </a:r>
            <a:r>
              <a:rPr lang="en-US" sz="2400" dirty="0" err="1"/>
              <a:t>bubrega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bešike</a:t>
            </a:r>
            <a:r>
              <a:rPr lang="en-US" sz="2400" dirty="0"/>
              <a:t>. </a:t>
            </a:r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/>
              <a:t>velike</a:t>
            </a:r>
            <a:r>
              <a:rPr lang="en-US" sz="2400" dirty="0"/>
              <a:t> </a:t>
            </a:r>
            <a:r>
              <a:rPr lang="en-US" sz="2400" dirty="0" err="1"/>
              <a:t>količine</a:t>
            </a:r>
            <a:r>
              <a:rPr lang="en-US" sz="2400" dirty="0"/>
              <a:t> </a:t>
            </a:r>
            <a:r>
              <a:rPr lang="en-US" sz="2400" dirty="0" err="1"/>
              <a:t>silikata</a:t>
            </a:r>
            <a:r>
              <a:rPr lang="en-US" sz="2400" dirty="0"/>
              <a:t> </a:t>
            </a:r>
            <a:r>
              <a:rPr lang="en-US" sz="2400" dirty="0" err="1"/>
              <a:t>daje</a:t>
            </a:r>
            <a:r>
              <a:rPr lang="en-US" sz="2400" dirty="0"/>
              <a:t> se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plućnim</a:t>
            </a:r>
            <a:r>
              <a:rPr lang="en-US" sz="2400" dirty="0"/>
              <a:t> </a:t>
            </a:r>
            <a:r>
              <a:rPr lang="en-US" sz="2400" dirty="0" err="1"/>
              <a:t>bolesnicima</a:t>
            </a:r>
            <a:r>
              <a:rPr lang="en-US" sz="2400" dirty="0"/>
              <a:t>. Kao </a:t>
            </a:r>
            <a:r>
              <a:rPr lang="en-US" sz="2400" dirty="0" err="1"/>
              <a:t>hemostatik</a:t>
            </a:r>
            <a:r>
              <a:rPr lang="en-US" sz="2400" dirty="0"/>
              <a:t>, </a:t>
            </a:r>
            <a:r>
              <a:rPr lang="en-US" sz="2400" dirty="0" err="1"/>
              <a:t>eksterno</a:t>
            </a:r>
            <a:r>
              <a:rPr lang="en-US" sz="2400" dirty="0"/>
              <a:t> se </a:t>
            </a:r>
            <a:r>
              <a:rPr lang="en-US" sz="2400" dirty="0" err="1"/>
              <a:t>primenjuje</a:t>
            </a:r>
            <a:r>
              <a:rPr lang="en-US" sz="2400" dirty="0"/>
              <a:t>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krvarenja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nosa</a:t>
            </a:r>
            <a:r>
              <a:rPr lang="en-US" sz="2400" dirty="0"/>
              <a:t>, </a:t>
            </a:r>
            <a:r>
              <a:rPr lang="en-US" sz="2400" dirty="0" err="1"/>
              <a:t>pošto</a:t>
            </a:r>
            <a:r>
              <a:rPr lang="en-US" sz="2400" dirty="0"/>
              <a:t> </a:t>
            </a:r>
            <a:r>
              <a:rPr lang="en-US" sz="2400" dirty="0" err="1"/>
              <a:t>zaustavlja</a:t>
            </a:r>
            <a:r>
              <a:rPr lang="en-US" sz="2400" dirty="0"/>
              <a:t> </a:t>
            </a:r>
            <a:r>
              <a:rPr lang="en-US" sz="2400" dirty="0" err="1"/>
              <a:t>krvarenje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pojačava</a:t>
            </a:r>
            <a:r>
              <a:rPr lang="en-US" sz="2400" dirty="0"/>
              <a:t> </a:t>
            </a:r>
            <a:r>
              <a:rPr lang="en-US" sz="2400" dirty="0" err="1"/>
              <a:t>mineralizaciju</a:t>
            </a:r>
            <a:r>
              <a:rPr lang="en-US" sz="2400" dirty="0"/>
              <a:t> </a:t>
            </a:r>
            <a:r>
              <a:rPr lang="en-US" sz="2400" dirty="0" err="1"/>
              <a:t>obolelih</a:t>
            </a:r>
            <a:r>
              <a:rPr lang="en-US" sz="2400" dirty="0"/>
              <a:t> </a:t>
            </a:r>
            <a:r>
              <a:rPr lang="en-US" sz="2400" dirty="0" err="1"/>
              <a:t>organizama</a:t>
            </a:r>
            <a:r>
              <a:rPr lang="en-US" sz="2400" dirty="0"/>
              <a:t>.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grudnog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, </a:t>
            </a:r>
            <a:r>
              <a:rPr lang="en-US" sz="2400" dirty="0" err="1"/>
              <a:t>silikatnog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, </a:t>
            </a:r>
            <a:r>
              <a:rPr lang="en-US" sz="2400" dirty="0" err="1"/>
              <a:t>urološkog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mokrenje</a:t>
            </a:r>
            <a:r>
              <a:rPr lang="en-US" sz="2400" dirty="0"/>
              <a:t>. U </a:t>
            </a:r>
            <a:r>
              <a:rPr lang="en-US" sz="2400" dirty="0" err="1"/>
              <a:t>obliku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drugim</a:t>
            </a:r>
            <a:r>
              <a:rPr lang="en-US" sz="2400" dirty="0"/>
              <a:t> </a:t>
            </a:r>
            <a:r>
              <a:rPr lang="en-US" sz="2400" dirty="0" err="1"/>
              <a:t>biljkama</a:t>
            </a:r>
            <a:r>
              <a:rPr lang="en-US" sz="2400" dirty="0"/>
              <a:t> </a:t>
            </a:r>
            <a:r>
              <a:rPr lang="en-US" sz="2400" dirty="0" err="1"/>
              <a:t>preporučuje</a:t>
            </a:r>
            <a:r>
              <a:rPr lang="en-US" sz="2400" dirty="0"/>
              <a:t> se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povišenog</a:t>
            </a:r>
            <a:r>
              <a:rPr lang="en-US" sz="2400" dirty="0"/>
              <a:t> </a:t>
            </a:r>
            <a:r>
              <a:rPr lang="en-US" sz="2400" dirty="0" err="1"/>
              <a:t>krvnog</a:t>
            </a:r>
            <a:r>
              <a:rPr lang="en-US" sz="2400" dirty="0"/>
              <a:t> </a:t>
            </a:r>
            <a:r>
              <a:rPr lang="en-US" sz="2400" dirty="0" err="1"/>
              <a:t>pritiska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bolje</a:t>
            </a:r>
            <a:r>
              <a:rPr lang="en-US" sz="2400" dirty="0"/>
              <a:t> </a:t>
            </a:r>
            <a:r>
              <a:rPr lang="en-US" sz="2400" dirty="0" err="1"/>
              <a:t>varenje</a:t>
            </a:r>
            <a:r>
              <a:rPr lang="en-US" sz="2400" dirty="0"/>
              <a:t>,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gasova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belog</a:t>
            </a:r>
            <a:r>
              <a:rPr lang="en-US" sz="2400" dirty="0"/>
              <a:t> </a:t>
            </a:r>
            <a:r>
              <a:rPr lang="en-US" sz="2400" dirty="0" err="1"/>
              <a:t>pranja</a:t>
            </a:r>
            <a:r>
              <a:rPr lang="en-US" sz="2400" dirty="0"/>
              <a:t>. U </a:t>
            </a:r>
            <a:r>
              <a:rPr lang="en-US" sz="2400" dirty="0" err="1"/>
              <a:t>veterinarstvu</a:t>
            </a:r>
            <a:r>
              <a:rPr lang="en-US" sz="2400" dirty="0"/>
              <a:t>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posipanje</a:t>
            </a:r>
            <a:r>
              <a:rPr lang="en-US" sz="2400" dirty="0"/>
              <a:t> </a:t>
            </a:r>
            <a:r>
              <a:rPr lang="en-US" sz="2400" dirty="0" err="1"/>
              <a:t>rana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čireva</a:t>
            </a:r>
            <a:r>
              <a:rPr lang="en-US" sz="2400" dirty="0"/>
              <a:t>. </a:t>
            </a:r>
            <a:r>
              <a:rPr lang="en-US" sz="2400" dirty="0" err="1"/>
              <a:t>Može</a:t>
            </a:r>
            <a:r>
              <a:rPr lang="en-U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sredstvo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pranje</a:t>
            </a:r>
            <a:r>
              <a:rPr lang="en-US" sz="2400" dirty="0"/>
              <a:t> </a:t>
            </a:r>
            <a:r>
              <a:rPr lang="en-US" sz="2400" dirty="0" err="1"/>
              <a:t>sudova</a:t>
            </a:r>
            <a:r>
              <a:rPr lang="en-US" sz="2400" dirty="0"/>
              <a:t> (</a:t>
            </a:r>
            <a:r>
              <a:rPr lang="en-US" sz="2400" dirty="0" err="1"/>
              <a:t>usled</a:t>
            </a:r>
            <a:r>
              <a:rPr lang="en-US" sz="2400" dirty="0"/>
              <a:t> </a:t>
            </a:r>
            <a:r>
              <a:rPr lang="en-US" sz="2400" dirty="0" err="1"/>
              <a:t>prisustva</a:t>
            </a:r>
            <a:r>
              <a:rPr lang="en-US" sz="2400" dirty="0"/>
              <a:t> </a:t>
            </a:r>
            <a:r>
              <a:rPr lang="en-US" sz="2400" dirty="0" err="1"/>
              <a:t>peska</a:t>
            </a:r>
            <a:r>
              <a:rPr lang="en-US" sz="2400" dirty="0"/>
              <a:t>). U </a:t>
            </a:r>
            <a:r>
              <a:rPr lang="en-US" sz="2400" dirty="0" err="1"/>
              <a:t>narodnoj</a:t>
            </a:r>
            <a:r>
              <a:rPr lang="en-US" sz="2400" dirty="0"/>
              <a:t> </a:t>
            </a:r>
            <a:r>
              <a:rPr lang="en-US" sz="2400" dirty="0" err="1"/>
              <a:t>medicini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pomoćno</a:t>
            </a:r>
            <a:r>
              <a:rPr lang="en-US" sz="2400" dirty="0"/>
              <a:t> </a:t>
            </a:r>
            <a:r>
              <a:rPr lang="en-US" sz="2400" dirty="0" err="1"/>
              <a:t>sredstvo</a:t>
            </a:r>
            <a:r>
              <a:rPr lang="en-US" sz="2400" dirty="0"/>
              <a:t> u </a:t>
            </a:r>
            <a:r>
              <a:rPr lang="en-US" sz="2400" dirty="0" err="1"/>
              <a:t>lečenju</a:t>
            </a:r>
            <a:r>
              <a:rPr lang="en-US" sz="2400" dirty="0"/>
              <a:t> </a:t>
            </a:r>
            <a:r>
              <a:rPr lang="en-US" sz="2400" dirty="0" err="1"/>
              <a:t>tuberkuloze</a:t>
            </a:r>
            <a:r>
              <a:rPr lang="en-US" sz="2400" dirty="0"/>
              <a:t>. </a:t>
            </a:r>
            <a:r>
              <a:rPr lang="en-US" sz="2400" dirty="0" err="1"/>
              <a:t>Moris</a:t>
            </a:r>
            <a:r>
              <a:rPr lang="en-US" sz="2400" dirty="0"/>
              <a:t> </a:t>
            </a:r>
            <a:r>
              <a:rPr lang="en-US" sz="2400" dirty="0" err="1"/>
              <a:t>Messege</a:t>
            </a:r>
            <a:r>
              <a:rPr lang="en-US" sz="2400" dirty="0"/>
              <a:t> </a:t>
            </a:r>
            <a:r>
              <a:rPr lang="en-US" sz="2400" dirty="0" err="1"/>
              <a:t>svrstava</a:t>
            </a:r>
            <a:r>
              <a:rPr lang="en-US" sz="2400" dirty="0"/>
              <a:t> </a:t>
            </a:r>
            <a:r>
              <a:rPr lang="en-US" sz="2400" dirty="0" err="1"/>
              <a:t>rastavić</a:t>
            </a:r>
            <a:r>
              <a:rPr lang="en-US" sz="2400" dirty="0"/>
              <a:t> </a:t>
            </a:r>
            <a:r>
              <a:rPr lang="en-US" sz="2400" dirty="0" err="1"/>
              <a:t>među</a:t>
            </a:r>
            <a:r>
              <a:rPr lang="en-US" sz="2400" dirty="0"/>
              <a:t> </a:t>
            </a:r>
            <a:r>
              <a:rPr lang="en-US" sz="2400" dirty="0" err="1"/>
              <a:t>svoje</a:t>
            </a:r>
            <a:r>
              <a:rPr lang="en-US" sz="2400" dirty="0"/>
              <a:t> </a:t>
            </a:r>
            <a:r>
              <a:rPr lang="en-US" sz="2400" dirty="0" err="1"/>
              <a:t>omiljene</a:t>
            </a:r>
            <a:r>
              <a:rPr lang="en-US" sz="2400" dirty="0"/>
              <a:t> </a:t>
            </a:r>
            <a:r>
              <a:rPr lang="en-US" sz="2400" dirty="0" err="1"/>
              <a:t>anticelulitne</a:t>
            </a:r>
            <a:r>
              <a:rPr lang="en-US" sz="2400" dirty="0"/>
              <a:t> </a:t>
            </a:r>
            <a:r>
              <a:rPr lang="en-US" sz="2400" dirty="0" err="1" smtClean="0"/>
              <a:t>biljke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Sakupljanje</a:t>
            </a:r>
            <a:r>
              <a:rPr lang="en-US" b="1" dirty="0"/>
              <a:t> </a:t>
            </a:r>
            <a:endParaRPr lang="sr-Latn-RS" b="1" dirty="0" smtClean="0"/>
          </a:p>
          <a:p>
            <a:r>
              <a:rPr lang="en-US" sz="2400" i="1" dirty="0" smtClean="0"/>
              <a:t> </a:t>
            </a:r>
            <a:r>
              <a:rPr lang="en-US" sz="2400" dirty="0" err="1" smtClean="0"/>
              <a:t>Herba</a:t>
            </a:r>
            <a:r>
              <a:rPr lang="en-US" sz="2400" dirty="0" smtClean="0"/>
              <a:t> </a:t>
            </a:r>
            <a:r>
              <a:rPr lang="en-US" sz="2400" dirty="0"/>
              <a:t>se </a:t>
            </a:r>
            <a:r>
              <a:rPr lang="en-US" sz="2400" dirty="0" err="1"/>
              <a:t>sakuplja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maja</a:t>
            </a:r>
            <a:r>
              <a:rPr lang="en-US" sz="2400" dirty="0"/>
              <a:t> do </a:t>
            </a:r>
            <a:r>
              <a:rPr lang="en-US" sz="2400" dirty="0" err="1"/>
              <a:t>oktobra</a:t>
            </a:r>
            <a:r>
              <a:rPr lang="en-US" sz="2400" dirty="0"/>
              <a:t>, </a:t>
            </a:r>
            <a:r>
              <a:rPr lang="en-US" sz="2400" dirty="0" err="1"/>
              <a:t>odsecanjem</a:t>
            </a:r>
            <a:r>
              <a:rPr lang="en-US" sz="2400" dirty="0"/>
              <a:t> </a:t>
            </a:r>
            <a:r>
              <a:rPr lang="en-US" sz="2400" dirty="0" err="1"/>
              <a:t>sterilnih</a:t>
            </a:r>
            <a:r>
              <a:rPr lang="en-US" sz="2400" dirty="0"/>
              <a:t> </a:t>
            </a:r>
            <a:r>
              <a:rPr lang="en-US" sz="2400" dirty="0" err="1"/>
              <a:t>stabljika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visini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20 cm </a:t>
            </a:r>
            <a:r>
              <a:rPr lang="en-US" sz="2400" err="1"/>
              <a:t>iznad</a:t>
            </a:r>
            <a:r>
              <a:rPr lang="en-US" sz="2400"/>
              <a:t> </a:t>
            </a:r>
            <a:r>
              <a:rPr lang="en-US" sz="2400" smtClean="0"/>
              <a:t>zemlje</a:t>
            </a:r>
            <a:endParaRPr lang="sr-Latn-RS" sz="2400" dirty="0" smtClean="0"/>
          </a:p>
          <a:p>
            <a:r>
              <a:rPr lang="en-US" sz="2400" smtClean="0"/>
              <a:t> </a:t>
            </a:r>
            <a:r>
              <a:rPr lang="fr-FR" sz="2400" dirty="0" err="1"/>
              <a:t>Suši</a:t>
            </a:r>
            <a:r>
              <a:rPr lang="fr-FR" sz="2400" dirty="0"/>
              <a:t> se u </a:t>
            </a:r>
            <a:r>
              <a:rPr lang="fr-FR" sz="2400" dirty="0" err="1"/>
              <a:t>tankom</a:t>
            </a:r>
            <a:r>
              <a:rPr lang="fr-FR" sz="2400" dirty="0"/>
              <a:t> </a:t>
            </a:r>
            <a:r>
              <a:rPr lang="fr-FR" sz="2400" dirty="0" err="1"/>
              <a:t>sloju</a:t>
            </a:r>
            <a:r>
              <a:rPr lang="fr-FR" sz="2400" dirty="0"/>
              <a:t> na </a:t>
            </a:r>
            <a:r>
              <a:rPr lang="fr-FR" sz="2400" dirty="0" err="1"/>
              <a:t>hladnom</a:t>
            </a:r>
            <a:r>
              <a:rPr lang="fr-FR" sz="2400" dirty="0"/>
              <a:t> </a:t>
            </a:r>
            <a:r>
              <a:rPr lang="fr-FR" sz="2400" err="1"/>
              <a:t>promajnom</a:t>
            </a:r>
            <a:r>
              <a:rPr lang="fr-FR" sz="2400"/>
              <a:t> </a:t>
            </a:r>
            <a:r>
              <a:rPr lang="fr-FR" sz="2400" smtClean="0"/>
              <a:t>mestu</a:t>
            </a:r>
            <a:endParaRPr lang="sr-Latn-RS" sz="2400" smtClean="0"/>
          </a:p>
          <a:p>
            <a:r>
              <a:rPr lang="fr-FR" sz="2400" smtClean="0"/>
              <a:t>Osušena </a:t>
            </a:r>
            <a:r>
              <a:rPr lang="fr-FR" sz="2400" dirty="0" err="1"/>
              <a:t>droga</a:t>
            </a:r>
            <a:r>
              <a:rPr lang="fr-FR" sz="2400" dirty="0"/>
              <a:t> </a:t>
            </a:r>
            <a:r>
              <a:rPr lang="fr-FR" sz="2400" dirty="0" err="1"/>
              <a:t>nema</a:t>
            </a:r>
            <a:r>
              <a:rPr lang="fr-FR" sz="2400" dirty="0"/>
              <a:t> </a:t>
            </a:r>
            <a:r>
              <a:rPr lang="fr-FR" sz="2400" dirty="0" err="1"/>
              <a:t>mirisa</a:t>
            </a:r>
            <a:r>
              <a:rPr lang="fr-FR" sz="2400" dirty="0"/>
              <a:t> i </a:t>
            </a:r>
            <a:r>
              <a:rPr lang="fr-FR" sz="2400" dirty="0" err="1"/>
              <a:t>ukusa</a:t>
            </a:r>
            <a:r>
              <a:rPr lang="fr-FR" sz="2400" dirty="0"/>
              <a:t>, a </a:t>
            </a:r>
            <a:r>
              <a:rPr lang="fr-FR" sz="2400" dirty="0" err="1"/>
              <a:t>pod</a:t>
            </a:r>
            <a:r>
              <a:rPr lang="fr-FR" sz="2400" dirty="0"/>
              <a:t> </a:t>
            </a:r>
            <a:r>
              <a:rPr lang="fr-FR" sz="2400" dirty="0" err="1"/>
              <a:t>zubima</a:t>
            </a:r>
            <a:r>
              <a:rPr lang="fr-FR" sz="2400" dirty="0"/>
              <a:t> </a:t>
            </a:r>
            <a:r>
              <a:rPr lang="fr-FR" sz="2400" dirty="0" err="1"/>
              <a:t>ruska</a:t>
            </a:r>
            <a:r>
              <a:rPr lang="fr-FR" sz="2400" dirty="0"/>
              <a:t> </a:t>
            </a:r>
            <a:r>
              <a:rPr lang="fr-FR" sz="2400" dirty="0" err="1"/>
              <a:t>usled</a:t>
            </a:r>
            <a:r>
              <a:rPr lang="fr-FR" sz="2400" dirty="0"/>
              <a:t> </a:t>
            </a:r>
            <a:r>
              <a:rPr lang="fr-FR" sz="2400" err="1"/>
              <a:t>prisustva</a:t>
            </a:r>
            <a:r>
              <a:rPr lang="fr-FR" sz="2400"/>
              <a:t> </a:t>
            </a:r>
            <a:r>
              <a:rPr lang="fr-FR" sz="2400" smtClean="0"/>
              <a:t>peska</a:t>
            </a:r>
            <a:endParaRPr lang="sr-Latn-RS" sz="2400" dirty="0" smtClean="0"/>
          </a:p>
          <a:p>
            <a:r>
              <a:rPr lang="fr-FR" sz="2400" smtClean="0"/>
              <a:t> </a:t>
            </a:r>
            <a:r>
              <a:rPr lang="fr-FR" sz="2400" dirty="0" err="1"/>
              <a:t>Pakuje</a:t>
            </a:r>
            <a:r>
              <a:rPr lang="fr-FR" sz="2400" dirty="0"/>
              <a:t> se u </a:t>
            </a:r>
            <a:r>
              <a:rPr lang="fr-FR" sz="2400" dirty="0" err="1"/>
              <a:t>vreće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/>
              <a:t>kutije</a:t>
            </a:r>
            <a:r>
              <a:rPr lang="fr-FR" sz="2400" dirty="0"/>
              <a:t> i </a:t>
            </a:r>
            <a:r>
              <a:rPr lang="fr-FR" sz="2400" dirty="0" err="1"/>
              <a:t>čuva</a:t>
            </a:r>
            <a:r>
              <a:rPr lang="fr-FR" sz="2400" dirty="0"/>
              <a:t> na </a:t>
            </a:r>
            <a:r>
              <a:rPr lang="fr-FR" sz="2400" dirty="0" err="1"/>
              <a:t>suvom</a:t>
            </a:r>
            <a:r>
              <a:rPr lang="fr-FR" sz="2400" dirty="0"/>
              <a:t> </a:t>
            </a:r>
            <a:r>
              <a:rPr lang="fr-FR" sz="2400" dirty="0" err="1"/>
              <a:t>mestu</a:t>
            </a:r>
            <a:r>
              <a:rPr lang="fr-FR" sz="2400" dirty="0"/>
              <a:t>.</a:t>
            </a:r>
            <a:endParaRPr lang="en-US" sz="2400" dirty="0"/>
          </a:p>
          <a:p>
            <a:r>
              <a:rPr lang="fr-FR" sz="2400" smtClean="0"/>
              <a:t>Odnos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sušenju</a:t>
            </a:r>
            <a:r>
              <a:rPr lang="fr-FR" sz="2400" dirty="0"/>
              <a:t> </a:t>
            </a:r>
            <a:r>
              <a:rPr lang="fr-FR" sz="2400" dirty="0" err="1"/>
              <a:t>nadzemnog</a:t>
            </a:r>
            <a:r>
              <a:rPr lang="fr-FR" sz="2400" dirty="0"/>
              <a:t> </a:t>
            </a:r>
            <a:r>
              <a:rPr lang="fr-FR" sz="2400" dirty="0" err="1"/>
              <a:t>dela</a:t>
            </a:r>
            <a:r>
              <a:rPr lang="fr-FR" sz="2400" dirty="0"/>
              <a:t> </a:t>
            </a:r>
            <a:r>
              <a:rPr lang="fr-FR" sz="2400" dirty="0" err="1"/>
              <a:t>rastavića</a:t>
            </a:r>
            <a:r>
              <a:rPr lang="fr-FR" sz="2400" dirty="0"/>
              <a:t> je 4,5 :1.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628654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/>
              <a:t>PIREVINA - </a:t>
            </a:r>
            <a:r>
              <a:rPr lang="en-US" b="1" i="1" dirty="0" err="1"/>
              <a:t>Agropyrum</a:t>
            </a:r>
            <a:r>
              <a:rPr lang="en-US" b="1" i="1" dirty="0"/>
              <a:t> </a:t>
            </a:r>
            <a:r>
              <a:rPr lang="en-US" b="1" i="1" dirty="0" err="1"/>
              <a:t>repens</a:t>
            </a:r>
            <a:r>
              <a:rPr lang="en-US" b="1" dirty="0"/>
              <a:t> (L.) </a:t>
            </a:r>
            <a:r>
              <a:rPr lang="en-US" b="1" dirty="0" err="1"/>
              <a:t>Beauv</a:t>
            </a:r>
            <a:r>
              <a:rPr lang="en-US" b="1" dirty="0"/>
              <a:t>. </a:t>
            </a:r>
            <a:r>
              <a:rPr lang="sr-Latn-RS" b="1" dirty="0" smtClean="0"/>
              <a:t> </a:t>
            </a:r>
            <a:r>
              <a:rPr lang="sr-Latn-RS" b="1" i="1" dirty="0" smtClean="0"/>
              <a:t>(Poaceae)</a:t>
            </a:r>
            <a:endParaRPr lang="en-US" i="1" dirty="0"/>
          </a:p>
          <a:p>
            <a:endParaRPr lang="sr-Latn-RS" dirty="0" smtClean="0"/>
          </a:p>
          <a:p>
            <a:r>
              <a:rPr lang="en-US" sz="2400" dirty="0" err="1"/>
              <a:t>Narodna</a:t>
            </a:r>
            <a:r>
              <a:rPr lang="en-US" sz="2400" dirty="0"/>
              <a:t> </a:t>
            </a:r>
            <a:r>
              <a:rPr lang="en-US" sz="2400" dirty="0" err="1"/>
              <a:t>imena</a:t>
            </a:r>
            <a:r>
              <a:rPr lang="en-US" sz="2400" dirty="0"/>
              <a:t>: </a:t>
            </a:r>
            <a:r>
              <a:rPr lang="en-US" sz="2400" i="1" dirty="0" err="1"/>
              <a:t>pirika</a:t>
            </a:r>
            <a:r>
              <a:rPr lang="en-US" sz="2400" i="1" dirty="0"/>
              <a:t>, </a:t>
            </a:r>
            <a:r>
              <a:rPr lang="en-US" sz="2400" i="1" dirty="0" err="1" smtClean="0"/>
              <a:t>pirevina,pirovina</a:t>
            </a:r>
            <a:r>
              <a:rPr lang="en-US" sz="2400" i="1" dirty="0"/>
              <a:t>, </a:t>
            </a:r>
            <a:r>
              <a:rPr lang="en-US" sz="2400" i="1" dirty="0" err="1"/>
              <a:t>zubača</a:t>
            </a:r>
            <a:r>
              <a:rPr lang="en-US" sz="2400" i="1" dirty="0"/>
              <a:t>, </a:t>
            </a:r>
            <a:r>
              <a:rPr lang="en-US" sz="2400" i="1" dirty="0" err="1"/>
              <a:t>pir</a:t>
            </a:r>
            <a:r>
              <a:rPr lang="en-US" sz="2400" i="1" dirty="0"/>
              <a:t>, </a:t>
            </a:r>
            <a:r>
              <a:rPr lang="en-US" sz="2400" i="1" dirty="0" err="1"/>
              <a:t>pirak</a:t>
            </a:r>
            <a:r>
              <a:rPr lang="en-US" sz="2400" i="1" dirty="0"/>
              <a:t>, </a:t>
            </a:r>
            <a:r>
              <a:rPr lang="en-US" sz="2400" i="1" dirty="0" err="1"/>
              <a:t>pirec</a:t>
            </a:r>
            <a:r>
              <a:rPr lang="en-US" sz="2400" i="1" dirty="0"/>
              <a:t>,</a:t>
            </a:r>
            <a:endParaRPr lang="en-US" sz="2400" dirty="0"/>
          </a:p>
          <a:p>
            <a:pPr>
              <a:buNone/>
            </a:pPr>
            <a:r>
              <a:rPr lang="sr-Latn-RS" sz="2400" i="1" dirty="0" smtClean="0"/>
              <a:t>	</a:t>
            </a:r>
            <a:r>
              <a:rPr lang="fr-FR" sz="2400" i="1" dirty="0" err="1" smtClean="0"/>
              <a:t>puzava</a:t>
            </a:r>
            <a:r>
              <a:rPr lang="fr-FR" sz="2400" i="1" dirty="0" smtClean="0"/>
              <a:t> </a:t>
            </a:r>
            <a:r>
              <a:rPr lang="fr-FR" sz="2400" i="1" dirty="0" err="1"/>
              <a:t>pirika</a:t>
            </a:r>
            <a:r>
              <a:rPr lang="fr-FR" sz="2400" i="1" dirty="0"/>
              <a:t>, </a:t>
            </a:r>
            <a:r>
              <a:rPr lang="fr-FR" sz="2400" i="1" dirty="0" err="1" smtClean="0"/>
              <a:t>tkalac</a:t>
            </a:r>
            <a:endParaRPr lang="en-US" sz="2400" dirty="0"/>
          </a:p>
          <a:p>
            <a:r>
              <a:rPr lang="fr-FR" sz="2400" dirty="0" err="1" smtClean="0"/>
              <a:t>Pirevina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žilav</a:t>
            </a:r>
            <a:r>
              <a:rPr lang="fr-FR" sz="2400" dirty="0"/>
              <a:t> </a:t>
            </a:r>
            <a:r>
              <a:rPr lang="fr-FR" sz="2400" dirty="0" err="1"/>
              <a:t>korov</a:t>
            </a:r>
            <a:r>
              <a:rPr lang="fr-FR" sz="2400" dirty="0"/>
              <a:t> </a:t>
            </a:r>
            <a:r>
              <a:rPr lang="fr-FR" sz="2400" dirty="0" err="1"/>
              <a:t>koji</a:t>
            </a:r>
            <a:r>
              <a:rPr lang="fr-FR" sz="2400" dirty="0"/>
              <a:t> se </a:t>
            </a:r>
            <a:r>
              <a:rPr lang="fr-FR" sz="2400" dirty="0" err="1"/>
              <a:t>veoma</a:t>
            </a:r>
            <a:r>
              <a:rPr lang="fr-FR" sz="2400" dirty="0"/>
              <a:t> </a:t>
            </a:r>
            <a:r>
              <a:rPr lang="fr-FR" sz="2400" dirty="0" err="1"/>
              <a:t>brzo</a:t>
            </a:r>
            <a:r>
              <a:rPr lang="fr-FR" sz="2400" dirty="0"/>
              <a:t> </a:t>
            </a:r>
            <a:r>
              <a:rPr lang="fr-FR" sz="2400" dirty="0" err="1"/>
              <a:t>razmnožava</a:t>
            </a:r>
            <a:r>
              <a:rPr lang="fr-FR" sz="2400" dirty="0"/>
              <a:t> i </a:t>
            </a:r>
            <a:r>
              <a:rPr lang="fr-FR" sz="2400" dirty="0" err="1" smtClean="0"/>
              <a:t>širi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Raste</a:t>
            </a:r>
            <a:r>
              <a:rPr lang="fr-FR" sz="2400" dirty="0"/>
              <a:t> po </a:t>
            </a:r>
            <a:r>
              <a:rPr lang="fr-FR" sz="2400" dirty="0" err="1"/>
              <a:t>njivama</a:t>
            </a:r>
            <a:r>
              <a:rPr lang="fr-FR" sz="2400" dirty="0"/>
              <a:t>, </a:t>
            </a:r>
            <a:r>
              <a:rPr lang="fr-FR" sz="2400" dirty="0" err="1"/>
              <a:t>livadama</a:t>
            </a:r>
            <a:r>
              <a:rPr lang="fr-FR" sz="2400" dirty="0"/>
              <a:t>, </a:t>
            </a:r>
            <a:r>
              <a:rPr lang="fr-FR" sz="2400" dirty="0" err="1"/>
              <a:t>kraj</a:t>
            </a:r>
            <a:r>
              <a:rPr lang="fr-FR" sz="2400" dirty="0"/>
              <a:t> </a:t>
            </a:r>
            <a:r>
              <a:rPr lang="fr-FR" sz="2400" dirty="0" err="1"/>
              <a:t>puteva</a:t>
            </a:r>
            <a:r>
              <a:rPr lang="fr-FR" sz="2400" dirty="0"/>
              <a:t> i </a:t>
            </a:r>
            <a:r>
              <a:rPr lang="fr-FR" sz="2400" dirty="0" err="1"/>
              <a:t>šibljacima</a:t>
            </a:r>
            <a:r>
              <a:rPr lang="fr-FR" sz="2400" dirty="0"/>
              <a:t>, </a:t>
            </a:r>
            <a:r>
              <a:rPr lang="fr-FR" sz="2400" dirty="0" err="1"/>
              <a:t>ima</a:t>
            </a:r>
            <a:r>
              <a:rPr lang="fr-FR" sz="2400" dirty="0"/>
              <a:t> je u </a:t>
            </a:r>
            <a:r>
              <a:rPr lang="fr-FR" sz="2400" dirty="0" err="1"/>
              <a:t>svim</a:t>
            </a:r>
            <a:r>
              <a:rPr lang="fr-FR" sz="2400" dirty="0"/>
              <a:t> </a:t>
            </a:r>
            <a:r>
              <a:rPr lang="fr-FR" sz="2400" dirty="0" err="1"/>
              <a:t>usevima</a:t>
            </a:r>
            <a:r>
              <a:rPr lang="fr-FR" sz="2400" dirty="0"/>
              <a:t> a </a:t>
            </a:r>
            <a:r>
              <a:rPr lang="fr-FR" sz="2400" dirty="0" err="1"/>
              <a:t>naročito</a:t>
            </a:r>
            <a:r>
              <a:rPr lang="fr-FR" sz="2400" dirty="0"/>
              <a:t> u </a:t>
            </a:r>
            <a:r>
              <a:rPr lang="fr-FR" sz="2400" dirty="0" err="1"/>
              <a:t>višegodišnjim</a:t>
            </a:r>
            <a:r>
              <a:rPr lang="fr-FR" sz="2400" dirty="0"/>
              <a:t> </a:t>
            </a:r>
            <a:r>
              <a:rPr lang="fr-FR" sz="2400" dirty="0" err="1" smtClean="0"/>
              <a:t>zasadima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/>
              <a:t>Kao </a:t>
            </a:r>
            <a:r>
              <a:rPr lang="fr-FR" sz="2400" dirty="0" err="1"/>
              <a:t>pionirska</a:t>
            </a:r>
            <a:r>
              <a:rPr lang="fr-FR" sz="2400" dirty="0"/>
              <a:t> </a:t>
            </a:r>
            <a:r>
              <a:rPr lang="fr-FR" sz="2400" dirty="0" err="1"/>
              <a:t>vrsta</a:t>
            </a:r>
            <a:r>
              <a:rPr lang="fr-FR" sz="2400" dirty="0"/>
              <a:t> </a:t>
            </a:r>
            <a:r>
              <a:rPr lang="fr-FR" sz="2400" dirty="0" err="1"/>
              <a:t>javlja</a:t>
            </a:r>
            <a:r>
              <a:rPr lang="fr-FR" sz="2400" dirty="0"/>
              <a:t> se na </a:t>
            </a:r>
            <a:r>
              <a:rPr lang="fr-FR" sz="2400" dirty="0" err="1"/>
              <a:t>golim</a:t>
            </a:r>
            <a:r>
              <a:rPr lang="fr-FR" sz="2400" dirty="0"/>
              <a:t>, </a:t>
            </a:r>
            <a:r>
              <a:rPr lang="fr-FR" sz="2400" dirty="0" err="1"/>
              <a:t>neobraslim</a:t>
            </a:r>
            <a:r>
              <a:rPr lang="fr-FR" sz="2400" dirty="0"/>
              <a:t> </a:t>
            </a:r>
            <a:r>
              <a:rPr lang="fr-FR" sz="2400" dirty="0" err="1" smtClean="0"/>
              <a:t>zemljištima</a:t>
            </a:r>
            <a:endParaRPr lang="sr-Latn-RS" sz="2400" dirty="0" smtClean="0"/>
          </a:p>
          <a:p>
            <a:r>
              <a:rPr lang="fr-FR" sz="2400" dirty="0" err="1" smtClean="0"/>
              <a:t>Najviše</a:t>
            </a:r>
            <a:r>
              <a:rPr lang="fr-FR" sz="2400" dirty="0" smtClean="0"/>
              <a:t> </a:t>
            </a:r>
            <a:r>
              <a:rPr lang="fr-FR" sz="2400" dirty="0" err="1"/>
              <a:t>joj</a:t>
            </a:r>
            <a:r>
              <a:rPr lang="fr-FR" sz="2400" dirty="0"/>
              <a:t> </a:t>
            </a:r>
            <a:r>
              <a:rPr lang="fr-FR" sz="2400" dirty="0" err="1"/>
              <a:t>odgovaraju</a:t>
            </a:r>
            <a:r>
              <a:rPr lang="fr-FR" sz="2400" dirty="0"/>
              <a:t> </a:t>
            </a:r>
            <a:r>
              <a:rPr lang="fr-FR" sz="2400" dirty="0" err="1"/>
              <a:t>zemljišta</a:t>
            </a:r>
            <a:r>
              <a:rPr lang="fr-FR" sz="2400" dirty="0"/>
              <a:t> </a:t>
            </a:r>
            <a:r>
              <a:rPr lang="fr-FR" sz="2400" dirty="0" err="1"/>
              <a:t>bogata</a:t>
            </a:r>
            <a:r>
              <a:rPr lang="fr-FR" sz="2400" dirty="0"/>
              <a:t> </a:t>
            </a:r>
            <a:r>
              <a:rPr lang="fr-FR" sz="2400" dirty="0" err="1" smtClean="0"/>
              <a:t>krečom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EE62618-F5CC-4206-A08C-07292E274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214422"/>
            <a:ext cx="2660787" cy="47863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14290"/>
            <a:ext cx="8786874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 smtClean="0"/>
              <a:t>Pirevina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višegodišnja</a:t>
            </a:r>
            <a:r>
              <a:rPr lang="fr-FR" sz="2400" dirty="0"/>
              <a:t> </a:t>
            </a:r>
            <a:r>
              <a:rPr lang="fr-FR" sz="2400" dirty="0" err="1"/>
              <a:t>zeljasta</a:t>
            </a:r>
            <a:r>
              <a:rPr lang="fr-FR" sz="2400" dirty="0"/>
              <a:t> </a:t>
            </a:r>
            <a:r>
              <a:rPr lang="fr-FR" sz="2400" dirty="0" err="1"/>
              <a:t>biljka</a:t>
            </a:r>
            <a:r>
              <a:rPr lang="fr-FR" sz="2400" dirty="0"/>
              <a:t>, </a:t>
            </a:r>
            <a:r>
              <a:rPr lang="fr-FR" sz="2400" dirty="0" err="1"/>
              <a:t>visoka</a:t>
            </a:r>
            <a:r>
              <a:rPr lang="fr-FR" sz="2400" dirty="0"/>
              <a:t> 60-120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Ima</a:t>
            </a:r>
            <a:r>
              <a:rPr lang="fr-FR" sz="2400" dirty="0"/>
              <a:t> </a:t>
            </a:r>
            <a:r>
              <a:rPr lang="fr-FR" sz="2400" dirty="0" err="1"/>
              <a:t>dobro</a:t>
            </a:r>
            <a:r>
              <a:rPr lang="fr-FR" sz="2400" dirty="0"/>
              <a:t> </a:t>
            </a:r>
            <a:r>
              <a:rPr lang="fr-FR" sz="2400" dirty="0" err="1"/>
              <a:t>razvijen</a:t>
            </a:r>
            <a:r>
              <a:rPr lang="fr-FR" sz="2400" dirty="0"/>
              <a:t> </a:t>
            </a:r>
            <a:r>
              <a:rPr lang="fr-FR" sz="2400" dirty="0" err="1"/>
              <a:t>rizom</a:t>
            </a:r>
            <a:r>
              <a:rPr lang="fr-FR" sz="2400" dirty="0"/>
              <a:t> u </a:t>
            </a:r>
            <a:r>
              <a:rPr lang="fr-FR" sz="2400" dirty="0" err="1"/>
              <a:t>obliku</a:t>
            </a:r>
            <a:r>
              <a:rPr lang="fr-FR" sz="2400" dirty="0"/>
              <a:t> </a:t>
            </a:r>
            <a:r>
              <a:rPr lang="fr-FR" sz="2400" dirty="0" err="1"/>
              <a:t>puzećeg</a:t>
            </a:r>
            <a:r>
              <a:rPr lang="fr-FR" sz="2400" dirty="0"/>
              <a:t> </a:t>
            </a:r>
            <a:r>
              <a:rPr lang="fr-FR" sz="2400" dirty="0" err="1"/>
              <a:t>podzemnog</a:t>
            </a:r>
            <a:r>
              <a:rPr lang="fr-FR" sz="2400" dirty="0"/>
              <a:t> </a:t>
            </a:r>
            <a:r>
              <a:rPr lang="fr-FR" sz="2400" dirty="0" err="1"/>
              <a:t>stabla</a:t>
            </a:r>
            <a:r>
              <a:rPr lang="fr-FR" sz="2400" dirty="0"/>
              <a:t>, </a:t>
            </a:r>
            <a:r>
              <a:rPr lang="fr-FR" sz="2400" dirty="0" err="1"/>
              <a:t>koji</a:t>
            </a:r>
            <a:r>
              <a:rPr lang="fr-FR" sz="2400" dirty="0"/>
              <a:t> se </a:t>
            </a:r>
            <a:r>
              <a:rPr lang="fr-FR" sz="2400" dirty="0" err="1"/>
              <a:t>lako</a:t>
            </a:r>
            <a:r>
              <a:rPr lang="fr-FR" sz="2400" dirty="0"/>
              <a:t> </a:t>
            </a:r>
            <a:r>
              <a:rPr lang="fr-FR" sz="2400" dirty="0" err="1"/>
              <a:t>širi</a:t>
            </a:r>
            <a:r>
              <a:rPr lang="fr-FR" sz="2400" dirty="0"/>
              <a:t> i </a:t>
            </a:r>
            <a:r>
              <a:rPr lang="fr-FR" sz="2400" dirty="0" err="1"/>
              <a:t>tako</a:t>
            </a:r>
            <a:r>
              <a:rPr lang="fr-FR" sz="2400" dirty="0"/>
              <a:t> </a:t>
            </a:r>
            <a:r>
              <a:rPr lang="fr-FR" sz="2400" dirty="0" err="1"/>
              <a:t>zakorovljava</a:t>
            </a:r>
            <a:r>
              <a:rPr lang="fr-FR" sz="2400" dirty="0"/>
              <a:t> </a:t>
            </a:r>
            <a:r>
              <a:rPr lang="fr-FR" sz="2400" dirty="0" err="1" smtClean="0"/>
              <a:t>polja</a:t>
            </a:r>
            <a:endParaRPr lang="sr-Latn-RS" sz="2400" dirty="0" smtClean="0"/>
          </a:p>
          <a:p>
            <a:r>
              <a:rPr lang="fr-FR" sz="2400" dirty="0" err="1" smtClean="0"/>
              <a:t>Stablo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tanko</a:t>
            </a:r>
            <a:r>
              <a:rPr lang="fr-FR" sz="2400" dirty="0"/>
              <a:t> </a:t>
            </a:r>
            <a:r>
              <a:rPr lang="fr-FR" sz="2400" dirty="0" err="1"/>
              <a:t>obraslo</a:t>
            </a:r>
            <a:r>
              <a:rPr lang="fr-FR" sz="2400" dirty="0"/>
              <a:t> </a:t>
            </a:r>
            <a:r>
              <a:rPr lang="fr-FR" sz="2400" dirty="0" err="1"/>
              <a:t>uskim</a:t>
            </a:r>
            <a:r>
              <a:rPr lang="fr-FR" sz="2400" dirty="0"/>
              <a:t>, </a:t>
            </a:r>
            <a:r>
              <a:rPr lang="fr-FR" sz="2400" dirty="0" err="1"/>
              <a:t>linearnim</a:t>
            </a:r>
            <a:r>
              <a:rPr lang="fr-FR" sz="2400" dirty="0"/>
              <a:t> </a:t>
            </a:r>
            <a:r>
              <a:rPr lang="fr-FR" sz="2400" dirty="0" err="1"/>
              <a:t>liskama</a:t>
            </a:r>
            <a:r>
              <a:rPr lang="fr-FR" sz="2400" dirty="0"/>
              <a:t>, </a:t>
            </a:r>
            <a:r>
              <a:rPr lang="fr-FR" sz="2400" dirty="0" err="1"/>
              <a:t>zašiljenog</a:t>
            </a:r>
            <a:r>
              <a:rPr lang="fr-FR" sz="2400" dirty="0"/>
              <a:t> </a:t>
            </a:r>
            <a:r>
              <a:rPr lang="fr-FR" sz="2400" dirty="0" err="1"/>
              <a:t>vrha</a:t>
            </a:r>
            <a:r>
              <a:rPr lang="fr-FR" sz="2400" dirty="0"/>
              <a:t> i </a:t>
            </a:r>
            <a:r>
              <a:rPr lang="fr-FR" sz="2400" dirty="0" err="1"/>
              <a:t>celog</a:t>
            </a:r>
            <a:r>
              <a:rPr lang="fr-FR" sz="2400" dirty="0"/>
              <a:t> </a:t>
            </a:r>
            <a:r>
              <a:rPr lang="fr-FR" sz="2400" dirty="0" err="1" smtClean="0"/>
              <a:t>oboda</a:t>
            </a:r>
            <a:endParaRPr lang="sr-Latn-RS" sz="2400" dirty="0"/>
          </a:p>
          <a:p>
            <a:r>
              <a:rPr lang="en-US" sz="2400" dirty="0" err="1" smtClean="0"/>
              <a:t>Liska</a:t>
            </a:r>
            <a:r>
              <a:rPr lang="en-US" sz="2400" dirty="0" smtClean="0"/>
              <a:t> </a:t>
            </a:r>
            <a:r>
              <a:rPr lang="en-US" sz="2400" dirty="0"/>
              <a:t>je </a:t>
            </a:r>
            <a:r>
              <a:rPr lang="en-US" sz="2400" dirty="0" err="1"/>
              <a:t>gola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hrapava</a:t>
            </a:r>
            <a:r>
              <a:rPr lang="en-US" sz="2400" dirty="0"/>
              <a:t> s </a:t>
            </a:r>
            <a:r>
              <a:rPr lang="en-US" sz="2400" dirty="0" err="1"/>
              <a:t>lica</a:t>
            </a:r>
            <a:r>
              <a:rPr lang="en-US" sz="2400" dirty="0"/>
              <a:t>, </a:t>
            </a:r>
            <a:r>
              <a:rPr lang="en-US" sz="2400" dirty="0" err="1"/>
              <a:t>dužine</a:t>
            </a:r>
            <a:r>
              <a:rPr lang="en-US" sz="2400" dirty="0"/>
              <a:t> do 25 cm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širine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8 </a:t>
            </a:r>
            <a:r>
              <a:rPr lang="en-US" sz="2400" dirty="0" smtClean="0"/>
              <a:t>cm</a:t>
            </a:r>
            <a:endParaRPr lang="sr-Latn-RS" sz="2400" dirty="0" smtClean="0"/>
          </a:p>
          <a:p>
            <a:r>
              <a:rPr lang="en-US" sz="2400" dirty="0" err="1" smtClean="0"/>
              <a:t>Cvetovi</a:t>
            </a:r>
            <a:r>
              <a:rPr lang="en-US" sz="2400" dirty="0" smtClean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udruženi</a:t>
            </a:r>
            <a:r>
              <a:rPr lang="en-US" sz="2400" dirty="0"/>
              <a:t> (5 - 10) u </a:t>
            </a:r>
            <a:r>
              <a:rPr lang="en-US" sz="2400" dirty="0" err="1"/>
              <a:t>klasiće</a:t>
            </a:r>
            <a:r>
              <a:rPr lang="en-US" sz="2400" dirty="0"/>
              <a:t>, </a:t>
            </a:r>
            <a:r>
              <a:rPr lang="en-US" sz="2400" dirty="0" err="1"/>
              <a:t>koji</a:t>
            </a:r>
            <a:r>
              <a:rPr lang="en-US" sz="2400" dirty="0"/>
              <a:t> grade </a:t>
            </a:r>
            <a:r>
              <a:rPr lang="en-US" sz="2400" dirty="0" err="1"/>
              <a:t>klasaste</a:t>
            </a:r>
            <a:r>
              <a:rPr lang="en-US" sz="2400" dirty="0"/>
              <a:t> </a:t>
            </a:r>
            <a:r>
              <a:rPr lang="en-US" sz="2400" dirty="0" err="1"/>
              <a:t>cvasti</a:t>
            </a:r>
            <a:r>
              <a:rPr lang="en-US" sz="2400" dirty="0"/>
              <a:t>, </a:t>
            </a:r>
            <a:r>
              <a:rPr lang="en-US" sz="2400" dirty="0" err="1"/>
              <a:t>duge</a:t>
            </a:r>
            <a:r>
              <a:rPr lang="en-US" sz="2400" dirty="0"/>
              <a:t> </a:t>
            </a:r>
            <a:r>
              <a:rPr lang="en-US" sz="2400" dirty="0" err="1"/>
              <a:t>oko</a:t>
            </a:r>
            <a:r>
              <a:rPr lang="en-US" sz="2400" dirty="0"/>
              <a:t> 10 </a:t>
            </a:r>
            <a:r>
              <a:rPr lang="en-US" sz="2400" dirty="0" smtClean="0"/>
              <a:t>cm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tokom</a:t>
            </a:r>
            <a:r>
              <a:rPr lang="en-US" sz="2400" dirty="0"/>
              <a:t> </a:t>
            </a:r>
            <a:r>
              <a:rPr lang="en-US" sz="2400" dirty="0" err="1"/>
              <a:t>celog</a:t>
            </a:r>
            <a:r>
              <a:rPr lang="en-US" sz="2400" dirty="0"/>
              <a:t> </a:t>
            </a:r>
            <a:r>
              <a:rPr lang="en-US" sz="2400" dirty="0" err="1" smtClean="0"/>
              <a:t>leta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Plod </a:t>
            </a:r>
            <a:r>
              <a:rPr lang="en-US" sz="2400" dirty="0" err="1"/>
              <a:t>pokriven</a:t>
            </a:r>
            <a:r>
              <a:rPr lang="en-US" sz="2400" dirty="0"/>
              <a:t> </a:t>
            </a:r>
            <a:r>
              <a:rPr lang="en-US" sz="2400" dirty="0" err="1"/>
              <a:t>dlakama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prirastao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plevice</a:t>
            </a:r>
            <a:r>
              <a:rPr lang="en-US" sz="2400" dirty="0"/>
              <a:t>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šiljate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završavaju</a:t>
            </a:r>
            <a:r>
              <a:rPr lang="en-US" sz="2400" dirty="0"/>
              <a:t> se </a:t>
            </a:r>
            <a:r>
              <a:rPr lang="en-US" sz="2400" dirty="0" err="1" smtClean="0"/>
              <a:t>osjem</a:t>
            </a:r>
            <a:endParaRPr lang="sr-Latn-RS" sz="2400" dirty="0" smtClean="0"/>
          </a:p>
          <a:p>
            <a:r>
              <a:rPr lang="en-US" sz="2400" dirty="0" smtClean="0"/>
              <a:t>U </a:t>
            </a:r>
            <a:r>
              <a:rPr lang="en-US" sz="2400" dirty="0" err="1"/>
              <a:t>zrelom</a:t>
            </a:r>
            <a:r>
              <a:rPr lang="en-US" sz="2400" dirty="0"/>
              <a:t> </a:t>
            </a:r>
            <a:r>
              <a:rPr lang="en-US" sz="2400" dirty="0" err="1"/>
              <a:t>stanju</a:t>
            </a:r>
            <a:r>
              <a:rPr lang="en-US" sz="2400" dirty="0"/>
              <a:t> </a:t>
            </a:r>
            <a:r>
              <a:rPr lang="en-US" sz="2400" dirty="0" err="1"/>
              <a:t>ceo</a:t>
            </a:r>
            <a:r>
              <a:rPr lang="en-US" sz="2400" dirty="0"/>
              <a:t> </a:t>
            </a:r>
            <a:r>
              <a:rPr lang="en-US" sz="2400" dirty="0" err="1"/>
              <a:t>klasić</a:t>
            </a:r>
            <a:r>
              <a:rPr lang="en-US" sz="2400" dirty="0"/>
              <a:t> </a:t>
            </a:r>
            <a:r>
              <a:rPr lang="en-US" sz="2400" dirty="0" err="1"/>
              <a:t>opada</a:t>
            </a:r>
            <a:r>
              <a:rPr lang="en-US" sz="2400" dirty="0"/>
              <a:t>. </a:t>
            </a:r>
            <a:r>
              <a:rPr lang="en-US" sz="2400" dirty="0" err="1"/>
              <a:t>Semena</a:t>
            </a:r>
            <a:r>
              <a:rPr lang="en-US" sz="2400" dirty="0"/>
              <a:t> </a:t>
            </a:r>
            <a:r>
              <a:rPr lang="en-US" sz="2400" dirty="0" err="1"/>
              <a:t>pirevine</a:t>
            </a:r>
            <a:r>
              <a:rPr lang="en-US" sz="2400" dirty="0"/>
              <a:t> </a:t>
            </a:r>
            <a:r>
              <a:rPr lang="en-US" sz="2400" dirty="0" err="1"/>
              <a:t>zadržavaju</a:t>
            </a:r>
            <a:r>
              <a:rPr lang="en-US" sz="2400" dirty="0"/>
              <a:t> </a:t>
            </a:r>
            <a:r>
              <a:rPr lang="en-US" sz="2400" dirty="0" err="1"/>
              <a:t>klijavost</a:t>
            </a:r>
            <a:r>
              <a:rPr lang="en-US" sz="2400" dirty="0"/>
              <a:t> do 5 </a:t>
            </a:r>
            <a:r>
              <a:rPr lang="en-US" sz="2400" dirty="0" err="1"/>
              <a:t>godina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upotreba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pPr algn="just"/>
            <a:r>
              <a:rPr lang="en-US" sz="2400" dirty="0" err="1" smtClean="0"/>
              <a:t>Droga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Agropyri</a:t>
            </a:r>
            <a:r>
              <a:rPr lang="en-US" sz="2400" dirty="0"/>
              <a:t> </a:t>
            </a:r>
            <a:r>
              <a:rPr lang="en-US" sz="2400" dirty="0" err="1"/>
              <a:t>rhizoma</a:t>
            </a:r>
            <a:r>
              <a:rPr lang="en-US" sz="2400" dirty="0"/>
              <a:t>) </a:t>
            </a:r>
            <a:r>
              <a:rPr lang="en-US" sz="2400" dirty="0" err="1"/>
              <a:t>sadrži</a:t>
            </a:r>
            <a:r>
              <a:rPr lang="en-US" sz="2400" dirty="0"/>
              <a:t> 3 - 8% </a:t>
            </a:r>
            <a:r>
              <a:rPr lang="en-US" sz="2400" dirty="0" err="1"/>
              <a:t>triticina</a:t>
            </a:r>
            <a:r>
              <a:rPr lang="en-US" sz="2400" dirty="0"/>
              <a:t> </a:t>
            </a:r>
            <a:r>
              <a:rPr lang="en-US" sz="2400" dirty="0" err="1"/>
              <a:t>rastvorenog</a:t>
            </a:r>
            <a:r>
              <a:rPr lang="en-US" sz="2400" dirty="0"/>
              <a:t> u </a:t>
            </a:r>
            <a:r>
              <a:rPr lang="en-US" sz="2400" dirty="0" err="1"/>
              <a:t>ćelijskom</a:t>
            </a:r>
            <a:r>
              <a:rPr lang="en-US" sz="2400" dirty="0"/>
              <a:t> </a:t>
            </a:r>
            <a:r>
              <a:rPr lang="en-US" sz="2400" dirty="0" err="1"/>
              <a:t>soku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hidrolizom</a:t>
            </a:r>
            <a:r>
              <a:rPr lang="en-US" sz="2400" dirty="0"/>
              <a:t> </a:t>
            </a:r>
            <a:r>
              <a:rPr lang="en-US" sz="2400" dirty="0" err="1"/>
              <a:t>daje</a:t>
            </a:r>
            <a:r>
              <a:rPr lang="en-US" sz="2400" dirty="0"/>
              <a:t> </a:t>
            </a:r>
            <a:r>
              <a:rPr lang="en-US" sz="2400" dirty="0" err="1"/>
              <a:t>fruktozu</a:t>
            </a:r>
            <a:r>
              <a:rPr lang="en-US" sz="2400" dirty="0"/>
              <a:t>, </a:t>
            </a:r>
            <a:r>
              <a:rPr lang="en-US" sz="2400" dirty="0" err="1"/>
              <a:t>zatim</a:t>
            </a:r>
            <a:r>
              <a:rPr lang="en-US" sz="2400" dirty="0"/>
              <a:t> </a:t>
            </a:r>
            <a:r>
              <a:rPr lang="en-US" sz="2400" dirty="0" err="1"/>
              <a:t>ima</a:t>
            </a:r>
            <a:r>
              <a:rPr lang="en-US" sz="2400" dirty="0"/>
              <a:t> </a:t>
            </a:r>
            <a:r>
              <a:rPr lang="en-US" sz="2400" dirty="0" err="1"/>
              <a:t>malo</a:t>
            </a:r>
            <a:r>
              <a:rPr lang="en-US" sz="2400" dirty="0"/>
              <a:t> </a:t>
            </a:r>
            <a:r>
              <a:rPr lang="en-US" sz="2400" dirty="0" err="1"/>
              <a:t>saponina</a:t>
            </a:r>
            <a:r>
              <a:rPr lang="en-US" sz="2400" dirty="0"/>
              <a:t>, </a:t>
            </a:r>
            <a:r>
              <a:rPr lang="en-US" sz="2400" dirty="0" err="1"/>
              <a:t>sluzi</a:t>
            </a:r>
            <a:r>
              <a:rPr lang="en-US" sz="2400" dirty="0"/>
              <a:t>,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/>
              <a:t>ulja</a:t>
            </a:r>
            <a:r>
              <a:rPr lang="en-US" sz="2400" dirty="0"/>
              <a:t>, </a:t>
            </a:r>
            <a:r>
              <a:rPr lang="en-US" sz="2400" dirty="0" err="1"/>
              <a:t>kremenu</a:t>
            </a:r>
            <a:r>
              <a:rPr lang="en-US" sz="2400" dirty="0"/>
              <a:t> </a:t>
            </a:r>
            <a:r>
              <a:rPr lang="en-US" sz="2400" dirty="0" err="1"/>
              <a:t>kiselinu</a:t>
            </a:r>
            <a:r>
              <a:rPr lang="en-US" sz="2400" dirty="0"/>
              <a:t>, </a:t>
            </a:r>
            <a:r>
              <a:rPr lang="en-US" sz="2400" dirty="0" err="1"/>
              <a:t>manju</a:t>
            </a:r>
            <a:r>
              <a:rPr lang="en-US" sz="2400" dirty="0"/>
              <a:t> </a:t>
            </a:r>
            <a:r>
              <a:rPr lang="en-US" sz="2400" dirty="0" err="1"/>
              <a:t>količinu</a:t>
            </a:r>
            <a:r>
              <a:rPr lang="en-US" sz="2400" dirty="0"/>
              <a:t> </a:t>
            </a:r>
            <a:r>
              <a:rPr lang="en-US" sz="2400" dirty="0" err="1"/>
              <a:t>vanilozida</a:t>
            </a:r>
            <a:r>
              <a:rPr lang="en-US" sz="2400" dirty="0"/>
              <a:t> (</a:t>
            </a:r>
            <a:r>
              <a:rPr lang="en-US" sz="2400" dirty="0" err="1"/>
              <a:t>vanilin-monoglukozid</a:t>
            </a:r>
            <a:r>
              <a:rPr lang="en-US" sz="2400" dirty="0"/>
              <a:t>) </a:t>
            </a:r>
            <a:r>
              <a:rPr lang="en-US" sz="2400" dirty="0" err="1"/>
              <a:t>i</a:t>
            </a:r>
            <a:r>
              <a:rPr lang="en-US" sz="2400" dirty="0"/>
              <a:t> dr.</a:t>
            </a:r>
          </a:p>
          <a:p>
            <a:pPr algn="just"/>
            <a:r>
              <a:rPr lang="en-US" sz="2400" dirty="0"/>
              <a:t> </a:t>
            </a:r>
            <a:r>
              <a:rPr lang="en-US" sz="2400" dirty="0" err="1"/>
              <a:t>Pirevina</a:t>
            </a:r>
            <a:r>
              <a:rPr lang="en-US" sz="2400" dirty="0"/>
              <a:t> </a:t>
            </a:r>
            <a:r>
              <a:rPr lang="en-US" sz="2400" dirty="0" err="1"/>
              <a:t>deluje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slab </a:t>
            </a:r>
            <a:r>
              <a:rPr lang="en-US" sz="2400" dirty="0" err="1"/>
              <a:t>diuretik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dietetik</a:t>
            </a:r>
            <a:r>
              <a:rPr lang="en-US" sz="2400" dirty="0"/>
              <a:t>, pa se </a:t>
            </a:r>
            <a:r>
              <a:rPr lang="en-US" sz="2400" dirty="0" err="1"/>
              <a:t>tako</a:t>
            </a:r>
            <a:r>
              <a:rPr lang="en-US" sz="2400" dirty="0"/>
              <a:t> se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nje</a:t>
            </a:r>
            <a:r>
              <a:rPr lang="en-US" sz="2400" dirty="0"/>
              <a:t> </a:t>
            </a:r>
            <a:r>
              <a:rPr lang="en-US" sz="2400" dirty="0" err="1"/>
              <a:t>spravlja</a:t>
            </a:r>
            <a:r>
              <a:rPr lang="en-US" sz="2400" dirty="0"/>
              <a:t> </a:t>
            </a:r>
            <a:r>
              <a:rPr lang="en-US" sz="2400" dirty="0" err="1"/>
              <a:t>Ekstraktum</a:t>
            </a:r>
            <a:r>
              <a:rPr lang="en-US" sz="2400" dirty="0"/>
              <a:t> </a:t>
            </a:r>
            <a:r>
              <a:rPr lang="en-US" sz="2400" dirty="0" err="1"/>
              <a:t>Graminis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upotrebljava</a:t>
            </a:r>
            <a:r>
              <a:rPr lang="en-US" sz="2400" dirty="0"/>
              <a:t> u </a:t>
            </a:r>
            <a:r>
              <a:rPr lang="en-US" sz="2400" dirty="0" err="1"/>
              <a:t>ishrani</a:t>
            </a:r>
            <a:r>
              <a:rPr lang="en-US" sz="2400" dirty="0"/>
              <a:t> </a:t>
            </a:r>
            <a:r>
              <a:rPr lang="en-US" sz="2400" dirty="0" err="1"/>
              <a:t>dijabetičara</a:t>
            </a:r>
            <a:r>
              <a:rPr lang="en-US" sz="2400" dirty="0"/>
              <a:t>. </a:t>
            </a:r>
            <a:r>
              <a:rPr lang="en-US" sz="2400" dirty="0" err="1"/>
              <a:t>Upotrebljava</a:t>
            </a:r>
            <a:r>
              <a:rPr lang="en-US" sz="2400" dirty="0"/>
              <a:t> se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katara</a:t>
            </a:r>
            <a:r>
              <a:rPr lang="en-US" sz="2400" dirty="0"/>
              <a:t> </a:t>
            </a:r>
            <a:r>
              <a:rPr lang="en-US" sz="2400" dirty="0" err="1"/>
              <a:t>mehura</a:t>
            </a:r>
            <a:r>
              <a:rPr lang="en-US" sz="2400" dirty="0"/>
              <a:t>, </a:t>
            </a:r>
            <a:r>
              <a:rPr lang="en-US" sz="2400" dirty="0" err="1"/>
              <a:t>bubrežnih</a:t>
            </a:r>
            <a:r>
              <a:rPr lang="en-US" sz="2400" dirty="0"/>
              <a:t> </a:t>
            </a:r>
            <a:r>
              <a:rPr lang="en-US" sz="2400" dirty="0" err="1"/>
              <a:t>kamenčića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ublažavanje</a:t>
            </a:r>
            <a:r>
              <a:rPr lang="en-US" sz="2400" dirty="0"/>
              <a:t> </a:t>
            </a:r>
            <a:r>
              <a:rPr lang="en-US" sz="2400" dirty="0" err="1"/>
              <a:t>kašlja</a:t>
            </a:r>
            <a:r>
              <a:rPr lang="en-US" sz="2400" dirty="0"/>
              <a:t>, </a:t>
            </a:r>
            <a:r>
              <a:rPr lang="en-US" sz="2400" dirty="0" err="1"/>
              <a:t>kod</a:t>
            </a:r>
            <a:r>
              <a:rPr lang="en-US" sz="2400" dirty="0"/>
              <a:t> </a:t>
            </a:r>
            <a:r>
              <a:rPr lang="en-US" sz="2400" dirty="0" err="1"/>
              <a:t>katara</a:t>
            </a:r>
            <a:r>
              <a:rPr lang="en-US" sz="2400" dirty="0"/>
              <a:t> </a:t>
            </a:r>
            <a:r>
              <a:rPr lang="en-US" sz="2400" dirty="0" err="1"/>
              <a:t>bronhija</a:t>
            </a:r>
            <a:r>
              <a:rPr lang="en-US" sz="2400" dirty="0"/>
              <a:t>. U </a:t>
            </a:r>
            <a:r>
              <a:rPr lang="en-US" sz="2400" dirty="0" err="1"/>
              <a:t>narodnoj</a:t>
            </a:r>
            <a:r>
              <a:rPr lang="en-US" sz="2400" dirty="0"/>
              <a:t> </a:t>
            </a:r>
            <a:r>
              <a:rPr lang="en-US" sz="2400" dirty="0" err="1"/>
              <a:t>medicini</a:t>
            </a:r>
            <a:r>
              <a:rPr lang="en-US" sz="2400" dirty="0"/>
              <a:t> se </a:t>
            </a:r>
            <a:r>
              <a:rPr lang="en-US" sz="2400" dirty="0" err="1"/>
              <a:t>koristi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lek</a:t>
            </a:r>
            <a:r>
              <a:rPr lang="en-US" sz="2400" dirty="0"/>
              <a:t>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reumatičnih</a:t>
            </a:r>
            <a:r>
              <a:rPr lang="en-US" sz="2400" dirty="0"/>
              <a:t> </a:t>
            </a:r>
            <a:r>
              <a:rPr lang="en-US" sz="2400" dirty="0" err="1"/>
              <a:t>poteškoća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hroničnih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 </a:t>
            </a:r>
            <a:r>
              <a:rPr lang="en-US" sz="2400" dirty="0" err="1"/>
              <a:t>kože</a:t>
            </a:r>
            <a:r>
              <a:rPr lang="en-US" sz="2400" dirty="0"/>
              <a:t>. </a:t>
            </a:r>
            <a:r>
              <a:rPr lang="en-US" sz="2400" dirty="0" err="1"/>
              <a:t>Rizom</a:t>
            </a:r>
            <a:r>
              <a:rPr lang="en-US" sz="2400" dirty="0"/>
              <a:t> </a:t>
            </a:r>
            <a:r>
              <a:rPr lang="en-US" sz="2400" dirty="0" err="1"/>
              <a:t>pirevine</a:t>
            </a:r>
            <a:r>
              <a:rPr lang="en-US" sz="2400" dirty="0"/>
              <a:t> </a:t>
            </a:r>
            <a:r>
              <a:rPr lang="en-US" sz="2400" dirty="0" err="1"/>
              <a:t>ulazi</a:t>
            </a:r>
            <a:r>
              <a:rPr lang="en-US" sz="2400" dirty="0"/>
              <a:t> u </a:t>
            </a:r>
            <a:r>
              <a:rPr lang="en-US" sz="2400" dirty="0" err="1"/>
              <a:t>sastav</a:t>
            </a:r>
            <a:r>
              <a:rPr lang="en-US" sz="2400" dirty="0"/>
              <a:t> </a:t>
            </a:r>
            <a:r>
              <a:rPr lang="en-US" sz="2400" dirty="0" err="1"/>
              <a:t>čajeva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čišćenje</a:t>
            </a:r>
            <a:r>
              <a:rPr lang="en-US" sz="2400" dirty="0"/>
              <a:t>,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zapaljenja</a:t>
            </a:r>
            <a:r>
              <a:rPr lang="en-US" sz="2400" dirty="0"/>
              <a:t> </a:t>
            </a:r>
            <a:r>
              <a:rPr lang="en-US" sz="2400" dirty="0" err="1"/>
              <a:t>bešike</a:t>
            </a:r>
            <a:r>
              <a:rPr lang="en-US" sz="2400" dirty="0"/>
              <a:t>,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regeneraciju</a:t>
            </a:r>
            <a:r>
              <a:rPr lang="en-US" sz="2400" dirty="0"/>
              <a:t> </a:t>
            </a:r>
            <a:r>
              <a:rPr lang="en-US" sz="2400" dirty="0" err="1"/>
              <a:t>metabolizma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decu</a:t>
            </a:r>
            <a:r>
              <a:rPr lang="en-US" sz="2400" dirty="0"/>
              <a:t>. U </a:t>
            </a:r>
            <a:r>
              <a:rPr lang="en-US" sz="2400" dirty="0" err="1"/>
              <a:t>Francuskoj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veme</a:t>
            </a:r>
            <a:r>
              <a:rPr lang="en-US" sz="2400" dirty="0"/>
              <a:t> </a:t>
            </a:r>
            <a:r>
              <a:rPr lang="en-US" sz="2400" dirty="0" err="1"/>
              <a:t>gladnih</a:t>
            </a:r>
            <a:r>
              <a:rPr lang="en-US" sz="2400" dirty="0"/>
              <a:t> </a:t>
            </a:r>
            <a:r>
              <a:rPr lang="en-US" sz="2400" dirty="0" err="1"/>
              <a:t>godina</a:t>
            </a:r>
            <a:r>
              <a:rPr lang="en-US" sz="2400" dirty="0"/>
              <a:t> </a:t>
            </a:r>
            <a:r>
              <a:rPr lang="en-US" sz="2400" dirty="0" err="1"/>
              <a:t>koren</a:t>
            </a:r>
            <a:r>
              <a:rPr lang="en-US" sz="2400" dirty="0"/>
              <a:t> </a:t>
            </a:r>
            <a:r>
              <a:rPr lang="en-US" sz="2400" dirty="0" err="1"/>
              <a:t>pirevine</a:t>
            </a:r>
            <a:r>
              <a:rPr lang="en-US" sz="2400" dirty="0"/>
              <a:t> je </a:t>
            </a:r>
            <a:r>
              <a:rPr lang="en-US" sz="2400" dirty="0" err="1"/>
              <a:t>upotrebljavan</a:t>
            </a:r>
            <a:r>
              <a:rPr lang="en-US" sz="2400" dirty="0"/>
              <a:t> u </a:t>
            </a:r>
            <a:r>
              <a:rPr lang="en-US" sz="2400" dirty="0" err="1"/>
              <a:t>ishrani</a:t>
            </a:r>
            <a:r>
              <a:rPr lang="en-US" sz="2400" dirty="0"/>
              <a:t>, a </a:t>
            </a:r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/>
              <a:t>sadržaja</a:t>
            </a:r>
            <a:r>
              <a:rPr lang="en-US" sz="2400" dirty="0"/>
              <a:t> </a:t>
            </a:r>
            <a:r>
              <a:rPr lang="en-US" sz="2400" dirty="0" err="1"/>
              <a:t>šećera</a:t>
            </a:r>
            <a:r>
              <a:rPr lang="en-US" sz="2400" dirty="0"/>
              <a:t> u </a:t>
            </a:r>
            <a:r>
              <a:rPr lang="en-US" sz="2400" dirty="0" err="1"/>
              <a:t>korenu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spravljanje</a:t>
            </a:r>
            <a:r>
              <a:rPr lang="en-US" sz="2400" dirty="0"/>
              <a:t> </a:t>
            </a:r>
            <a:r>
              <a:rPr lang="en-US" sz="2400" dirty="0" err="1" smtClean="0"/>
              <a:t>piva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008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r-Latn-RS" b="1" dirty="0" smtClean="0"/>
              <a:t>	</a:t>
            </a:r>
            <a:r>
              <a:rPr lang="en-US" b="1" dirty="0" err="1" smtClean="0"/>
              <a:t>Sakupljanje</a:t>
            </a:r>
            <a:r>
              <a:rPr lang="en-US" b="1" dirty="0" smtClean="0"/>
              <a:t> </a:t>
            </a:r>
            <a:endParaRPr lang="sr-Latn-RS" b="1" dirty="0" smtClean="0"/>
          </a:p>
          <a:p>
            <a:pPr marL="457200" indent="-457200"/>
            <a:r>
              <a:rPr lang="en-US" sz="2400" dirty="0" err="1" smtClean="0"/>
              <a:t>Rizom</a:t>
            </a:r>
            <a:r>
              <a:rPr lang="en-US" sz="2400" dirty="0" smtClean="0"/>
              <a:t> </a:t>
            </a:r>
            <a:r>
              <a:rPr lang="en-US" sz="2400" dirty="0"/>
              <a:t>se </a:t>
            </a:r>
            <a:r>
              <a:rPr lang="en-US" sz="2400" dirty="0" err="1"/>
              <a:t>vadi</a:t>
            </a:r>
            <a:r>
              <a:rPr lang="en-US" sz="2400" dirty="0"/>
              <a:t> u </a:t>
            </a:r>
            <a:r>
              <a:rPr lang="en-US" sz="2400" dirty="0" err="1"/>
              <a:t>jesen</a:t>
            </a:r>
            <a:r>
              <a:rPr lang="en-US" sz="2400" dirty="0"/>
              <a:t> (</a:t>
            </a:r>
            <a:r>
              <a:rPr lang="en-US" sz="2400" dirty="0" err="1"/>
              <a:t>septembar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oktobar</a:t>
            </a:r>
            <a:r>
              <a:rPr lang="en-US" sz="2400" dirty="0"/>
              <a:t>) </a:t>
            </a:r>
            <a:r>
              <a:rPr lang="en-US" sz="2400" dirty="0" err="1"/>
              <a:t>ili</a:t>
            </a:r>
            <a:r>
              <a:rPr lang="en-US" sz="2400" dirty="0"/>
              <a:t> u </a:t>
            </a:r>
            <a:r>
              <a:rPr lang="en-US" sz="2400" dirty="0" err="1"/>
              <a:t>proleće</a:t>
            </a:r>
            <a:r>
              <a:rPr lang="en-US" sz="2400" dirty="0"/>
              <a:t> (mart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april</a:t>
            </a:r>
            <a:r>
              <a:rPr lang="en-US" sz="2400" dirty="0"/>
              <a:t>), </a:t>
            </a:r>
            <a:r>
              <a:rPr lang="en-US" sz="2400" dirty="0" err="1"/>
              <a:t>očisti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zemlje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sitnih</a:t>
            </a:r>
            <a:r>
              <a:rPr lang="en-US" sz="2400" dirty="0"/>
              <a:t> </a:t>
            </a:r>
            <a:r>
              <a:rPr lang="en-US" sz="2400" dirty="0" err="1"/>
              <a:t>žilica</a:t>
            </a:r>
            <a:r>
              <a:rPr lang="en-US" sz="2400" dirty="0"/>
              <a:t>, </a:t>
            </a:r>
            <a:r>
              <a:rPr lang="en-US" sz="2400" dirty="0" err="1"/>
              <a:t>opere</a:t>
            </a:r>
            <a:r>
              <a:rPr lang="en-US" sz="2400" dirty="0"/>
              <a:t> pod </a:t>
            </a:r>
            <a:r>
              <a:rPr lang="en-US" sz="2400" dirty="0" err="1"/>
              <a:t>mlazom</a:t>
            </a:r>
            <a:r>
              <a:rPr lang="en-US" sz="2400" dirty="0"/>
              <a:t> </a:t>
            </a:r>
            <a:r>
              <a:rPr lang="en-US" sz="2400" dirty="0" err="1"/>
              <a:t>hladne</a:t>
            </a:r>
            <a:r>
              <a:rPr lang="en-US" sz="2400" dirty="0"/>
              <a:t> </a:t>
            </a:r>
            <a:r>
              <a:rPr lang="en-US" sz="2400" dirty="0" err="1"/>
              <a:t>vode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suši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promaji</a:t>
            </a:r>
            <a:r>
              <a:rPr lang="en-US" sz="2400" dirty="0"/>
              <a:t> a </a:t>
            </a:r>
            <a:r>
              <a:rPr lang="en-US" sz="2400" dirty="0" err="1"/>
              <a:t>dosuši</a:t>
            </a:r>
            <a:r>
              <a:rPr lang="en-US" sz="2400" dirty="0"/>
              <a:t> u </a:t>
            </a:r>
            <a:r>
              <a:rPr lang="en-US" sz="2400" dirty="0" err="1"/>
              <a:t>sušnici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temperaturi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55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endParaRPr lang="sr-Latn-RS" sz="2400" dirty="0" smtClean="0"/>
          </a:p>
          <a:p>
            <a:pPr marL="457200" indent="-457200"/>
            <a:r>
              <a:rPr lang="en-US" sz="2400" dirty="0" err="1" smtClean="0"/>
              <a:t>Osušena</a:t>
            </a:r>
            <a:r>
              <a:rPr lang="en-US" sz="2400" dirty="0" smtClean="0"/>
              <a:t> </a:t>
            </a:r>
            <a:r>
              <a:rPr lang="en-US" sz="2400" dirty="0" err="1"/>
              <a:t>droga</a:t>
            </a:r>
            <a:r>
              <a:rPr lang="en-US" sz="2400" dirty="0"/>
              <a:t> je </a:t>
            </a:r>
            <a:r>
              <a:rPr lang="en-US" sz="2400" dirty="0" err="1"/>
              <a:t>beložute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, </a:t>
            </a:r>
            <a:r>
              <a:rPr lang="en-US" sz="2400" dirty="0" err="1"/>
              <a:t>uzdužno</a:t>
            </a:r>
            <a:r>
              <a:rPr lang="en-US" sz="2400" dirty="0"/>
              <a:t> </a:t>
            </a:r>
            <a:r>
              <a:rPr lang="en-US" sz="2400" dirty="0" err="1"/>
              <a:t>prugasta</a:t>
            </a:r>
            <a:r>
              <a:rPr lang="en-US" sz="2400" dirty="0"/>
              <a:t>, </a:t>
            </a:r>
            <a:r>
              <a:rPr lang="en-US" sz="2400" dirty="0" err="1"/>
              <a:t>debljine</a:t>
            </a:r>
            <a:r>
              <a:rPr lang="en-US" sz="2400" dirty="0"/>
              <a:t> 2 - 3 mm, </a:t>
            </a:r>
            <a:r>
              <a:rPr lang="en-US" sz="2400" dirty="0" err="1"/>
              <a:t>bez</a:t>
            </a:r>
            <a:r>
              <a:rPr lang="en-US" sz="2400" dirty="0"/>
              <a:t> </a:t>
            </a:r>
            <a:r>
              <a:rPr lang="en-US" sz="2400" dirty="0" err="1"/>
              <a:t>mirisa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sladunjavo-otužnog</a:t>
            </a:r>
            <a:r>
              <a:rPr lang="en-US" sz="2400" dirty="0"/>
              <a:t> </a:t>
            </a:r>
            <a:r>
              <a:rPr lang="en-US" sz="2400" dirty="0" err="1" smtClean="0"/>
              <a:t>ukusa</a:t>
            </a:r>
            <a:endParaRPr lang="sr-Latn-RS" sz="2400" dirty="0" smtClean="0"/>
          </a:p>
          <a:p>
            <a:pPr marL="457200" indent="-457200"/>
            <a:r>
              <a:rPr lang="fr-FR" sz="2400" dirty="0" err="1" smtClean="0"/>
              <a:t>Pakuje</a:t>
            </a:r>
            <a:r>
              <a:rPr lang="fr-FR" sz="2400" dirty="0" smtClean="0"/>
              <a:t> </a:t>
            </a:r>
            <a:r>
              <a:rPr lang="fr-FR" sz="2400" dirty="0"/>
              <a:t>se u </a:t>
            </a:r>
            <a:r>
              <a:rPr lang="fr-FR" sz="2400" dirty="0" err="1"/>
              <a:t>vreće</a:t>
            </a:r>
            <a:r>
              <a:rPr lang="fr-FR" sz="2400" dirty="0"/>
              <a:t> </a:t>
            </a:r>
            <a:r>
              <a:rPr lang="fr-FR" sz="2400" dirty="0" err="1"/>
              <a:t>ili</a:t>
            </a:r>
            <a:r>
              <a:rPr lang="fr-FR" sz="2400" dirty="0"/>
              <a:t> </a:t>
            </a:r>
            <a:r>
              <a:rPr lang="fr-FR" sz="2400" dirty="0" err="1"/>
              <a:t>sanduke</a:t>
            </a:r>
            <a:r>
              <a:rPr lang="fr-FR" sz="2400" dirty="0"/>
              <a:t> i </a:t>
            </a:r>
            <a:r>
              <a:rPr lang="fr-FR" sz="2400" dirty="0" err="1"/>
              <a:t>čuva</a:t>
            </a:r>
            <a:r>
              <a:rPr lang="fr-FR" sz="2400" dirty="0"/>
              <a:t> na </a:t>
            </a:r>
            <a:r>
              <a:rPr lang="fr-FR" sz="2400" dirty="0" err="1"/>
              <a:t>suvom</a:t>
            </a:r>
            <a:r>
              <a:rPr lang="fr-FR" sz="2400" dirty="0"/>
              <a:t> </a:t>
            </a:r>
            <a:r>
              <a:rPr lang="fr-FR" sz="2400" dirty="0" err="1"/>
              <a:t>mestu</a:t>
            </a:r>
            <a:r>
              <a:rPr lang="fr-FR" sz="2400" dirty="0"/>
              <a:t>.</a:t>
            </a:r>
            <a:endParaRPr lang="en-US" sz="2400" dirty="0"/>
          </a:p>
          <a:p>
            <a:r>
              <a:rPr lang="fr-FR" sz="2400" dirty="0" err="1" smtClean="0"/>
              <a:t>Odnos</a:t>
            </a:r>
            <a:r>
              <a:rPr lang="fr-FR" sz="2400" dirty="0" smtClean="0"/>
              <a:t> </a:t>
            </a:r>
            <a:r>
              <a:rPr lang="fr-FR" sz="2400" dirty="0" err="1"/>
              <a:t>pri</a:t>
            </a:r>
            <a:r>
              <a:rPr lang="fr-FR" sz="2400" dirty="0"/>
              <a:t> </a:t>
            </a:r>
            <a:r>
              <a:rPr lang="fr-FR" sz="2400" dirty="0" err="1"/>
              <a:t>sušenju</a:t>
            </a:r>
            <a:r>
              <a:rPr lang="fr-FR" sz="2400" dirty="0"/>
              <a:t> </a:t>
            </a:r>
            <a:r>
              <a:rPr lang="fr-FR" sz="2400" dirty="0" err="1"/>
              <a:t>rizoma</a:t>
            </a:r>
            <a:r>
              <a:rPr lang="fr-FR" sz="2400" dirty="0"/>
              <a:t> je 3,5 :</a:t>
            </a:r>
            <a:r>
              <a:rPr lang="fr-FR" sz="2400" dirty="0" smtClean="0"/>
              <a:t>1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4714908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/>
              <a:t>BREZA - </a:t>
            </a:r>
            <a:r>
              <a:rPr lang="fr-FR" b="1" i="1" dirty="0" err="1"/>
              <a:t>Betula</a:t>
            </a:r>
            <a:r>
              <a:rPr lang="fr-FR" b="1" i="1" dirty="0"/>
              <a:t> </a:t>
            </a:r>
            <a:r>
              <a:rPr lang="fr-FR" b="1" i="1" dirty="0" err="1"/>
              <a:t>verrucosa</a:t>
            </a:r>
            <a:r>
              <a:rPr lang="fr-FR" b="1" dirty="0"/>
              <a:t> </a:t>
            </a:r>
            <a:r>
              <a:rPr lang="fr-FR" b="1" dirty="0" err="1"/>
              <a:t>Ehrh</a:t>
            </a:r>
            <a:r>
              <a:rPr lang="fr-FR" b="1" dirty="0"/>
              <a:t>. </a:t>
            </a:r>
            <a:r>
              <a:rPr lang="sr-Latn-RS" b="1" dirty="0" smtClean="0"/>
              <a:t>(</a:t>
            </a:r>
            <a:r>
              <a:rPr lang="sr-Latn-RS" b="1" i="1" dirty="0" smtClean="0"/>
              <a:t>Betulaceae</a:t>
            </a:r>
            <a:r>
              <a:rPr lang="sr-Latn-RS" b="1" dirty="0" smtClean="0"/>
              <a:t>)</a:t>
            </a:r>
            <a:endParaRPr lang="en-US" dirty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/>
              <a:t>Narodna</a:t>
            </a:r>
            <a:r>
              <a:rPr lang="fr-FR" sz="2400" dirty="0"/>
              <a:t> </a:t>
            </a:r>
            <a:r>
              <a:rPr lang="fr-FR" sz="2400" dirty="0" err="1"/>
              <a:t>imena</a:t>
            </a:r>
            <a:r>
              <a:rPr lang="fr-FR" sz="2400" dirty="0"/>
              <a:t>: </a:t>
            </a:r>
            <a:r>
              <a:rPr lang="fr-FR" sz="2400" i="1" dirty="0" err="1"/>
              <a:t>breza</a:t>
            </a:r>
            <a:r>
              <a:rPr lang="fr-FR" sz="2400" i="1" dirty="0"/>
              <a:t>, </a:t>
            </a:r>
            <a:r>
              <a:rPr lang="fr-FR" sz="2400" i="1" dirty="0" err="1"/>
              <a:t>obična</a:t>
            </a:r>
            <a:r>
              <a:rPr lang="fr-FR" sz="2400" i="1" dirty="0"/>
              <a:t> </a:t>
            </a:r>
            <a:r>
              <a:rPr lang="fr-FR" sz="2400" i="1" dirty="0" err="1" smtClean="0"/>
              <a:t>breza</a:t>
            </a:r>
            <a:r>
              <a:rPr lang="fr-FR" sz="2400" i="1" dirty="0"/>
              <a:t>, </a:t>
            </a:r>
            <a:r>
              <a:rPr lang="fr-FR" sz="2400" i="1" dirty="0" err="1"/>
              <a:t>žalosna</a:t>
            </a:r>
            <a:r>
              <a:rPr lang="fr-FR" sz="2400" i="1" dirty="0"/>
              <a:t> </a:t>
            </a:r>
            <a:r>
              <a:rPr lang="fr-FR" sz="2400" i="1" dirty="0" err="1"/>
              <a:t>breza</a:t>
            </a:r>
            <a:r>
              <a:rPr lang="fr-FR" sz="2400" i="1" dirty="0"/>
              <a:t>, </a:t>
            </a:r>
            <a:r>
              <a:rPr lang="fr-FR" sz="2400" i="1" dirty="0" err="1"/>
              <a:t>jadika</a:t>
            </a:r>
            <a:r>
              <a:rPr lang="fr-FR" sz="2400" i="1" dirty="0"/>
              <a:t>, </a:t>
            </a:r>
            <a:r>
              <a:rPr lang="fr-FR" sz="2400" i="1" dirty="0" err="1" smtClean="0"/>
              <a:t>metla,metlovina</a:t>
            </a:r>
            <a:endParaRPr lang="en-US" sz="2400" dirty="0"/>
          </a:p>
          <a:p>
            <a:r>
              <a:rPr lang="fr-FR" sz="2400" dirty="0" err="1" smtClean="0"/>
              <a:t>Breza</a:t>
            </a:r>
            <a:r>
              <a:rPr lang="fr-FR" sz="2400" dirty="0" smtClean="0"/>
              <a:t> </a:t>
            </a:r>
            <a:r>
              <a:rPr lang="fr-FR" sz="2400" dirty="0" err="1"/>
              <a:t>raste</a:t>
            </a:r>
            <a:r>
              <a:rPr lang="fr-FR" sz="2400" dirty="0"/>
              <a:t> u </a:t>
            </a:r>
            <a:r>
              <a:rPr lang="fr-FR" sz="2400" dirty="0" err="1"/>
              <a:t>bukovim</a:t>
            </a:r>
            <a:r>
              <a:rPr lang="fr-FR" sz="2400" dirty="0"/>
              <a:t> i </a:t>
            </a:r>
            <a:r>
              <a:rPr lang="fr-FR" sz="2400" dirty="0" err="1"/>
              <a:t>jelovim</a:t>
            </a:r>
            <a:r>
              <a:rPr lang="fr-FR" sz="2400" dirty="0"/>
              <a:t> </a:t>
            </a:r>
            <a:r>
              <a:rPr lang="fr-FR" sz="2400" dirty="0" err="1"/>
              <a:t>šumama</a:t>
            </a:r>
            <a:r>
              <a:rPr lang="fr-FR" sz="2400" dirty="0"/>
              <a:t> </a:t>
            </a:r>
            <a:r>
              <a:rPr lang="fr-FR" sz="2400" dirty="0" err="1"/>
              <a:t>Evrope</a:t>
            </a:r>
            <a:r>
              <a:rPr lang="fr-FR" sz="2400" dirty="0"/>
              <a:t> i </a:t>
            </a:r>
            <a:r>
              <a:rPr lang="fr-FR" sz="2400" dirty="0" err="1"/>
              <a:t>Azije</a:t>
            </a:r>
            <a:r>
              <a:rPr lang="fr-FR" sz="2400" dirty="0"/>
              <a:t>, i </a:t>
            </a:r>
            <a:r>
              <a:rPr lang="fr-FR" sz="2400" dirty="0" err="1"/>
              <a:t>prostire</a:t>
            </a:r>
            <a:r>
              <a:rPr lang="fr-FR" sz="2400" dirty="0"/>
              <a:t> se na </a:t>
            </a:r>
            <a:r>
              <a:rPr lang="fr-FR" sz="2400" dirty="0" err="1"/>
              <a:t>severu</a:t>
            </a:r>
            <a:r>
              <a:rPr lang="fr-FR" sz="2400" dirty="0"/>
              <a:t> </a:t>
            </a:r>
            <a:r>
              <a:rPr lang="fr-FR" sz="2400" dirty="0" err="1"/>
              <a:t>sve</a:t>
            </a:r>
            <a:r>
              <a:rPr lang="fr-FR" sz="2400" dirty="0"/>
              <a:t> do </a:t>
            </a:r>
            <a:r>
              <a:rPr lang="fr-FR" sz="2400" dirty="0" smtClean="0"/>
              <a:t>65</a:t>
            </a:r>
            <a:r>
              <a:rPr lang="fr-FR" sz="2400" baseline="30000" dirty="0" smtClean="0"/>
              <a:t>o</a:t>
            </a:r>
            <a:endParaRPr lang="sr-Latn-RS" sz="2400" baseline="30000" dirty="0"/>
          </a:p>
          <a:p>
            <a:r>
              <a:rPr lang="fr-FR" sz="2400" dirty="0" smtClean="0"/>
              <a:t>U </a:t>
            </a:r>
            <a:r>
              <a:rPr lang="fr-FR" sz="2400" dirty="0" err="1"/>
              <a:t>našoj</a:t>
            </a:r>
            <a:r>
              <a:rPr lang="fr-FR" sz="2400" dirty="0"/>
              <a:t> </a:t>
            </a:r>
            <a:r>
              <a:rPr lang="fr-FR" sz="2400" dirty="0" err="1"/>
              <a:t>zemlji</a:t>
            </a:r>
            <a:r>
              <a:rPr lang="fr-FR" sz="2400" dirty="0"/>
              <a:t> </a:t>
            </a:r>
            <a:r>
              <a:rPr lang="fr-FR" sz="2400" dirty="0" err="1"/>
              <a:t>takođe</a:t>
            </a:r>
            <a:r>
              <a:rPr lang="fr-FR" sz="2400" dirty="0"/>
              <a:t> je </a:t>
            </a:r>
            <a:r>
              <a:rPr lang="fr-FR" sz="2400" dirty="0" err="1"/>
              <a:t>česta</a:t>
            </a:r>
            <a:r>
              <a:rPr lang="fr-FR" sz="2400" dirty="0"/>
              <a:t> </a:t>
            </a:r>
            <a:r>
              <a:rPr lang="fr-FR" sz="2400" dirty="0" err="1" smtClean="0"/>
              <a:t>vrsta</a:t>
            </a:r>
            <a:endParaRPr lang="sr-Latn-RS" sz="2400" dirty="0" smtClean="0"/>
          </a:p>
          <a:p>
            <a:r>
              <a:rPr lang="fr-FR" sz="2400" dirty="0" err="1" smtClean="0"/>
              <a:t>Gaji</a:t>
            </a:r>
            <a:r>
              <a:rPr lang="fr-FR" sz="2400" dirty="0" smtClean="0"/>
              <a:t> </a:t>
            </a:r>
            <a:r>
              <a:rPr lang="fr-FR" sz="2400" dirty="0"/>
              <a:t>se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dekorativno</a:t>
            </a:r>
            <a:r>
              <a:rPr lang="fr-FR" sz="2400" dirty="0"/>
              <a:t> </a:t>
            </a:r>
            <a:r>
              <a:rPr lang="fr-FR" sz="2400" dirty="0" err="1"/>
              <a:t>drvo</a:t>
            </a:r>
            <a:r>
              <a:rPr lang="fr-FR" sz="2400" dirty="0"/>
              <a:t>, a </a:t>
            </a:r>
            <a:r>
              <a:rPr lang="fr-FR" sz="2400" dirty="0" err="1"/>
              <a:t>javlja</a:t>
            </a:r>
            <a:r>
              <a:rPr lang="fr-FR" sz="2400" dirty="0"/>
              <a:t> se i </a:t>
            </a:r>
            <a:r>
              <a:rPr lang="fr-FR" sz="2400" dirty="0" err="1"/>
              <a:t>kao</a:t>
            </a:r>
            <a:r>
              <a:rPr lang="fr-FR" sz="2400" dirty="0"/>
              <a:t> </a:t>
            </a:r>
            <a:r>
              <a:rPr lang="fr-FR" sz="2400" dirty="0" err="1"/>
              <a:t>pionirska</a:t>
            </a:r>
            <a:r>
              <a:rPr lang="fr-FR" sz="2400" dirty="0"/>
              <a:t> </a:t>
            </a:r>
            <a:r>
              <a:rPr lang="fr-FR" sz="2400" dirty="0" err="1"/>
              <a:t>vrsta</a:t>
            </a:r>
            <a:r>
              <a:rPr lang="fr-FR" sz="2400" dirty="0"/>
              <a:t> na </a:t>
            </a:r>
            <a:r>
              <a:rPr lang="fr-FR" sz="2400" dirty="0" err="1"/>
              <a:t>krčevinama</a:t>
            </a:r>
            <a:r>
              <a:rPr lang="fr-FR" sz="2400" dirty="0"/>
              <a:t> i </a:t>
            </a:r>
            <a:r>
              <a:rPr lang="fr-FR" sz="2400" dirty="0" err="1"/>
              <a:t>suvim</a:t>
            </a:r>
            <a:r>
              <a:rPr lang="fr-FR" sz="2400" dirty="0"/>
              <a:t> </a:t>
            </a:r>
            <a:r>
              <a:rPr lang="fr-FR" sz="2400" dirty="0" err="1" smtClean="0"/>
              <a:t>staništima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1C2380D-D17C-437A-8EF2-55B7ED11ED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49"/>
          <a:stretch/>
        </p:blipFill>
        <p:spPr>
          <a:xfrm>
            <a:off x="4857752" y="1571612"/>
            <a:ext cx="4102681" cy="43630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4294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b="1" dirty="0" err="1"/>
              <a:t>Botaničke</a:t>
            </a:r>
            <a:r>
              <a:rPr lang="fr-FR" b="1" dirty="0"/>
              <a:t> </a:t>
            </a:r>
            <a:r>
              <a:rPr lang="fr-FR" b="1" dirty="0" err="1"/>
              <a:t>osobine</a:t>
            </a:r>
            <a:endParaRPr lang="en-US" b="1" dirty="0"/>
          </a:p>
          <a:p>
            <a:pPr>
              <a:buNone/>
            </a:pPr>
            <a:endParaRPr lang="en-US" sz="2400" dirty="0"/>
          </a:p>
          <a:p>
            <a:r>
              <a:rPr lang="fr-FR" sz="2400" dirty="0" err="1" smtClean="0"/>
              <a:t>Breza</a:t>
            </a:r>
            <a:r>
              <a:rPr lang="fr-FR" sz="2400" dirty="0" smtClean="0"/>
              <a:t> </a:t>
            </a:r>
            <a:r>
              <a:rPr lang="fr-FR" sz="2400" dirty="0"/>
              <a:t>je </a:t>
            </a:r>
            <a:r>
              <a:rPr lang="fr-FR" sz="2400" dirty="0" err="1"/>
              <a:t>listopadno</a:t>
            </a:r>
            <a:r>
              <a:rPr lang="fr-FR" sz="2400" dirty="0"/>
              <a:t> </a:t>
            </a:r>
            <a:r>
              <a:rPr lang="fr-FR" sz="2400" dirty="0" err="1"/>
              <a:t>drvo</a:t>
            </a:r>
            <a:r>
              <a:rPr lang="fr-FR" sz="2400" dirty="0"/>
              <a:t>, </a:t>
            </a:r>
            <a:r>
              <a:rPr lang="fr-FR" sz="2400" dirty="0" err="1"/>
              <a:t>visoko</a:t>
            </a:r>
            <a:r>
              <a:rPr lang="fr-FR" sz="2400" dirty="0"/>
              <a:t> do 30 m, sa </a:t>
            </a:r>
            <a:r>
              <a:rPr lang="fr-FR" sz="2400" dirty="0" err="1"/>
              <a:t>belom</a:t>
            </a:r>
            <a:r>
              <a:rPr lang="fr-FR" sz="2400" dirty="0"/>
              <a:t> </a:t>
            </a:r>
            <a:r>
              <a:rPr lang="fr-FR" sz="2400" dirty="0" err="1"/>
              <a:t>korom</a:t>
            </a:r>
            <a:r>
              <a:rPr lang="fr-FR" sz="2400" dirty="0"/>
              <a:t> i </a:t>
            </a:r>
            <a:r>
              <a:rPr lang="fr-FR" sz="2400" dirty="0" err="1"/>
              <a:t>visećim</a:t>
            </a:r>
            <a:r>
              <a:rPr lang="fr-FR" sz="2400" dirty="0"/>
              <a:t> </a:t>
            </a:r>
            <a:r>
              <a:rPr lang="fr-FR" sz="2400" dirty="0" err="1"/>
              <a:t>povijenim</a:t>
            </a:r>
            <a:r>
              <a:rPr lang="fr-FR" sz="2400" dirty="0"/>
              <a:t> </a:t>
            </a:r>
            <a:r>
              <a:rPr lang="fr-FR" sz="2400" dirty="0" err="1"/>
              <a:t>granama</a:t>
            </a:r>
            <a:r>
              <a:rPr lang="fr-FR" sz="2400" dirty="0"/>
              <a:t>, </a:t>
            </a:r>
            <a:r>
              <a:rPr lang="fr-FR" sz="2400" dirty="0" err="1"/>
              <a:t>pokrivenim</a:t>
            </a:r>
            <a:r>
              <a:rPr lang="fr-FR" sz="2400" dirty="0"/>
              <a:t> </a:t>
            </a:r>
            <a:r>
              <a:rPr lang="fr-FR" sz="2400" dirty="0" err="1" smtClean="0"/>
              <a:t>bradavicama</a:t>
            </a:r>
            <a:endParaRPr lang="sr-Latn-RS" sz="2400" dirty="0" smtClean="0"/>
          </a:p>
          <a:p>
            <a:r>
              <a:rPr lang="fr-FR" sz="2400" dirty="0" err="1" smtClean="0"/>
              <a:t>Listovi</a:t>
            </a:r>
            <a:r>
              <a:rPr lang="fr-FR" sz="2400" dirty="0" smtClean="0"/>
              <a:t> </a:t>
            </a:r>
            <a:r>
              <a:rPr lang="fr-FR" sz="2400" dirty="0"/>
              <a:t>su </a:t>
            </a:r>
            <a:r>
              <a:rPr lang="fr-FR" sz="2400" dirty="0" err="1"/>
              <a:t>spiralno</a:t>
            </a:r>
            <a:r>
              <a:rPr lang="fr-FR" sz="2400" dirty="0"/>
              <a:t> </a:t>
            </a:r>
            <a:r>
              <a:rPr lang="fr-FR" sz="2400" dirty="0" err="1"/>
              <a:t>raspoređeni</a:t>
            </a:r>
            <a:r>
              <a:rPr lang="fr-FR" sz="2400" dirty="0"/>
              <a:t> na </a:t>
            </a:r>
            <a:r>
              <a:rPr lang="fr-FR" sz="2400" dirty="0" err="1"/>
              <a:t>peteljkama</a:t>
            </a:r>
            <a:r>
              <a:rPr lang="fr-FR" sz="2400" dirty="0"/>
              <a:t> </a:t>
            </a:r>
            <a:r>
              <a:rPr lang="fr-FR" sz="2400" dirty="0" err="1"/>
              <a:t>dugim</a:t>
            </a:r>
            <a:r>
              <a:rPr lang="fr-FR" sz="2400" dirty="0"/>
              <a:t> 2 – 3 </a:t>
            </a:r>
            <a:r>
              <a:rPr lang="fr-FR" sz="2400" dirty="0" smtClean="0"/>
              <a:t>cm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fr-FR" sz="2400" dirty="0" err="1"/>
              <a:t>Liske</a:t>
            </a:r>
            <a:r>
              <a:rPr lang="fr-FR" sz="2400" dirty="0"/>
              <a:t> su </a:t>
            </a:r>
            <a:r>
              <a:rPr lang="fr-FR" sz="2400" dirty="0" err="1"/>
              <a:t>trouglaste</a:t>
            </a:r>
            <a:r>
              <a:rPr lang="fr-FR" sz="2400" dirty="0"/>
              <a:t>, </a:t>
            </a:r>
            <a:r>
              <a:rPr lang="fr-FR" sz="2400" dirty="0" err="1"/>
              <a:t>duge</a:t>
            </a:r>
            <a:r>
              <a:rPr lang="fr-FR" sz="2400" dirty="0"/>
              <a:t> do 7 cm i </a:t>
            </a:r>
            <a:r>
              <a:rPr lang="fr-FR" sz="2400" dirty="0" err="1"/>
              <a:t>široke</a:t>
            </a:r>
            <a:r>
              <a:rPr lang="fr-FR" sz="2400" dirty="0"/>
              <a:t> </a:t>
            </a:r>
            <a:r>
              <a:rPr lang="fr-FR" sz="2400" dirty="0" err="1"/>
              <a:t>oko</a:t>
            </a:r>
            <a:r>
              <a:rPr lang="fr-FR" sz="2400" dirty="0"/>
              <a:t> 4 cm, na </a:t>
            </a:r>
            <a:r>
              <a:rPr lang="fr-FR" sz="2400" dirty="0" err="1"/>
              <a:t>vrhu</a:t>
            </a:r>
            <a:r>
              <a:rPr lang="fr-FR" sz="2400" dirty="0"/>
              <a:t> </a:t>
            </a:r>
            <a:r>
              <a:rPr lang="fr-FR" sz="2400" dirty="0" err="1"/>
              <a:t>zašiljene</a:t>
            </a:r>
            <a:r>
              <a:rPr lang="fr-FR" sz="2400" dirty="0"/>
              <a:t>, po </a:t>
            </a:r>
            <a:r>
              <a:rPr lang="fr-FR" sz="2400" dirty="0" err="1"/>
              <a:t>obodu</a:t>
            </a:r>
            <a:r>
              <a:rPr lang="fr-FR" sz="2400" dirty="0"/>
              <a:t> </a:t>
            </a:r>
            <a:r>
              <a:rPr lang="fr-FR" sz="2400" dirty="0" err="1"/>
              <a:t>dvostruko</a:t>
            </a:r>
            <a:r>
              <a:rPr lang="fr-FR" sz="2400" dirty="0"/>
              <a:t> </a:t>
            </a:r>
            <a:r>
              <a:rPr lang="fr-FR" sz="2400" dirty="0" err="1" smtClean="0"/>
              <a:t>nazubljene</a:t>
            </a:r>
            <a:endParaRPr lang="sr-Latn-RS" sz="2400" dirty="0" smtClean="0"/>
          </a:p>
          <a:p>
            <a:r>
              <a:rPr lang="fr-FR" sz="2400" dirty="0" err="1" smtClean="0"/>
              <a:t>Pupoljci</a:t>
            </a:r>
            <a:r>
              <a:rPr lang="fr-FR" sz="2400" dirty="0" smtClean="0"/>
              <a:t> </a:t>
            </a:r>
            <a:r>
              <a:rPr lang="fr-FR" sz="2400" dirty="0"/>
              <a:t>su </a:t>
            </a:r>
            <a:r>
              <a:rPr lang="fr-FR" sz="2400" dirty="0" err="1"/>
              <a:t>sivosmeđi</a:t>
            </a:r>
            <a:r>
              <a:rPr lang="fr-FR" sz="2400" dirty="0"/>
              <a:t>, </a:t>
            </a:r>
            <a:r>
              <a:rPr lang="fr-FR" sz="2400" dirty="0" err="1"/>
              <a:t>jajasto</a:t>
            </a:r>
            <a:r>
              <a:rPr lang="fr-FR" sz="2400" dirty="0"/>
              <a:t>-</a:t>
            </a:r>
            <a:r>
              <a:rPr lang="fr-FR" sz="2400" dirty="0" err="1"/>
              <a:t>kupastog</a:t>
            </a:r>
            <a:r>
              <a:rPr lang="fr-FR" sz="2400" dirty="0"/>
              <a:t> </a:t>
            </a:r>
            <a:r>
              <a:rPr lang="fr-FR" sz="2400" dirty="0" err="1"/>
              <a:t>oblika</a:t>
            </a:r>
            <a:r>
              <a:rPr lang="fr-FR" sz="2400" dirty="0"/>
              <a:t>, sa tri </a:t>
            </a:r>
            <a:r>
              <a:rPr lang="fr-FR" sz="2400" dirty="0" err="1"/>
              <a:t>tanke</a:t>
            </a:r>
            <a:r>
              <a:rPr lang="fr-FR" sz="2400" dirty="0"/>
              <a:t> </a:t>
            </a:r>
            <a:r>
              <a:rPr lang="fr-FR" sz="2400" dirty="0" err="1"/>
              <a:t>ljuske</a:t>
            </a:r>
            <a:r>
              <a:rPr lang="fr-FR" sz="2400" dirty="0"/>
              <a:t>, </a:t>
            </a:r>
            <a:r>
              <a:rPr lang="fr-FR" sz="2400" dirty="0" err="1"/>
              <a:t>često</a:t>
            </a:r>
            <a:r>
              <a:rPr lang="fr-FR" sz="2400" dirty="0"/>
              <a:t> </a:t>
            </a:r>
            <a:r>
              <a:rPr lang="fr-FR" sz="2400" dirty="0" err="1" smtClean="0"/>
              <a:t>lepljive</a:t>
            </a:r>
            <a:endParaRPr lang="sr-Latn-RS" sz="2400" dirty="0" smtClean="0"/>
          </a:p>
          <a:p>
            <a:r>
              <a:rPr lang="fr-FR" sz="2400" dirty="0" err="1" smtClean="0"/>
              <a:t>Cvetovi</a:t>
            </a:r>
            <a:r>
              <a:rPr lang="fr-FR" sz="2400" dirty="0" smtClean="0"/>
              <a:t> </a:t>
            </a:r>
            <a:r>
              <a:rPr lang="fr-FR" sz="2400" dirty="0"/>
              <a:t>su </a:t>
            </a:r>
            <a:r>
              <a:rPr lang="fr-FR" sz="2400" dirty="0" err="1"/>
              <a:t>jednopolni</a:t>
            </a:r>
            <a:r>
              <a:rPr lang="fr-FR" sz="2400" dirty="0"/>
              <a:t> a </a:t>
            </a:r>
            <a:r>
              <a:rPr lang="fr-FR" sz="2400" dirty="0" err="1"/>
              <a:t>biljka</a:t>
            </a:r>
            <a:r>
              <a:rPr lang="fr-FR" sz="2400" dirty="0"/>
              <a:t> </a:t>
            </a:r>
            <a:r>
              <a:rPr lang="fr-FR" sz="2400" dirty="0" err="1" smtClean="0"/>
              <a:t>jednodoma</a:t>
            </a:r>
            <a:endParaRPr lang="sr-Latn-RS" sz="2400" dirty="0" smtClean="0"/>
          </a:p>
          <a:p>
            <a:r>
              <a:rPr lang="fr-FR" sz="2400" dirty="0" err="1" smtClean="0"/>
              <a:t>Muški</a:t>
            </a:r>
            <a:r>
              <a:rPr lang="fr-FR" sz="2400" dirty="0" smtClean="0"/>
              <a:t> </a:t>
            </a:r>
            <a:r>
              <a:rPr lang="fr-FR" sz="2400" dirty="0" err="1"/>
              <a:t>cvetovi</a:t>
            </a:r>
            <a:r>
              <a:rPr lang="fr-FR" sz="2400" dirty="0"/>
              <a:t> (</a:t>
            </a:r>
            <a:r>
              <a:rPr lang="fr-FR" sz="2400" dirty="0" err="1"/>
              <a:t>rese</a:t>
            </a:r>
            <a:r>
              <a:rPr lang="fr-FR" sz="2400" dirty="0"/>
              <a:t>) se </a:t>
            </a:r>
            <a:r>
              <a:rPr lang="fr-FR" sz="2400" dirty="0" err="1"/>
              <a:t>pojavljuju</a:t>
            </a:r>
            <a:r>
              <a:rPr lang="fr-FR" sz="2400" dirty="0"/>
              <a:t> u </a:t>
            </a:r>
            <a:r>
              <a:rPr lang="fr-FR" sz="2400" dirty="0" err="1"/>
              <a:t>jesen</a:t>
            </a:r>
            <a:r>
              <a:rPr lang="fr-FR" sz="2400" dirty="0"/>
              <a:t>, </a:t>
            </a:r>
            <a:r>
              <a:rPr lang="fr-FR" sz="2400" dirty="0" err="1"/>
              <a:t>udruženi</a:t>
            </a:r>
            <a:r>
              <a:rPr lang="fr-FR" sz="2400" dirty="0"/>
              <a:t> 2 - 3 </a:t>
            </a:r>
            <a:r>
              <a:rPr lang="fr-FR" sz="2400" dirty="0" err="1"/>
              <a:t>bez</a:t>
            </a:r>
            <a:r>
              <a:rPr lang="fr-FR" sz="2400" dirty="0"/>
              <a:t> </a:t>
            </a:r>
            <a:r>
              <a:rPr lang="fr-FR" sz="2400" dirty="0" err="1"/>
              <a:t>drške</a:t>
            </a:r>
            <a:r>
              <a:rPr lang="fr-FR" sz="2400" dirty="0"/>
              <a:t>, </a:t>
            </a:r>
            <a:r>
              <a:rPr lang="fr-FR" sz="2400" dirty="0" err="1"/>
              <a:t>dok</a:t>
            </a:r>
            <a:r>
              <a:rPr lang="fr-FR" sz="2400" dirty="0"/>
              <a:t> se </a:t>
            </a:r>
            <a:r>
              <a:rPr lang="fr-FR" sz="2400" dirty="0" err="1"/>
              <a:t>ženske</a:t>
            </a:r>
            <a:r>
              <a:rPr lang="fr-FR" sz="2400" dirty="0"/>
              <a:t> </a:t>
            </a:r>
            <a:r>
              <a:rPr lang="fr-FR" sz="2400" dirty="0" err="1"/>
              <a:t>rese</a:t>
            </a:r>
            <a:r>
              <a:rPr lang="fr-FR" sz="2400" dirty="0"/>
              <a:t>  </a:t>
            </a:r>
            <a:r>
              <a:rPr lang="fr-FR" sz="2400" dirty="0" err="1"/>
              <a:t>javljaju</a:t>
            </a:r>
            <a:r>
              <a:rPr lang="fr-FR" sz="2400" dirty="0"/>
              <a:t> u </a:t>
            </a:r>
            <a:r>
              <a:rPr lang="fr-FR" sz="2400" dirty="0" err="1"/>
              <a:t>proleće</a:t>
            </a:r>
            <a:r>
              <a:rPr lang="fr-FR" sz="2400" dirty="0"/>
              <a:t>, i </a:t>
            </a:r>
            <a:r>
              <a:rPr lang="fr-FR" sz="2400" dirty="0" err="1"/>
              <a:t>za</a:t>
            </a:r>
            <a:r>
              <a:rPr lang="fr-FR" sz="2400" dirty="0"/>
              <a:t> </a:t>
            </a:r>
            <a:r>
              <a:rPr lang="fr-FR" sz="2400" dirty="0" err="1"/>
              <a:t>razliku</a:t>
            </a:r>
            <a:r>
              <a:rPr lang="fr-FR" sz="2400" dirty="0"/>
              <a:t> </a:t>
            </a:r>
            <a:r>
              <a:rPr lang="fr-FR" sz="2400" dirty="0" err="1"/>
              <a:t>od</a:t>
            </a:r>
            <a:r>
              <a:rPr lang="fr-FR" sz="2400" dirty="0"/>
              <a:t> </a:t>
            </a:r>
            <a:r>
              <a:rPr lang="fr-FR" sz="2400" dirty="0" err="1"/>
              <a:t>muških</a:t>
            </a:r>
            <a:r>
              <a:rPr lang="fr-FR" sz="2400" dirty="0"/>
              <a:t> </a:t>
            </a:r>
            <a:r>
              <a:rPr lang="fr-FR" sz="2400" dirty="0" err="1"/>
              <a:t>imaju</a:t>
            </a:r>
            <a:r>
              <a:rPr lang="fr-FR" sz="2400" dirty="0"/>
              <a:t> </a:t>
            </a:r>
            <a:r>
              <a:rPr lang="fr-FR" sz="2400" dirty="0" err="1" smtClean="0"/>
              <a:t>drške</a:t>
            </a:r>
            <a:endParaRPr lang="sr-Latn-RS" sz="2400" dirty="0" smtClean="0"/>
          </a:p>
          <a:p>
            <a:r>
              <a:rPr lang="fr-FR" sz="2400" dirty="0" smtClean="0"/>
              <a:t> </a:t>
            </a:r>
            <a:r>
              <a:rPr lang="en-US" sz="2400" dirty="0" err="1"/>
              <a:t>Breza</a:t>
            </a:r>
            <a:r>
              <a:rPr lang="en-US" sz="2400" dirty="0"/>
              <a:t> </a:t>
            </a:r>
            <a:r>
              <a:rPr lang="en-US" sz="2400" dirty="0" err="1"/>
              <a:t>cveta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aprila</a:t>
            </a:r>
            <a:r>
              <a:rPr lang="en-US" sz="2400" dirty="0"/>
              <a:t> do </a:t>
            </a:r>
            <a:r>
              <a:rPr lang="en-US" sz="2400" dirty="0" err="1"/>
              <a:t>maja</a:t>
            </a:r>
            <a:r>
              <a:rPr lang="en-US" sz="2400" dirty="0"/>
              <a:t>. </a:t>
            </a:r>
            <a:r>
              <a:rPr lang="fr-FR" sz="2400" dirty="0" err="1"/>
              <a:t>Plod</a:t>
            </a:r>
            <a:r>
              <a:rPr lang="fr-FR" sz="2400" dirty="0"/>
              <a:t> je </a:t>
            </a:r>
            <a:r>
              <a:rPr lang="fr-FR" sz="2400" dirty="0" err="1"/>
              <a:t>orašica</a:t>
            </a:r>
            <a:r>
              <a:rPr lang="fr-FR" sz="2400" dirty="0"/>
              <a:t> sa </a:t>
            </a:r>
            <a:r>
              <a:rPr lang="fr-FR" sz="2400" dirty="0" err="1"/>
              <a:t>jednom</a:t>
            </a:r>
            <a:r>
              <a:rPr lang="fr-FR" sz="2400" dirty="0"/>
              <a:t> </a:t>
            </a:r>
            <a:r>
              <a:rPr lang="fr-FR" sz="2400" dirty="0" err="1" smtClean="0"/>
              <a:t>semenkom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8786874" cy="650085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err="1"/>
              <a:t>Hemijski</a:t>
            </a:r>
            <a:r>
              <a:rPr lang="en-US" b="1" dirty="0"/>
              <a:t> </a:t>
            </a:r>
            <a:r>
              <a:rPr lang="en-US" b="1" dirty="0" err="1"/>
              <a:t>sastav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upotreba</a:t>
            </a:r>
            <a:endParaRPr lang="sr-Latn-RS" b="1" dirty="0" smtClean="0"/>
          </a:p>
          <a:p>
            <a:pPr algn="ctr">
              <a:buNone/>
            </a:pPr>
            <a:endParaRPr lang="en-US" b="1" dirty="0"/>
          </a:p>
          <a:p>
            <a:r>
              <a:rPr lang="en-US" sz="2400" dirty="0" err="1" smtClean="0"/>
              <a:t>Lišće</a:t>
            </a:r>
            <a:r>
              <a:rPr lang="en-US" sz="2400" dirty="0" smtClean="0"/>
              <a:t> </a:t>
            </a:r>
            <a:r>
              <a:rPr lang="en-US" sz="2400" dirty="0" err="1"/>
              <a:t>breze</a:t>
            </a:r>
            <a:r>
              <a:rPr lang="en-US" sz="2400" dirty="0"/>
              <a:t> (</a:t>
            </a:r>
            <a:r>
              <a:rPr lang="en-US" sz="2400" dirty="0" err="1"/>
              <a:t>Betulae</a:t>
            </a:r>
            <a:r>
              <a:rPr lang="en-US" sz="2400" dirty="0"/>
              <a:t> folium) </a:t>
            </a:r>
            <a:r>
              <a:rPr lang="en-US" sz="2400" dirty="0" err="1"/>
              <a:t>sadrži</a:t>
            </a:r>
            <a:r>
              <a:rPr lang="en-US" sz="2400" dirty="0"/>
              <a:t> do 3 % </a:t>
            </a:r>
            <a:r>
              <a:rPr lang="en-US" sz="2400" dirty="0" err="1"/>
              <a:t>flavonoida</a:t>
            </a:r>
            <a:r>
              <a:rPr lang="en-US" sz="2400" dirty="0"/>
              <a:t> (</a:t>
            </a:r>
            <a:r>
              <a:rPr lang="en-US" sz="2400" dirty="0" err="1"/>
              <a:t>hiperozid</a:t>
            </a:r>
            <a:r>
              <a:rPr lang="en-US" sz="2400" dirty="0"/>
              <a:t>, </a:t>
            </a:r>
            <a:r>
              <a:rPr lang="en-US" sz="2400" dirty="0" err="1"/>
              <a:t>kvercitrin</a:t>
            </a:r>
            <a:r>
              <a:rPr lang="en-US" sz="2400" dirty="0"/>
              <a:t>, </a:t>
            </a:r>
            <a:r>
              <a:rPr lang="en-US" sz="2400" dirty="0" err="1"/>
              <a:t>miricetin</a:t>
            </a:r>
            <a:r>
              <a:rPr lang="en-US" sz="2400" dirty="0"/>
              <a:t>), </a:t>
            </a:r>
            <a:r>
              <a:rPr lang="en-US" sz="2400" dirty="0" err="1"/>
              <a:t>tanine</a:t>
            </a:r>
            <a:r>
              <a:rPr lang="en-US" sz="2400" dirty="0"/>
              <a:t>, </a:t>
            </a:r>
            <a:r>
              <a:rPr lang="en-US" sz="2400" dirty="0" err="1"/>
              <a:t>saponine</a:t>
            </a:r>
            <a:r>
              <a:rPr lang="en-US" sz="2400" dirty="0"/>
              <a:t>, 0,05 %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/>
              <a:t>ulja</a:t>
            </a:r>
            <a:r>
              <a:rPr lang="en-US" sz="2400" dirty="0"/>
              <a:t>, </a:t>
            </a:r>
            <a:r>
              <a:rPr lang="en-US" sz="2400" dirty="0" err="1"/>
              <a:t>gorke</a:t>
            </a:r>
            <a:r>
              <a:rPr lang="en-US" sz="2400" dirty="0"/>
              <a:t> </a:t>
            </a:r>
            <a:r>
              <a:rPr lang="en-US" sz="2400" dirty="0" err="1"/>
              <a:t>materije</a:t>
            </a:r>
            <a:r>
              <a:rPr lang="en-US" sz="2400" dirty="0"/>
              <a:t>. Kao </a:t>
            </a:r>
            <a:r>
              <a:rPr lang="en-US" sz="2400" dirty="0" err="1"/>
              <a:t>droga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se </a:t>
            </a:r>
            <a:r>
              <a:rPr lang="en-US" sz="2400" dirty="0" err="1"/>
              <a:t>koristiti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lisni</a:t>
            </a:r>
            <a:r>
              <a:rPr lang="en-US" sz="2400" dirty="0"/>
              <a:t> </a:t>
            </a:r>
            <a:r>
              <a:rPr lang="en-US" sz="2400" dirty="0" err="1"/>
              <a:t>pupoljci</a:t>
            </a:r>
            <a:r>
              <a:rPr lang="en-US" sz="2400" dirty="0"/>
              <a:t> (B. </a:t>
            </a:r>
            <a:r>
              <a:rPr lang="en-US" sz="2400" dirty="0" err="1"/>
              <a:t>gemmae</a:t>
            </a:r>
            <a:r>
              <a:rPr lang="en-US" sz="2400" dirty="0"/>
              <a:t>) </a:t>
            </a:r>
            <a:r>
              <a:rPr lang="en-US" sz="2400" dirty="0" err="1"/>
              <a:t>koji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razliku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lišća</a:t>
            </a:r>
            <a:r>
              <a:rPr lang="en-US" sz="2400" dirty="0"/>
              <a:t>, </a:t>
            </a:r>
            <a:r>
              <a:rPr lang="en-US" sz="2400" dirty="0" err="1"/>
              <a:t>sadrže</a:t>
            </a:r>
            <a:r>
              <a:rPr lang="en-US" sz="2400" dirty="0"/>
              <a:t> </a:t>
            </a:r>
            <a:r>
              <a:rPr lang="en-US" sz="2400" dirty="0" err="1"/>
              <a:t>više</a:t>
            </a:r>
            <a:r>
              <a:rPr lang="en-US" sz="2400" dirty="0"/>
              <a:t> </a:t>
            </a:r>
            <a:r>
              <a:rPr lang="en-US" sz="2400" dirty="0" err="1"/>
              <a:t>etarskog</a:t>
            </a:r>
            <a:r>
              <a:rPr lang="en-US" sz="2400" dirty="0"/>
              <a:t> </a:t>
            </a:r>
            <a:r>
              <a:rPr lang="en-US" sz="2400" dirty="0" err="1"/>
              <a:t>ulja</a:t>
            </a:r>
            <a:r>
              <a:rPr lang="en-US" sz="2400" dirty="0"/>
              <a:t> (3,5 -5,3%). </a:t>
            </a:r>
            <a:r>
              <a:rPr lang="en-US" sz="2400" dirty="0" err="1"/>
              <a:t>Katran</a:t>
            </a:r>
            <a:r>
              <a:rPr lang="en-US" sz="2400" dirty="0"/>
              <a:t> (</a:t>
            </a:r>
            <a:r>
              <a:rPr lang="en-US" sz="2400" dirty="0" err="1"/>
              <a:t>Pyroleum</a:t>
            </a:r>
            <a:r>
              <a:rPr lang="en-US" sz="2400" dirty="0"/>
              <a:t> </a:t>
            </a:r>
            <a:r>
              <a:rPr lang="en-US" sz="2400" dirty="0" err="1"/>
              <a:t>Betulae</a:t>
            </a:r>
            <a:r>
              <a:rPr lang="en-US" sz="2400" dirty="0"/>
              <a:t>) se </a:t>
            </a:r>
            <a:r>
              <a:rPr lang="en-US" sz="2400" dirty="0" err="1"/>
              <a:t>sastoji</a:t>
            </a:r>
            <a:r>
              <a:rPr lang="en-US" sz="2400" dirty="0"/>
              <a:t>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smeše</a:t>
            </a:r>
            <a:r>
              <a:rPr lang="en-US" sz="2400" dirty="0"/>
              <a:t> </a:t>
            </a:r>
            <a:r>
              <a:rPr lang="en-US" sz="2400" dirty="0" err="1"/>
              <a:t>fenolnih</a:t>
            </a:r>
            <a:r>
              <a:rPr lang="en-US" sz="2400" dirty="0"/>
              <a:t> </a:t>
            </a:r>
            <a:r>
              <a:rPr lang="en-US" sz="2400" dirty="0" err="1"/>
              <a:t>derivata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nekih</a:t>
            </a:r>
            <a:r>
              <a:rPr lang="en-US" sz="2400" dirty="0"/>
              <a:t> </a:t>
            </a:r>
            <a:r>
              <a:rPr lang="en-US" sz="2400" dirty="0" err="1"/>
              <a:t>organskih</a:t>
            </a:r>
            <a:r>
              <a:rPr lang="en-US" sz="2400" dirty="0"/>
              <a:t> </a:t>
            </a:r>
            <a:r>
              <a:rPr lang="en-US" sz="2400" dirty="0" err="1" smtClean="0"/>
              <a:t>kiselina</a:t>
            </a:r>
            <a:endParaRPr lang="sr-Latn-RS" sz="2400" dirty="0" smtClean="0"/>
          </a:p>
          <a:p>
            <a:pPr algn="just"/>
            <a:r>
              <a:rPr lang="en-US" sz="2400" dirty="0"/>
              <a:t>List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lisni</a:t>
            </a:r>
            <a:r>
              <a:rPr lang="en-US" sz="2400" dirty="0"/>
              <a:t> </a:t>
            </a:r>
            <a:r>
              <a:rPr lang="en-US" sz="2400" dirty="0" err="1"/>
              <a:t>pupoljci</a:t>
            </a:r>
            <a:r>
              <a:rPr lang="en-US" sz="2400" dirty="0"/>
              <a:t> se </a:t>
            </a:r>
            <a:r>
              <a:rPr lang="en-US" sz="2400" dirty="0" err="1"/>
              <a:t>koriste</a:t>
            </a:r>
            <a:r>
              <a:rPr lang="en-US" sz="2400" dirty="0"/>
              <a:t> u </a:t>
            </a:r>
            <a:r>
              <a:rPr lang="en-US" sz="2400" dirty="0" err="1"/>
              <a:t>obliku</a:t>
            </a:r>
            <a:r>
              <a:rPr lang="en-US" sz="2400" dirty="0"/>
              <a:t> </a:t>
            </a:r>
            <a:r>
              <a:rPr lang="en-US" sz="2400" dirty="0" err="1"/>
              <a:t>čaja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lečenje</a:t>
            </a:r>
            <a:r>
              <a:rPr lang="en-US" sz="2400" dirty="0"/>
              <a:t> </a:t>
            </a:r>
            <a:r>
              <a:rPr lang="en-US" sz="2400" dirty="0" err="1"/>
              <a:t>mokraćnih</a:t>
            </a:r>
            <a:r>
              <a:rPr lang="en-US" sz="2400" dirty="0"/>
              <a:t> </a:t>
            </a:r>
            <a:r>
              <a:rPr lang="en-US" sz="2400" dirty="0" err="1"/>
              <a:t>puteva</a:t>
            </a:r>
            <a:r>
              <a:rPr lang="en-US" sz="2400" dirty="0"/>
              <a:t>. </a:t>
            </a:r>
            <a:r>
              <a:rPr lang="en-US" sz="2400" dirty="0" err="1"/>
              <a:t>Deluju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diuretik</a:t>
            </a:r>
            <a:r>
              <a:rPr lang="en-US" sz="2400" dirty="0"/>
              <a:t>, </a:t>
            </a:r>
            <a:r>
              <a:rPr lang="en-US" sz="2400" dirty="0" err="1"/>
              <a:t>uroantiseptik</a:t>
            </a:r>
            <a:r>
              <a:rPr lang="en-US" sz="2400" dirty="0"/>
              <a:t>, </a:t>
            </a:r>
            <a:r>
              <a:rPr lang="en-US" sz="2400" dirty="0" err="1"/>
              <a:t>blag</a:t>
            </a:r>
            <a:r>
              <a:rPr lang="en-US" sz="2400" dirty="0"/>
              <a:t> </a:t>
            </a:r>
            <a:r>
              <a:rPr lang="en-US" sz="2400" dirty="0" err="1"/>
              <a:t>dijaforetik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holagog</a:t>
            </a:r>
            <a:r>
              <a:rPr lang="en-US" sz="2400" dirty="0"/>
              <a:t>. </a:t>
            </a:r>
            <a:r>
              <a:rPr lang="en-US" sz="2400" dirty="0" err="1"/>
              <a:t>Brezov</a:t>
            </a:r>
            <a:r>
              <a:rPr lang="en-US" sz="2400" dirty="0"/>
              <a:t> </a:t>
            </a:r>
            <a:r>
              <a:rPr lang="en-US" sz="2400" dirty="0" err="1"/>
              <a:t>katran</a:t>
            </a:r>
            <a:r>
              <a:rPr lang="en-US" sz="2400" dirty="0"/>
              <a:t> se </a:t>
            </a:r>
            <a:r>
              <a:rPr lang="en-US" sz="2400" dirty="0" err="1"/>
              <a:t>upotrebljava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preparata</a:t>
            </a:r>
            <a:r>
              <a:rPr lang="en-US" sz="2400" dirty="0"/>
              <a:t>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koriste</a:t>
            </a:r>
            <a:r>
              <a:rPr lang="en-US" sz="2400" dirty="0"/>
              <a:t> </a:t>
            </a:r>
            <a:r>
              <a:rPr lang="en-US" sz="2400" dirty="0" err="1"/>
              <a:t>protiv</a:t>
            </a:r>
            <a:r>
              <a:rPr lang="en-US" sz="2400" dirty="0"/>
              <a:t> </a:t>
            </a:r>
            <a:r>
              <a:rPr lang="en-US" sz="2400" dirty="0" err="1"/>
              <a:t>šuge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kožnih</a:t>
            </a:r>
            <a:r>
              <a:rPr lang="en-US" sz="2400" dirty="0"/>
              <a:t> </a:t>
            </a:r>
            <a:r>
              <a:rPr lang="en-US" sz="2400" dirty="0" err="1"/>
              <a:t>gljivičnih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,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porast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sprečavanje</a:t>
            </a:r>
            <a:r>
              <a:rPr lang="en-US" sz="2400" dirty="0"/>
              <a:t> </a:t>
            </a:r>
            <a:r>
              <a:rPr lang="en-US" sz="2400" dirty="0" err="1"/>
              <a:t>opadanja</a:t>
            </a:r>
            <a:r>
              <a:rPr lang="en-US" sz="2400" dirty="0"/>
              <a:t> </a:t>
            </a:r>
            <a:r>
              <a:rPr lang="en-US" sz="2400" dirty="0" err="1"/>
              <a:t>kose</a:t>
            </a:r>
            <a:r>
              <a:rPr lang="en-US" sz="2400" dirty="0"/>
              <a:t>. U </a:t>
            </a:r>
            <a:r>
              <a:rPr lang="en-US" sz="2400" dirty="0" err="1"/>
              <a:t>kozmetičkoj</a:t>
            </a:r>
            <a:r>
              <a:rPr lang="en-US" sz="2400" dirty="0"/>
              <a:t> </a:t>
            </a:r>
            <a:r>
              <a:rPr lang="en-US" sz="2400" dirty="0" err="1"/>
              <a:t>industriji</a:t>
            </a:r>
            <a:r>
              <a:rPr lang="en-US" sz="2400" dirty="0"/>
              <a:t> </a:t>
            </a:r>
            <a:r>
              <a:rPr lang="en-US" sz="2400" dirty="0" err="1"/>
              <a:t>breza</a:t>
            </a:r>
            <a:r>
              <a:rPr lang="en-US" sz="2400" dirty="0"/>
              <a:t>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dobijanje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šampona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losiona</a:t>
            </a:r>
            <a:r>
              <a:rPr lang="en-US" sz="2400" dirty="0"/>
              <a:t>. </a:t>
            </a:r>
            <a:r>
              <a:rPr lang="en-US" sz="2400" dirty="0" err="1"/>
              <a:t>Mladi</a:t>
            </a:r>
            <a:r>
              <a:rPr lang="en-US" sz="2400" dirty="0"/>
              <a:t> </a:t>
            </a:r>
            <a:r>
              <a:rPr lang="en-US" sz="2400" dirty="0" err="1"/>
              <a:t>listovi</a:t>
            </a:r>
            <a:r>
              <a:rPr lang="en-US" sz="2400" dirty="0"/>
              <a:t> </a:t>
            </a:r>
            <a:r>
              <a:rPr lang="en-US" sz="2400" dirty="0" err="1"/>
              <a:t>breze</a:t>
            </a:r>
            <a:r>
              <a:rPr lang="en-US" sz="2400" dirty="0"/>
              <a:t> </a:t>
            </a:r>
            <a:r>
              <a:rPr lang="en-US" sz="2400" dirty="0" err="1"/>
              <a:t>mogu</a:t>
            </a:r>
            <a:r>
              <a:rPr lang="en-US" sz="2400" dirty="0"/>
              <a:t> se </a:t>
            </a:r>
            <a:r>
              <a:rPr lang="en-US" sz="2400" dirty="0" err="1"/>
              <a:t>mešati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raznim</a:t>
            </a:r>
            <a:r>
              <a:rPr lang="en-US" sz="2400" dirty="0"/>
              <a:t> </a:t>
            </a:r>
            <a:r>
              <a:rPr lang="en-US" sz="2400" dirty="0" err="1"/>
              <a:t>povrćem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spravljanje</a:t>
            </a:r>
            <a:r>
              <a:rPr lang="en-US" sz="2400" dirty="0"/>
              <a:t> </a:t>
            </a:r>
            <a:r>
              <a:rPr lang="en-US" sz="2400" dirty="0" err="1"/>
              <a:t>čorbi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drugih</a:t>
            </a:r>
            <a:r>
              <a:rPr lang="en-US" sz="2400" dirty="0"/>
              <a:t> </a:t>
            </a:r>
            <a:r>
              <a:rPr lang="en-US" sz="2400" dirty="0" err="1"/>
              <a:t>jela</a:t>
            </a:r>
            <a:r>
              <a:rPr lang="en-US" sz="2400" dirty="0"/>
              <a:t>. </a:t>
            </a:r>
            <a:r>
              <a:rPr lang="en-US" sz="2400" dirty="0" err="1"/>
              <a:t>Osušene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samlevene</a:t>
            </a:r>
            <a:r>
              <a:rPr lang="en-US" sz="2400" dirty="0"/>
              <a:t> </a:t>
            </a:r>
            <a:r>
              <a:rPr lang="en-US" sz="2400" dirty="0" err="1"/>
              <a:t>rese</a:t>
            </a:r>
            <a:r>
              <a:rPr lang="en-US" sz="2400" dirty="0"/>
              <a:t>, u </a:t>
            </a:r>
            <a:r>
              <a:rPr lang="en-US" sz="2400" dirty="0" err="1"/>
              <a:t>slučaju</a:t>
            </a:r>
            <a:r>
              <a:rPr lang="en-US" sz="2400" dirty="0"/>
              <a:t> </a:t>
            </a:r>
            <a:r>
              <a:rPr lang="en-US" sz="2400" dirty="0" err="1"/>
              <a:t>oskudice</a:t>
            </a:r>
            <a:r>
              <a:rPr lang="en-US" sz="2400" dirty="0"/>
              <a:t>, </a:t>
            </a:r>
            <a:r>
              <a:rPr lang="en-US" sz="2400" dirty="0" err="1"/>
              <a:t>mogu</a:t>
            </a:r>
            <a:r>
              <a:rPr lang="en-US" sz="2400" dirty="0"/>
              <a:t> se </a:t>
            </a:r>
            <a:r>
              <a:rPr lang="en-US" sz="2400" dirty="0" err="1"/>
              <a:t>koristiti</a:t>
            </a:r>
            <a:r>
              <a:rPr lang="en-US" sz="2400" dirty="0"/>
              <a:t> </a:t>
            </a:r>
            <a:r>
              <a:rPr lang="en-US" sz="2400" dirty="0" err="1"/>
              <a:t>zajedno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pšeničnim</a:t>
            </a:r>
            <a:r>
              <a:rPr lang="en-US" sz="2400" dirty="0"/>
              <a:t> </a:t>
            </a:r>
            <a:r>
              <a:rPr lang="en-US" sz="2400" dirty="0" err="1"/>
              <a:t>brašnom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mešenje</a:t>
            </a:r>
            <a:r>
              <a:rPr lang="en-US" sz="2400" dirty="0"/>
              <a:t> </a:t>
            </a:r>
            <a:r>
              <a:rPr lang="en-US" sz="2400" dirty="0" err="1" smtClean="0"/>
              <a:t>hleba</a:t>
            </a: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786874" cy="6572296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Svež</a:t>
            </a:r>
            <a:r>
              <a:rPr lang="en-US" sz="2400" dirty="0"/>
              <a:t> </a:t>
            </a:r>
            <a:r>
              <a:rPr lang="en-US" sz="2400" dirty="0" err="1"/>
              <a:t>brezov</a:t>
            </a:r>
            <a:r>
              <a:rPr lang="en-US" sz="2400" dirty="0"/>
              <a:t> </a:t>
            </a:r>
            <a:r>
              <a:rPr lang="en-US" sz="2400" dirty="0" err="1"/>
              <a:t>sok</a:t>
            </a:r>
            <a:r>
              <a:rPr lang="en-US" sz="2400" dirty="0"/>
              <a:t> (</a:t>
            </a:r>
            <a:r>
              <a:rPr lang="en-US" sz="2400" dirty="0" err="1"/>
              <a:t>Betulae</a:t>
            </a:r>
            <a:r>
              <a:rPr lang="en-US" sz="2400" dirty="0"/>
              <a:t> </a:t>
            </a:r>
            <a:r>
              <a:rPr lang="en-US" sz="2400" dirty="0" err="1"/>
              <a:t>succus</a:t>
            </a:r>
            <a:r>
              <a:rPr lang="en-US" sz="2400" dirty="0"/>
              <a:t>) je </a:t>
            </a:r>
            <a:r>
              <a:rPr lang="en-US" sz="2400" dirty="0" err="1"/>
              <a:t>bezbojna</a:t>
            </a:r>
            <a:r>
              <a:rPr lang="en-US" sz="2400" dirty="0"/>
              <a:t> </a:t>
            </a:r>
            <a:r>
              <a:rPr lang="en-US" sz="2400" dirty="0" err="1"/>
              <a:t>tečnost</a:t>
            </a:r>
            <a:r>
              <a:rPr lang="en-US" sz="2400" dirty="0"/>
              <a:t> </a:t>
            </a:r>
            <a:r>
              <a:rPr lang="en-US" sz="2400" dirty="0" err="1"/>
              <a:t>prijatnog</a:t>
            </a:r>
            <a:r>
              <a:rPr lang="en-US" sz="2400" dirty="0"/>
              <a:t> </a:t>
            </a:r>
            <a:r>
              <a:rPr lang="en-US" sz="2400" dirty="0" err="1"/>
              <a:t>ukusa</a:t>
            </a:r>
            <a:r>
              <a:rPr lang="en-US" sz="2400" dirty="0"/>
              <a:t> </a:t>
            </a:r>
            <a:r>
              <a:rPr lang="en-US" sz="2400" dirty="0" err="1"/>
              <a:t>koja</a:t>
            </a:r>
            <a:r>
              <a:rPr lang="en-US" sz="2400" dirty="0"/>
              <a:t> </a:t>
            </a:r>
            <a:r>
              <a:rPr lang="en-US" sz="2400" dirty="0" err="1"/>
              <a:t>curi</a:t>
            </a:r>
            <a:r>
              <a:rPr lang="en-US" sz="2400" dirty="0"/>
              <a:t> </a:t>
            </a:r>
            <a:r>
              <a:rPr lang="en-US" sz="2400" dirty="0" err="1"/>
              <a:t>iz</a:t>
            </a:r>
            <a:r>
              <a:rPr lang="en-US" sz="2400" dirty="0"/>
              <a:t> </a:t>
            </a:r>
            <a:r>
              <a:rPr lang="en-US" sz="2400" dirty="0" err="1"/>
              <a:t>napravljenih</a:t>
            </a:r>
            <a:r>
              <a:rPr lang="en-US" sz="2400" dirty="0"/>
              <a:t> </a:t>
            </a:r>
            <a:r>
              <a:rPr lang="en-US" sz="2400" dirty="0" err="1"/>
              <a:t>otvora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donjem</a:t>
            </a:r>
            <a:r>
              <a:rPr lang="en-US" sz="2400" dirty="0"/>
              <a:t> </a:t>
            </a:r>
            <a:r>
              <a:rPr lang="en-US" sz="2400" dirty="0" err="1"/>
              <a:t>delu</a:t>
            </a:r>
            <a:r>
              <a:rPr lang="en-US" sz="2400" dirty="0"/>
              <a:t> </a:t>
            </a:r>
            <a:r>
              <a:rPr lang="en-US" sz="2400" dirty="0" err="1"/>
              <a:t>stabla</a:t>
            </a:r>
            <a:r>
              <a:rPr lang="en-US" sz="2400" dirty="0"/>
              <a:t>, </a:t>
            </a:r>
            <a:r>
              <a:rPr lang="en-US" sz="2400" dirty="0" err="1"/>
              <a:t>sadrži</a:t>
            </a:r>
            <a:r>
              <a:rPr lang="en-US" sz="2400" dirty="0"/>
              <a:t> </a:t>
            </a:r>
            <a:r>
              <a:rPr lang="en-US" sz="2400" dirty="0" err="1"/>
              <a:t>šećere</a:t>
            </a:r>
            <a:r>
              <a:rPr lang="en-US" sz="2400" dirty="0"/>
              <a:t>, </a:t>
            </a:r>
            <a:r>
              <a:rPr lang="en-US" sz="2400" dirty="0" err="1"/>
              <a:t>vitamine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mineralne</a:t>
            </a:r>
            <a:r>
              <a:rPr lang="en-US" sz="2400" dirty="0"/>
              <a:t> </a:t>
            </a:r>
            <a:r>
              <a:rPr lang="en-US" sz="2400" dirty="0" err="1"/>
              <a:t>materije</a:t>
            </a:r>
            <a:r>
              <a:rPr lang="en-US" sz="2400" dirty="0"/>
              <a:t>, a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osvežavajući</a:t>
            </a:r>
            <a:r>
              <a:rPr lang="en-US" sz="2400" dirty="0"/>
              <a:t> </a:t>
            </a:r>
            <a:r>
              <a:rPr lang="en-US" sz="2400" dirty="0" err="1"/>
              <a:t>napitak</a:t>
            </a:r>
            <a:r>
              <a:rPr lang="en-US" sz="2400" dirty="0"/>
              <a:t>, </a:t>
            </a:r>
            <a:r>
              <a:rPr lang="en-US" sz="2400" dirty="0" err="1"/>
              <a:t>okrepljujuće</a:t>
            </a:r>
            <a:r>
              <a:rPr lang="en-US" sz="2400" dirty="0"/>
              <a:t> </a:t>
            </a:r>
            <a:r>
              <a:rPr lang="en-US" sz="2400" dirty="0" err="1"/>
              <a:t>sredstvo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izradu</a:t>
            </a:r>
            <a:r>
              <a:rPr lang="en-US" sz="2400" dirty="0"/>
              <a:t> </a:t>
            </a:r>
            <a:r>
              <a:rPr lang="en-US" sz="2400" dirty="0" err="1"/>
              <a:t>raznih</a:t>
            </a:r>
            <a:r>
              <a:rPr lang="en-US" sz="2400" dirty="0"/>
              <a:t> </a:t>
            </a:r>
            <a:r>
              <a:rPr lang="en-US" sz="2400" dirty="0" err="1"/>
              <a:t>proizvoda</a:t>
            </a:r>
            <a:r>
              <a:rPr lang="en-US" sz="2400" dirty="0"/>
              <a:t> (</a:t>
            </a:r>
            <a:r>
              <a:rPr lang="en-US" sz="2400" dirty="0" err="1"/>
              <a:t>sirup</a:t>
            </a:r>
            <a:r>
              <a:rPr lang="en-US" sz="2400" dirty="0"/>
              <a:t>, </a:t>
            </a:r>
            <a:r>
              <a:rPr lang="en-US" sz="2400" dirty="0" err="1"/>
              <a:t>kvas</a:t>
            </a:r>
            <a:r>
              <a:rPr lang="en-US" sz="2400" dirty="0"/>
              <a:t>, </a:t>
            </a:r>
            <a:r>
              <a:rPr lang="en-US" sz="2400" dirty="0" err="1"/>
              <a:t>vino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dr</a:t>
            </a:r>
            <a:r>
              <a:rPr lang="en-US" sz="2400" dirty="0" smtClean="0"/>
              <a:t>.)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Ako</a:t>
            </a:r>
            <a:r>
              <a:rPr lang="en-US" sz="2400" dirty="0"/>
              <a:t> </a:t>
            </a:r>
            <a:r>
              <a:rPr lang="en-US" sz="2400" dirty="0" err="1"/>
              <a:t>zbog</a:t>
            </a:r>
            <a:r>
              <a:rPr lang="en-US" sz="2400" dirty="0"/>
              <a:t> </a:t>
            </a:r>
            <a:r>
              <a:rPr lang="en-US" sz="2400" dirty="0" err="1"/>
              <a:t>prisutnog</a:t>
            </a:r>
            <a:r>
              <a:rPr lang="en-US" sz="2400" dirty="0"/>
              <a:t> </a:t>
            </a:r>
            <a:r>
              <a:rPr lang="en-US" sz="2400" dirty="0" err="1"/>
              <a:t>šećera</a:t>
            </a:r>
            <a:r>
              <a:rPr lang="en-US" sz="2400" dirty="0"/>
              <a:t> </a:t>
            </a:r>
            <a:r>
              <a:rPr lang="en-US" sz="2400" dirty="0" err="1"/>
              <a:t>sok</a:t>
            </a:r>
            <a:r>
              <a:rPr lang="en-US" sz="2400" dirty="0"/>
              <a:t> </a:t>
            </a:r>
            <a:r>
              <a:rPr lang="en-US" sz="2400" dirty="0" err="1"/>
              <a:t>provri</a:t>
            </a:r>
            <a:r>
              <a:rPr lang="en-US" sz="2400" dirty="0"/>
              <a:t>, </a:t>
            </a:r>
            <a:r>
              <a:rPr lang="en-US" sz="2400" dirty="0" err="1"/>
              <a:t>od</a:t>
            </a:r>
            <a:r>
              <a:rPr lang="en-US" sz="2400" dirty="0"/>
              <a:t> </a:t>
            </a:r>
            <a:r>
              <a:rPr lang="en-US" sz="2400" dirty="0" err="1"/>
              <a:t>njega</a:t>
            </a:r>
            <a:r>
              <a:rPr lang="en-US" sz="2400" dirty="0"/>
              <a:t> </a:t>
            </a:r>
            <a:r>
              <a:rPr lang="en-US" sz="2400" dirty="0" err="1"/>
              <a:t>nastaje</a:t>
            </a:r>
            <a:r>
              <a:rPr lang="en-US" sz="2400" dirty="0"/>
              <a:t> </a:t>
            </a:r>
            <a:r>
              <a:rPr lang="en-US" sz="2400" dirty="0" err="1"/>
              <a:t>vino</a:t>
            </a:r>
            <a:r>
              <a:rPr lang="en-US" sz="2400" dirty="0"/>
              <a:t>, </a:t>
            </a:r>
            <a:r>
              <a:rPr lang="en-US" sz="2400" dirty="0" err="1"/>
              <a:t>koje</a:t>
            </a:r>
            <a:r>
              <a:rPr lang="en-US" sz="2400" dirty="0"/>
              <a:t> </a:t>
            </a:r>
            <a:r>
              <a:rPr lang="en-US" sz="2400" dirty="0" err="1"/>
              <a:t>pomaže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</a:t>
            </a:r>
            <a:r>
              <a:rPr lang="en-US" sz="2400" dirty="0" err="1"/>
              <a:t>lečenju</a:t>
            </a:r>
            <a:r>
              <a:rPr lang="en-US" sz="2400" dirty="0"/>
              <a:t> </a:t>
            </a:r>
            <a:r>
              <a:rPr lang="en-US" sz="2400" dirty="0" err="1"/>
              <a:t>nekih</a:t>
            </a:r>
            <a:r>
              <a:rPr lang="en-US" sz="2400" dirty="0"/>
              <a:t> </a:t>
            </a:r>
            <a:r>
              <a:rPr lang="en-US" sz="2400" dirty="0" err="1"/>
              <a:t>bubrežnih</a:t>
            </a:r>
            <a:r>
              <a:rPr lang="en-US" sz="2400" dirty="0"/>
              <a:t> </a:t>
            </a:r>
            <a:r>
              <a:rPr lang="en-US" sz="2400" dirty="0" err="1"/>
              <a:t>oboljenja</a:t>
            </a:r>
            <a:r>
              <a:rPr lang="en-US" sz="2400" dirty="0"/>
              <a:t>, </a:t>
            </a:r>
            <a:r>
              <a:rPr lang="en-US" sz="2400" dirty="0" err="1"/>
              <a:t>arterioskleroze</a:t>
            </a:r>
            <a:r>
              <a:rPr lang="en-US" sz="2400" dirty="0"/>
              <a:t>, </a:t>
            </a:r>
            <a:r>
              <a:rPr lang="en-US" sz="2400" dirty="0" err="1"/>
              <a:t>gojaznosti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pri</a:t>
            </a:r>
            <a:r>
              <a:rPr lang="en-US" sz="2400" dirty="0"/>
              <a:t> </a:t>
            </a:r>
            <a:r>
              <a:rPr lang="en-US" sz="2400" dirty="0" err="1"/>
              <a:t>pojavi</a:t>
            </a:r>
            <a:r>
              <a:rPr lang="en-US" sz="2400" dirty="0"/>
              <a:t> </a:t>
            </a:r>
            <a:r>
              <a:rPr lang="en-US" sz="2400" dirty="0" err="1"/>
              <a:t>belančevina</a:t>
            </a:r>
            <a:r>
              <a:rPr lang="en-US" sz="2400" dirty="0"/>
              <a:t> u </a:t>
            </a:r>
            <a:r>
              <a:rPr lang="en-US" sz="2400" dirty="0" err="1" smtClean="0"/>
              <a:t>mokraći</a:t>
            </a:r>
            <a:endParaRPr lang="sr-Latn-RS" sz="2400" dirty="0" smtClean="0"/>
          </a:p>
          <a:p>
            <a:pPr algn="just"/>
            <a:r>
              <a:rPr lang="en-US" sz="2400" dirty="0" err="1" smtClean="0"/>
              <a:t>Od</a:t>
            </a:r>
            <a:r>
              <a:rPr lang="en-US" sz="2400" dirty="0" smtClean="0"/>
              <a:t> </a:t>
            </a:r>
            <a:r>
              <a:rPr lang="en-US" sz="2400" dirty="0" err="1"/>
              <a:t>brezovog</a:t>
            </a:r>
            <a:r>
              <a:rPr lang="en-US" sz="2400" dirty="0"/>
              <a:t> </a:t>
            </a:r>
            <a:r>
              <a:rPr lang="en-US" sz="2400" dirty="0" err="1"/>
              <a:t>drveta</a:t>
            </a:r>
            <a:r>
              <a:rPr lang="en-US" sz="2400" dirty="0"/>
              <a:t> </a:t>
            </a:r>
            <a:r>
              <a:rPr lang="en-US" sz="2400" dirty="0" err="1"/>
              <a:t>suvom</a:t>
            </a:r>
            <a:r>
              <a:rPr lang="en-US" sz="2400" dirty="0"/>
              <a:t> </a:t>
            </a:r>
            <a:r>
              <a:rPr lang="en-US" sz="2400" dirty="0" err="1"/>
              <a:t>destilacijom</a:t>
            </a:r>
            <a:r>
              <a:rPr lang="en-US" sz="2400" dirty="0"/>
              <a:t> </a:t>
            </a:r>
            <a:r>
              <a:rPr lang="en-US" sz="2400" dirty="0" err="1"/>
              <a:t>izrađuje</a:t>
            </a:r>
            <a:r>
              <a:rPr lang="en-US" sz="2400" dirty="0"/>
              <a:t> se </a:t>
            </a:r>
            <a:r>
              <a:rPr lang="en-US" sz="2400" dirty="0" err="1"/>
              <a:t>medicinski</a:t>
            </a:r>
            <a:r>
              <a:rPr lang="en-US" sz="2400" dirty="0"/>
              <a:t> </a:t>
            </a:r>
            <a:r>
              <a:rPr lang="en-US" sz="2400" dirty="0" err="1"/>
              <a:t>drveni</a:t>
            </a:r>
            <a:r>
              <a:rPr lang="en-US" sz="2400" dirty="0"/>
              <a:t> </a:t>
            </a:r>
            <a:r>
              <a:rPr lang="en-US" sz="2400" dirty="0" err="1"/>
              <a:t>ugalj</a:t>
            </a:r>
            <a:r>
              <a:rPr lang="en-US" sz="2400" dirty="0"/>
              <a:t> (</a:t>
            </a:r>
            <a:r>
              <a:rPr lang="en-US" sz="2400" dirty="0" err="1"/>
              <a:t>Carbo</a:t>
            </a:r>
            <a:r>
              <a:rPr lang="en-US" sz="2400" dirty="0"/>
              <a:t> </a:t>
            </a:r>
            <a:r>
              <a:rPr lang="en-US" sz="2400" dirty="0" err="1"/>
              <a:t>medicinalis</a:t>
            </a:r>
            <a:r>
              <a:rPr lang="en-US" sz="2400" dirty="0"/>
              <a:t>) </a:t>
            </a:r>
            <a:r>
              <a:rPr lang="en-US" sz="2400" dirty="0" err="1"/>
              <a:t>koji</a:t>
            </a:r>
            <a:r>
              <a:rPr lang="en-US" sz="2400" dirty="0"/>
              <a:t> se </a:t>
            </a:r>
            <a:r>
              <a:rPr lang="en-US" sz="2400" dirty="0" err="1"/>
              <a:t>upotrebljava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dezinficijens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adsorptivno</a:t>
            </a:r>
            <a:r>
              <a:rPr lang="en-US" sz="2400" dirty="0"/>
              <a:t> </a:t>
            </a:r>
            <a:r>
              <a:rPr lang="en-US" sz="2400" dirty="0" err="1" smtClean="0"/>
              <a:t>sredstvo</a:t>
            </a:r>
            <a:endParaRPr lang="sr-Latn-RS" sz="2400" dirty="0" smtClean="0"/>
          </a:p>
          <a:p>
            <a:pPr algn="just"/>
            <a:r>
              <a:rPr lang="en-US" sz="2400" dirty="0" smtClean="0"/>
              <a:t> </a:t>
            </a:r>
            <a:r>
              <a:rPr lang="en-US" sz="2400" dirty="0" err="1"/>
              <a:t>Kora</a:t>
            </a:r>
            <a:r>
              <a:rPr lang="en-US" sz="2400" dirty="0"/>
              <a:t> </a:t>
            </a:r>
            <a:r>
              <a:rPr lang="en-US" sz="2400" dirty="0" err="1"/>
              <a:t>breze</a:t>
            </a:r>
            <a:r>
              <a:rPr lang="en-US" sz="2400" dirty="0"/>
              <a:t> </a:t>
            </a:r>
            <a:r>
              <a:rPr lang="en-US" sz="2400" dirty="0" err="1"/>
              <a:t>služi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tehnička</a:t>
            </a:r>
            <a:r>
              <a:rPr lang="en-US" sz="2400" dirty="0"/>
              <a:t> </a:t>
            </a:r>
            <a:r>
              <a:rPr lang="en-US" sz="2400" dirty="0" err="1"/>
              <a:t>sirovina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dobijanje</a:t>
            </a:r>
            <a:r>
              <a:rPr lang="en-US" sz="2400" dirty="0"/>
              <a:t> </a:t>
            </a:r>
            <a:r>
              <a:rPr lang="en-US" sz="2400" dirty="0" err="1"/>
              <a:t>tanina</a:t>
            </a:r>
            <a:r>
              <a:rPr lang="en-US" sz="2400" dirty="0"/>
              <a:t> </a:t>
            </a:r>
            <a:r>
              <a:rPr lang="en-US" sz="2400" dirty="0" err="1"/>
              <a:t>za</a:t>
            </a:r>
            <a:r>
              <a:rPr lang="en-US" sz="2400" dirty="0"/>
              <a:t> </a:t>
            </a:r>
            <a:r>
              <a:rPr lang="en-US" sz="2400" dirty="0" err="1"/>
              <a:t>štavljenje</a:t>
            </a:r>
            <a:r>
              <a:rPr lang="en-US" sz="2400" dirty="0"/>
              <a:t> </a:t>
            </a:r>
            <a:r>
              <a:rPr lang="en-US" sz="2400" dirty="0" err="1"/>
              <a:t>kože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52"/>
            <a:ext cx="8715436" cy="65722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/>
              <a:t>Sakupljanje</a:t>
            </a:r>
            <a:r>
              <a:rPr lang="en-US" b="1" dirty="0"/>
              <a:t> </a:t>
            </a:r>
            <a:endParaRPr lang="sr-Latn-RS" b="1" dirty="0"/>
          </a:p>
          <a:p>
            <a:r>
              <a:rPr lang="en-US" sz="2400" dirty="0" err="1" smtClean="0"/>
              <a:t>Lišće</a:t>
            </a:r>
            <a:r>
              <a:rPr lang="en-US" sz="2400" dirty="0" smtClean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lisni</a:t>
            </a:r>
            <a:r>
              <a:rPr lang="en-US" sz="2400" dirty="0"/>
              <a:t> </a:t>
            </a:r>
            <a:r>
              <a:rPr lang="en-US" sz="2400" dirty="0" err="1"/>
              <a:t>pupoljci</a:t>
            </a:r>
            <a:r>
              <a:rPr lang="en-US" sz="2400" dirty="0"/>
              <a:t> se </a:t>
            </a:r>
            <a:r>
              <a:rPr lang="en-US" sz="2400" dirty="0" err="1"/>
              <a:t>beru</a:t>
            </a:r>
            <a:r>
              <a:rPr lang="en-US" sz="2400" dirty="0"/>
              <a:t> u </a:t>
            </a:r>
            <a:r>
              <a:rPr lang="en-US" sz="2400" dirty="0" err="1"/>
              <a:t>toku</a:t>
            </a:r>
            <a:r>
              <a:rPr lang="en-US" sz="2400" dirty="0"/>
              <a:t> </a:t>
            </a:r>
            <a:r>
              <a:rPr lang="en-US" sz="2400" dirty="0" err="1"/>
              <a:t>proleća</a:t>
            </a:r>
            <a:r>
              <a:rPr lang="en-US" sz="2400" dirty="0"/>
              <a:t>,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suše</a:t>
            </a:r>
            <a:r>
              <a:rPr lang="en-US" sz="2400" dirty="0"/>
              <a:t> u </a:t>
            </a:r>
            <a:r>
              <a:rPr lang="en-US" sz="2400" dirty="0" err="1"/>
              <a:t>tankom</a:t>
            </a:r>
            <a:r>
              <a:rPr lang="en-US" sz="2400" dirty="0"/>
              <a:t> </a:t>
            </a:r>
            <a:r>
              <a:rPr lang="en-US" sz="2400" dirty="0" err="1"/>
              <a:t>sloju</a:t>
            </a:r>
            <a:r>
              <a:rPr lang="en-US" sz="2400" dirty="0"/>
              <a:t> </a:t>
            </a:r>
            <a:r>
              <a:rPr lang="en-US" sz="2400" dirty="0" err="1"/>
              <a:t>rasprostrti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hladnom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promajnom</a:t>
            </a:r>
            <a:r>
              <a:rPr lang="en-US" sz="2400" dirty="0"/>
              <a:t> </a:t>
            </a:r>
            <a:r>
              <a:rPr lang="en-US" sz="2400" dirty="0" err="1"/>
              <a:t>mestu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u </a:t>
            </a:r>
            <a:r>
              <a:rPr lang="en-US" sz="2400" dirty="0" err="1"/>
              <a:t>sušnici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temperaturi</a:t>
            </a:r>
            <a:r>
              <a:rPr lang="en-US" sz="2400" dirty="0"/>
              <a:t> </a:t>
            </a:r>
            <a:r>
              <a:rPr lang="en-US" sz="2400" dirty="0" smtClean="0"/>
              <a:t>45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Vremenski</a:t>
            </a:r>
            <a:r>
              <a:rPr lang="en-US" sz="2400" dirty="0"/>
              <a:t> to je u </a:t>
            </a:r>
            <a:r>
              <a:rPr lang="en-US" sz="2400" dirty="0" err="1"/>
              <a:t>toku</a:t>
            </a:r>
            <a:r>
              <a:rPr lang="en-US" sz="2400" dirty="0"/>
              <a:t> </a:t>
            </a:r>
            <a:r>
              <a:rPr lang="en-US" sz="2400" dirty="0" err="1"/>
              <a:t>juna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 smtClean="0"/>
              <a:t>jula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Osušena</a:t>
            </a:r>
            <a:r>
              <a:rPr lang="en-US" sz="2400" dirty="0"/>
              <a:t> </a:t>
            </a:r>
            <a:r>
              <a:rPr lang="en-US" sz="2400" dirty="0" err="1"/>
              <a:t>droga</a:t>
            </a:r>
            <a:r>
              <a:rPr lang="en-US" sz="2400" dirty="0"/>
              <a:t> je </a:t>
            </a:r>
            <a:r>
              <a:rPr lang="en-US" sz="2400" dirty="0" err="1"/>
              <a:t>zelene</a:t>
            </a:r>
            <a:r>
              <a:rPr lang="en-US" sz="2400" dirty="0"/>
              <a:t> </a:t>
            </a:r>
            <a:r>
              <a:rPr lang="en-US" sz="2400" dirty="0" err="1"/>
              <a:t>boje</a:t>
            </a:r>
            <a:r>
              <a:rPr lang="en-US" sz="2400" dirty="0"/>
              <a:t>, </a:t>
            </a:r>
            <a:r>
              <a:rPr lang="en-US" sz="2400" dirty="0" err="1"/>
              <a:t>karakterističnog</a:t>
            </a:r>
            <a:r>
              <a:rPr lang="en-US" sz="2400" dirty="0"/>
              <a:t> </a:t>
            </a:r>
            <a:r>
              <a:rPr lang="en-US" sz="2400" dirty="0" err="1"/>
              <a:t>mirisa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nagorkog</a:t>
            </a:r>
            <a:r>
              <a:rPr lang="en-US" sz="2400" dirty="0"/>
              <a:t> </a:t>
            </a:r>
            <a:r>
              <a:rPr lang="en-US" sz="2400" dirty="0" err="1" smtClean="0"/>
              <a:t>ukusa</a:t>
            </a:r>
            <a:endParaRPr lang="sr-Latn-RS" sz="2400" dirty="0" smtClean="0"/>
          </a:p>
          <a:p>
            <a:r>
              <a:rPr lang="en-US" sz="2400" dirty="0" smtClean="0"/>
              <a:t> </a:t>
            </a:r>
            <a:r>
              <a:rPr lang="en-US" sz="2400" dirty="0" err="1"/>
              <a:t>Mlade</a:t>
            </a:r>
            <a:r>
              <a:rPr lang="en-US" sz="2400" dirty="0"/>
              <a:t> </a:t>
            </a:r>
            <a:r>
              <a:rPr lang="en-US" sz="2400" dirty="0" err="1"/>
              <a:t>grančice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sočnim</a:t>
            </a:r>
            <a:r>
              <a:rPr lang="en-US" sz="2400" dirty="0"/>
              <a:t>, </a:t>
            </a:r>
            <a:r>
              <a:rPr lang="en-US" sz="2400" dirty="0" err="1"/>
              <a:t>jedrim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lepljivim</a:t>
            </a:r>
            <a:r>
              <a:rPr lang="en-US" sz="2400" dirty="0"/>
              <a:t> </a:t>
            </a:r>
            <a:r>
              <a:rPr lang="en-US" sz="2400" dirty="0" err="1"/>
              <a:t>pupoljcima</a:t>
            </a:r>
            <a:r>
              <a:rPr lang="en-US" sz="2400" dirty="0"/>
              <a:t>, se </a:t>
            </a:r>
            <a:r>
              <a:rPr lang="en-US" sz="2400" dirty="0" err="1"/>
              <a:t>odsecaju</a:t>
            </a:r>
            <a:r>
              <a:rPr lang="en-US" sz="2400" dirty="0"/>
              <a:t> </a:t>
            </a:r>
            <a:r>
              <a:rPr lang="en-US" sz="2400" dirty="0" err="1"/>
              <a:t>krajem</a:t>
            </a:r>
            <a:r>
              <a:rPr lang="en-US" sz="2400" dirty="0"/>
              <a:t> </a:t>
            </a:r>
            <a:r>
              <a:rPr lang="en-US" sz="2400" dirty="0" err="1"/>
              <a:t>zime</a:t>
            </a:r>
            <a:r>
              <a:rPr lang="en-US" sz="2400" dirty="0"/>
              <a:t> </a:t>
            </a:r>
            <a:r>
              <a:rPr lang="en-US" sz="2400" dirty="0" err="1"/>
              <a:t>ili</a:t>
            </a:r>
            <a:r>
              <a:rPr lang="en-US" sz="2400" dirty="0"/>
              <a:t> </a:t>
            </a:r>
            <a:r>
              <a:rPr lang="en-US" sz="2400" dirty="0" err="1"/>
              <a:t>početkom</a:t>
            </a:r>
            <a:r>
              <a:rPr lang="en-US" sz="2400" dirty="0"/>
              <a:t> </a:t>
            </a:r>
            <a:r>
              <a:rPr lang="en-US" sz="2400" dirty="0" err="1"/>
              <a:t>proleća</a:t>
            </a:r>
            <a:r>
              <a:rPr lang="en-US" sz="2400" dirty="0"/>
              <a:t>, </a:t>
            </a:r>
            <a:r>
              <a:rPr lang="en-US" sz="2400" dirty="0" err="1"/>
              <a:t>vezuju</a:t>
            </a:r>
            <a:r>
              <a:rPr lang="en-US" sz="2400" dirty="0"/>
              <a:t> u kite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suše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promaji</a:t>
            </a:r>
            <a:r>
              <a:rPr lang="en-US" sz="2400" dirty="0"/>
              <a:t>, </a:t>
            </a:r>
            <a:r>
              <a:rPr lang="en-US" sz="2400" dirty="0" err="1"/>
              <a:t>nakon</a:t>
            </a:r>
            <a:r>
              <a:rPr lang="en-US" sz="2400" dirty="0"/>
              <a:t> </a:t>
            </a:r>
            <a:r>
              <a:rPr lang="en-US" sz="2400" dirty="0" err="1"/>
              <a:t>čega</a:t>
            </a:r>
            <a:r>
              <a:rPr lang="en-US" sz="2400" dirty="0"/>
              <a:t> se </a:t>
            </a:r>
            <a:r>
              <a:rPr lang="en-US" sz="2400" dirty="0" err="1"/>
              <a:t>odvajaju</a:t>
            </a:r>
            <a:r>
              <a:rPr lang="en-US" sz="2400" dirty="0"/>
              <a:t> </a:t>
            </a:r>
            <a:r>
              <a:rPr lang="en-US" sz="2400" dirty="0" err="1" smtClean="0"/>
              <a:t>pupoljci</a:t>
            </a:r>
            <a:endParaRPr lang="en-US" sz="2400" dirty="0"/>
          </a:p>
          <a:p>
            <a:r>
              <a:rPr lang="en-US" sz="2400" dirty="0" err="1" smtClean="0"/>
              <a:t>Odnos</a:t>
            </a:r>
            <a:r>
              <a:rPr lang="en-US" sz="2400" dirty="0" smtClean="0"/>
              <a:t> </a:t>
            </a:r>
            <a:r>
              <a:rPr lang="en-US" sz="2400" dirty="0" err="1"/>
              <a:t>svežeg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suvog</a:t>
            </a:r>
            <a:r>
              <a:rPr lang="en-US" sz="2400" dirty="0"/>
              <a:t> </a:t>
            </a:r>
            <a:r>
              <a:rPr lang="en-US" sz="2400" dirty="0" err="1"/>
              <a:t>lišća</a:t>
            </a:r>
            <a:r>
              <a:rPr lang="en-US" sz="2400" dirty="0"/>
              <a:t> je 4,5 :</a:t>
            </a:r>
            <a:r>
              <a:rPr lang="en-US" sz="2400" dirty="0" smtClean="0"/>
              <a:t>1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4817</Words>
  <Application>Microsoft Office PowerPoint</Application>
  <PresentationFormat>On-screen Show (4:3)</PresentationFormat>
  <Paragraphs>311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BILJKE KOJE SADRŽE SAPONOZIDE</vt:lpstr>
      <vt:lpstr>BILJKE SA SAPONOZIDIMA KOJE SE KOD NAS GAJE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OSTALE VAŽNE SAPONOZIDNE BILJKE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BILJKE KOJE SADRŽE SAPONOZIDE</dc:title>
  <dc:creator>user</dc:creator>
  <cp:lastModifiedBy>Korisnik</cp:lastModifiedBy>
  <cp:revision>36</cp:revision>
  <dcterms:created xsi:type="dcterms:W3CDTF">2020-11-22T16:21:46Z</dcterms:created>
  <dcterms:modified xsi:type="dcterms:W3CDTF">2021-12-12T15:15:04Z</dcterms:modified>
</cp:coreProperties>
</file>