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4872-6BE6-4C16-8BE7-25E2A12AA1D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6D77-DB4A-4338-8288-9D2CBFC3E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78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4872-6BE6-4C16-8BE7-25E2A12AA1D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6D77-DB4A-4338-8288-9D2CBFC3E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759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4872-6BE6-4C16-8BE7-25E2A12AA1D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6D77-DB4A-4338-8288-9D2CBFC3E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928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4872-6BE6-4C16-8BE7-25E2A12AA1D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6D77-DB4A-4338-8288-9D2CBFC3E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08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4872-6BE6-4C16-8BE7-25E2A12AA1D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6D77-DB4A-4338-8288-9D2CBFC3E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548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4872-6BE6-4C16-8BE7-25E2A12AA1D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6D77-DB4A-4338-8288-9D2CBFC3E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82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4872-6BE6-4C16-8BE7-25E2A12AA1D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6D77-DB4A-4338-8288-9D2CBFC3E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788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4872-6BE6-4C16-8BE7-25E2A12AA1D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6D77-DB4A-4338-8288-9D2CBFC3E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025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4872-6BE6-4C16-8BE7-25E2A12AA1D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6D77-DB4A-4338-8288-9D2CBFC3E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278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4872-6BE6-4C16-8BE7-25E2A12AA1D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6D77-DB4A-4338-8288-9D2CBFC3E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101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44872-6BE6-4C16-8BE7-25E2A12AA1D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6D77-DB4A-4338-8288-9D2CBFC3E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95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44872-6BE6-4C16-8BE7-25E2A12AA1D6}" type="datetimeFigureOut">
              <a:rPr lang="en-US" smtClean="0"/>
              <a:t>1/20/2022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86D77-DB4A-4338-8288-9D2CBFC3E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49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48640"/>
            <a:ext cx="9144000" cy="101890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RASE PASA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567544"/>
            <a:ext cx="9144000" cy="4624250"/>
          </a:xfrm>
        </p:spPr>
        <p:txBody>
          <a:bodyPr>
            <a:normAutofit/>
          </a:bodyPr>
          <a:lstStyle/>
          <a:p>
            <a:pPr algn="l"/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FCI </a:t>
            </a:r>
            <a:r>
              <a:rPr lang="en-US" sz="32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podela</a:t>
            </a: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FCI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Pastirski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terači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stoke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osim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švajcarskih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pastirskih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sr-Latn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1: –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Ovčarski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endParaRPr lang="sr-Latn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2: –  Psi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terači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stoke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3999" y="3643924"/>
            <a:ext cx="89524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FCI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Pinčeri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šnauceri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molosi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švajcarski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pastirski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</a:t>
            </a:r>
            <a:endParaRPr lang="sr-Latn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1: 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Pinčeri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šnauceri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sr-Latn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1: 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Pinčeri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sr-Latn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2: 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Šnauceri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sr-Latn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3: 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Holandski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pinč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sr-Latn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4: 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Crni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terijer</a:t>
            </a:r>
            <a:endParaRPr lang="sr-Latn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2: 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Molosi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3: 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Švajcarski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pastirski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567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1257"/>
            <a:ext cx="10515600" cy="6413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 FCI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Terijeri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1: –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Veliki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srednji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terijeri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2: –  Mali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terijeri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3: –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Terijeri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tipa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4: –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Patuljasti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terijeri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 FCI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Jazavičari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 FCI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Špic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tip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primitivni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tip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1: –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Nordijski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vuču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2: –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Nordijski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lovački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3: –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Nordijski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pastirski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čuvari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4: –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Evropski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špicevi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5: –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Azijski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špicevi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srodne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6: –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Osnovni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tip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tip)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7: –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Primitivni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tip-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lovački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8: –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Primitivan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tip -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lovački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tipa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Ridgeback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545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61703"/>
            <a:ext cx="10515600" cy="56152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 FCI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Goniči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tragači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krvi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srodne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1: –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Goniči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1: 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Veliki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goniči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2: 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Goniči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srednjeg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rasta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3: 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Goniči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malog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rasta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2: –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Tragači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krvi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3: –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Srodne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VII FCI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Ptičari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Kontinentalni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ptičari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1:  Tip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brako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2:   Tip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španiel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3:   Tip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grifon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 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Britanski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Irski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ptičari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1:  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Ptičari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150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83771"/>
            <a:ext cx="10515600" cy="539319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VIII FCI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Retriveri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cunjavci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vodu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–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Retriveri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 –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Cunjavci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 – Psi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vodu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IX FCI </a:t>
            </a:r>
            <a:r>
              <a:rPr lang="en-US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Psi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pratnju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razonodu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1 –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Bišoni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srodne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Podsekcija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1: 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Bišoni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Podsekcija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2: 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Coton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Tuléar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Podsekcija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3:  Petit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chien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lion </a:t>
            </a:r>
          </a:p>
          <a:p>
            <a:pPr marL="0" indent="0">
              <a:buNone/>
            </a:pP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2 –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Pudle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3 – Mali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belgijski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    </a:t>
            </a:r>
          </a:p>
          <a:p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Podsekcija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1: 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Grifoni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Podsekcija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2:  Mali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barbanson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4 –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Golokoži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593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05394"/>
            <a:ext cx="10515600" cy="54715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5 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Tibetski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6 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Čivave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7 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Engleski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španijeli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društvo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8 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Japanski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španijel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pekinezer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9 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Kontinentalni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patuljasti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španijeli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 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Kromforlender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– Mali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dogoliki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 FCI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Hrtovi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Hrtovi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duge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kovrdžave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dlake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 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Oštrodlaki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hrtovi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Sekcija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 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Kratkodlaki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hrtovi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83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27017"/>
            <a:ext cx="10515600" cy="554994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aspekta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lovačke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kinologije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se dele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lovačke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nelovačke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lovačke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spadaju</a:t>
            </a:r>
            <a:r>
              <a:rPr lang="en-U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goniči</a:t>
            </a:r>
            <a:r>
              <a:rPr lang="en-U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njuhom</a:t>
            </a:r>
            <a:r>
              <a:rPr lang="en-U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goniči</a:t>
            </a:r>
            <a:r>
              <a:rPr lang="en-U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vidom</a:t>
            </a:r>
            <a:r>
              <a:rPr lang="en-U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hrtovi</a:t>
            </a:r>
            <a:r>
              <a:rPr lang="en-U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0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krvoslednici</a:t>
            </a:r>
            <a:r>
              <a:rPr lang="en-U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ptičari</a:t>
            </a:r>
            <a:r>
              <a:rPr lang="en-U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retriveri</a:t>
            </a:r>
            <a:r>
              <a:rPr lang="en-U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cunjavci</a:t>
            </a:r>
            <a:r>
              <a:rPr lang="en-U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jamari</a:t>
            </a:r>
            <a:r>
              <a:rPr lang="en-U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n-US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Goniči</a:t>
            </a: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njuhom</a:t>
            </a: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najstarija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lovačkih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od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kojih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nastala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većina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lovačkih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rasa.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Glavni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zadatak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goniča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da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pronađu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divljač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da je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dignu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pokrenu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zatim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 je gone,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uz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obavezno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oblajavanje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oglašavanje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kraju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isteraju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lovinu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lovca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Od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goniča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zahteva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traži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temeljno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temperamentno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u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koncentričnim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krugovima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da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krugove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sužava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divljač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podigne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traži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visokim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niskim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nosem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kombinovano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Gonič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javlja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da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laje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tragu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digne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divljač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gonič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podigne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divljač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počne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 je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mora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neprekidno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štekće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laje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tragu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Goniči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korisni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brdske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pokrivene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terene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en-US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Goniči</a:t>
            </a: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vidom</a:t>
            </a: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hrtovi</a:t>
            </a: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razliku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prethodnih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hrtovi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prilikom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oslanjaju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svoje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čulo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vida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Oni se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prilikom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gonjenja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divljači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oglašavaju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zahvaljujući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svojoj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građi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razvijaju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veliku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brzinu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sustižu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usmrćuju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divljač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hrtovima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korišćen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ravničarskim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krajevima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naše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zemlje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 50-tih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godina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prošlog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veka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nakon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čega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zabranjen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Hrtovima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danas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Rusiji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Turskoj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arapskim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zemljama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954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18457"/>
            <a:ext cx="10515600" cy="5458506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sz="31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Krvoslednici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upotrebljavaju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pronalaženje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krupne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divljači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tragu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krvi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ukoliko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divljač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ranjena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traženje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ranjene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visoke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divljači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mogu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koristiti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brak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jazavičari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lovni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terijeri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cunjavci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ptičari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goniči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en-US" sz="31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Ptičari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čija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osnovna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osobina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markiranje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Oni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traže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divljač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uglavnom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visoko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dignutom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glavom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nosem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koriste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vetar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Ptičar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treba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traži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neumorno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živahno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uvek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istim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tempom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pronađe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divljač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poseban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način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pokazuju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lovcu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odnosno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staju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Ptičar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svaki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lovački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pas, ne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plaši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pucnja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en-US" sz="3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Retriveri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posle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pucnja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donose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odnosno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aportiraju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ustreljenu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ranjenu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divljač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najčešće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pernatu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Koriste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u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lovu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službeni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psi. </a:t>
            </a:r>
          </a:p>
          <a:p>
            <a:pPr marL="0" indent="0" algn="just">
              <a:buNone/>
            </a:pPr>
            <a:r>
              <a:rPr lang="en-US" sz="31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Cunjavci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imaju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vrlo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razvijen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njuh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pa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lako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pronalaze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divljač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dižu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glasnim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lavežom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Oni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uporno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traže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izgone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divljač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gustiša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ševara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močvarnog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terena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en-US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Jamari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kojima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glavna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osobina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rad u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jami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odnosno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pod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zemljom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Zadatak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da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uđu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jamu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izvuku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isteraju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divljač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napolje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jami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istrajni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uporni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neprekidno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oglašavaju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Najveća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odlika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jamara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oštrina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hrabrost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direktnom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kontaktu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grabljivicom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mogu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koristiti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rad van </a:t>
            </a:r>
            <a:r>
              <a:rPr lang="en-US" sz="3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jazbine</a:t>
            </a:r>
            <a:r>
              <a:rPr lang="en-US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461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27017"/>
            <a:ext cx="10515600" cy="6008914"/>
          </a:xfrm>
        </p:spPr>
        <p:txBody>
          <a:bodyPr>
            <a:normAutofit fontScale="925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izdvojene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unutar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neke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životinjske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razlikuju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od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ostalih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grupa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obliku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veličini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dužini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boji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dlake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radnim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sposobnostima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daju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sebi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slične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potomke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istim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obeležjima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Latn-R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Nasledne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karakteristike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moraju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biti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stalne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Da bi se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rasne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karakteristike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očuvale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svim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svojim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obeležjima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se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uzgajaju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“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čistoj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krvi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(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postoji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još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linijski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uzgoj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uzgoj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“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srodstvu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”),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znači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smeju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pariti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samo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toga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postoje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dokumenti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čistokrvnosti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poreklu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Rasa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predstavlja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skup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sličnih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jedinki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iste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karakterišu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bitnim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zajedničkim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osobinama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primile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svojih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predata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prenose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ih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potomstvo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Latn-R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jednoobraznog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procenjivanja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rasne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pripadnosti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odgajivači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kinolozi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utvrđuju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tzv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standard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Latn-R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pojmom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"standard"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podrazumeva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idealni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tip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životinje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bi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predstavljala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jednu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sr-Latn-R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Izgled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građu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odlike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tog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tipa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odgajivači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utvrđuju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osnovu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poznavanja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osobina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velikog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broja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jedne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rase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863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92331"/>
            <a:ext cx="10515600" cy="5484632"/>
          </a:xfrm>
        </p:spPr>
        <p:txBody>
          <a:bodyPr/>
          <a:lstStyle/>
          <a:p>
            <a:pPr algn="ctr">
              <a:buFontTx/>
              <a:buChar char="-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FCI GRUPA - </a:t>
            </a:r>
          </a:p>
          <a:p>
            <a:pPr marL="0" indent="0" algn="ctr"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AUSTRALIJSKI ČUVAR STADA (KELPI) </a:t>
            </a:r>
          </a:p>
          <a:p>
            <a:pPr marL="0" indent="0" algn="just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Australija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Australian kelpie;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293 – 8.10.2012.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Kelpi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vrlo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oprezan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visoko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inteligentan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pas,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privržen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Poseduje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urođen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instinkt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rad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ovcama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kako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otvorenom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tako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ograđenom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prostoru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Glava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u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proporciji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izrazom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podseća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lisicu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dupla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kratkom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gustom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podlakom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Javlja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u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crnoj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crnoj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paležom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crvenoj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crvenoj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paležom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jelenjoj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čokoladnoj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dim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plavoj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boji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grebena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mužjaka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46-51 cm, a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ženke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43-48cm (FCI Standard, 293).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941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62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AUSTRALIJSKI KELPI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Rezultat slika za KELP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109" y="1567543"/>
            <a:ext cx="5277394" cy="436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Rezultat slika za KELP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46" y="1567543"/>
            <a:ext cx="5918654" cy="436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0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18457"/>
            <a:ext cx="10515600" cy="585216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1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BELGIJSKI OVČAR </a:t>
            </a:r>
          </a:p>
          <a:p>
            <a:pPr marL="0" indent="0" algn="just">
              <a:buNone/>
            </a:pP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Belgija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Chien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Berger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Belge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15 – 13.3.2001.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Najpre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bio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ovčarski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pas, a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danas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najčešće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koristi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službeni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radni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pas (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čuvar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odbrambeni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pas,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tragač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...).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Belgijski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ovčar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kvadratično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telo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duboke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grudi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Vrlo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aktivan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pas, pun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energije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uvek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spreman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rad.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kod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svih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varijeteta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mora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biti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gusta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priležuća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gustom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vunastom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podlakom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Obavezna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maska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kod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svih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varijeteta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crna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zona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gornjim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donjim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usnama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uglu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usana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očnim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kapcima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Prosečna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62 cm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mužjake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58 cm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ženke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(FCI Standard, 15). </a:t>
            </a:r>
          </a:p>
          <a:p>
            <a:pPr marL="0" indent="0" algn="just">
              <a:buNone/>
            </a:pP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Postoje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četiri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varijeteta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Belgijskog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ovčara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prema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strukturi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dužini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dlake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ocenjuju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zasebne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rase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Grenendal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Groenendael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dugodlaki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jednobojno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crni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Terviren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Tervueren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dugodlaki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lavlja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karboniziranim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krajevima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crnom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maskom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Malinoa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Malinois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kratkodlaki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lavlja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karboniziranim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krajevima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crnom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maskom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Lakenoa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Laekenois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oštrodlaki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lavlja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karboniziranim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krajevima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crnom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maskom</a:t>
            </a: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endParaRPr lang="en-US" sz="9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66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972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BELGIJSKI OV</a:t>
            </a:r>
            <a:r>
              <a:rPr lang="sr-Latn-R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ČAR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Rezultat slika za belgijski ovca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462" y="1214846"/>
            <a:ext cx="63150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1173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2625" y="483325"/>
            <a:ext cx="10515600" cy="53801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r-Latn-R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BELGIJSKI OVČAR - GRENENDAL</a:t>
            </a:r>
            <a:endParaRPr lang="en-US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30" name="Picture 10" descr="Rezultat slika za belgijski ovcar grenend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0766" y="1319349"/>
            <a:ext cx="6361611" cy="517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642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BELGIJSKI OVČAR - TERVIREN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50" name="Picture 6" descr="Rezultat slika za TERVIRE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633" y="1280160"/>
            <a:ext cx="6596743" cy="535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985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BELGIJSKI OVČAR - MALINOA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6" name="Picture 8" descr="Srodna slik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205" y="1423851"/>
            <a:ext cx="6413863" cy="504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286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BELGIJSKI OVČAR - LAKENOA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Rezultat slika za LAKENO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952" y="1690688"/>
            <a:ext cx="7124096" cy="467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4151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31520"/>
            <a:ext cx="10515600" cy="54454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ŠIPERKI </a:t>
            </a:r>
            <a:endParaRPr lang="sr-Latn-RS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Belgija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Schipperke;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83 – 28.7.2009.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Šiperki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ovčarski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malih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dimenzija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dobro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balansiranog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kratkog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Klinaste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glave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prilično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dobro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razvijenom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lobanjom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relativno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kratkom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njuškom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mu je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kratko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skladno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prilično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široko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zbijeno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kosti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nogu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dobro </a:t>
            </a:r>
          </a:p>
          <a:p>
            <a:pPr marL="0" indent="0" algn="just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oblikovane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Njegova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vrlo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karakteristična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gusta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ravna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tvrda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formira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okovratnik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rese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pantalone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jednobojno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Težina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kreće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od 3 do 9 kg (FCI standard, 83).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Vrlo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popularan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van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Belgije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720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9537"/>
          </a:xfrm>
        </p:spPr>
        <p:txBody>
          <a:bodyPr>
            <a:normAutofit/>
          </a:bodyPr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ŠIPERKI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Rezultat slika za ŠIPERK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885" y="1476103"/>
            <a:ext cx="6871063" cy="512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9913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00891"/>
            <a:ext cx="10515600" cy="5576072"/>
          </a:xfrm>
        </p:spPr>
        <p:txBody>
          <a:bodyPr/>
          <a:lstStyle/>
          <a:p>
            <a:pPr marL="0" indent="0" algn="ctr">
              <a:buNone/>
            </a:pPr>
            <a:r>
              <a:rPr lang="en-U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NEMAČKI OVČAR   </a:t>
            </a:r>
            <a:endParaRPr lang="sr-Latn-R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Nemačka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Deutcsher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Schaferhund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166 – 11.8.2010.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Nemački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ovčar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pas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srednje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veličine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malo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dužeg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snažnog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mišićavog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suvih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kostiju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Glava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klinaste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proporciji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grebena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je 60-65 cm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mužjaka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55-60 cm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ženki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Odgaja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u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varijeteta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kratkodlaki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dugodlaki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podlakom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crna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kestenjastim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žutim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svetlosivim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oznakama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crnim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sedlom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maskom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(FCI standard, 166)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711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NEMAČKI OVČAR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Rezultat slika za nemački ovča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172" y="1580606"/>
            <a:ext cx="6683655" cy="4794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3167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Staro-engleski ovčar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0789"/>
            <a:ext cx="10515600" cy="476617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STARO-ENGLESKI OVČAR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Britanija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Old English Sheepdog;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 – 13.10.2010.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Često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Bobtejl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Snažan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kompaktan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kvadratičan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karakterističnom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otpornom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različite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vremenske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uslove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Ležna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blago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podiže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gledano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odozgo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kruškastog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oblika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bujna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grube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teksture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čupava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bez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kovrdža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vodotporna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osnovi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seoski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inteligentan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druželjubiv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nijanse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beličaste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stomaka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61cm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naviše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najmanje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56cm (FCI standard, 16). </a:t>
            </a:r>
          </a:p>
        </p:txBody>
      </p:sp>
    </p:spTree>
    <p:extLst>
      <p:ext uri="{BB962C8B-B14F-4D97-AF65-F5344CB8AC3E}">
        <p14:creationId xmlns:p14="http://schemas.microsoft.com/office/powerpoint/2010/main" val="110014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Staro-engleski ovčar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Rezultat slika za staroengleski ovca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767" y="1825625"/>
            <a:ext cx="703246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338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Škotski ovčar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ŠKOTSKI OVČAR – DUGODLAKI I KRATKODLAKI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Britanija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Collie Rough (FCI Standard 156, 8.10.2012.), Collie Smooth (FCI Standard 296, 24.6.1987.).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Dugodlaki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kratkodlaki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škotski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ovčar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građe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razlika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dužini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postoje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priznate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karbonizirano-bela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šatirano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svetlo-zlatne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satenske-mahagoni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šatirana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karbonizorana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trobojna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ponekim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paležom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nogam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blu-merl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srebrnasto-plava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flekama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crno-mramorastim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paležom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56 – 61 cm.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51 – 56 cm. Collie Rough 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Veoma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podlakom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Izražen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okovratnik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Collie Smooth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ravna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tvrda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podlakom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859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Škotski ovčar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Rezultat slika za škotski ovča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0320" y="1476102"/>
            <a:ext cx="6988629" cy="508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76800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Border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koli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BORDER KOLI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Britanija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Border Collie;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297 – 24.6.1987.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Nešto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dužeg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Javlja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varijeteta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umereno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dugodlaki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kratkodlaki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varijeteta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podlakom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Dozvoljene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različite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dominira</a:t>
            </a:r>
            <a:r>
              <a:rPr lang="en-US" dirty="0"/>
              <a:t>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4890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BORDER KOLI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Rezultat slika za border colli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051" y="1995443"/>
            <a:ext cx="533589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1930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KUVAS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KUVAS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Mađarska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Kuvasz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54 – 6.4.2000.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Kuvas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korišćen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čuvar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lovački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Kuvas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snažan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talasastom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šape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prekrivene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Zadnja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nogu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bogatije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odlakana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71 – 76 cm,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66 – 70 cm.  </a:t>
            </a: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8595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KUVAS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Rezultat slika za KUVA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137" y="1580606"/>
            <a:ext cx="6609806" cy="4596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9126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FCI GRUPA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DOBERMAN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Nemačka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Dobermann;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143 – 14.2.1994. Doberman je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veličine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snažan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mišićav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Svojim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elegantnim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linijama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ponosnim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držanjem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izrazom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predstavlja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idealnu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sliku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psa.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doberman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skoro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kvadratično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naročito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Druželjubiv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smiren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porodici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obučava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dobre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sposobnosti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tvrda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debela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ravnomerno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raspoređena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celom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podlake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crvenim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paležom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oznakama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njušci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obrazima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obrvama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grlu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predgrudima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nogama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šapama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68-72cm,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63-68cm (FCI Standard, 143). </a:t>
            </a: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80942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DOBERMAN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Rezultat slika za DOBERMA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520" y="1384662"/>
            <a:ext cx="6244046" cy="495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3287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ŠNAUCER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ŠNAUCER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Nemačka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Schnauzer;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182 – 6.3.2007.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Prvobitno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šnaucer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korišćen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regionu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južne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Nemačke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rasa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pogodna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život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društvu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On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čuvao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glodara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ubijao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Šnaucer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veličine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kvadratičnog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snažan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više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zdepast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vitak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grube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oštre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Tipične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karakteristike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živahan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temperament,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razigranost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njegova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odanost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gospodaru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trebalo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čvrsta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oštra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Sastoji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podlake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nalazi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Završni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čekinjava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talasasta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čelu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ušima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Tipične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karakteristike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njušci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žbunaste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čisto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podlakom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biber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grebena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45 do 50 cm (FCI Standard, 182). </a:t>
            </a:r>
          </a:p>
        </p:txBody>
      </p:sp>
    </p:spTree>
    <p:extLst>
      <p:ext uri="{BB962C8B-B14F-4D97-AF65-F5344CB8AC3E}">
        <p14:creationId xmlns:p14="http://schemas.microsoft.com/office/powerpoint/2010/main" val="22638369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ŠNAUCER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Rezultat slika za ŠNAUC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564367"/>
            <a:ext cx="5778137" cy="462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ezultat slika za ŠNAUC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54" y="1564368"/>
            <a:ext cx="5781214" cy="462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3815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0532"/>
          </a:xfrm>
        </p:spPr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VELIKI ŠNAUCER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4896803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VELIKI ŠNAUCER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Nemačka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Riesenschnauzer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181 – 6.3.2007.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Prvobitno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ova rasa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koristila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gonič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stoke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južnim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krajevima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Nemačke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Kasnije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određeni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odgajivači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shvatili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izvanredne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sposobnosti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vredne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osobine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Psi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upisuju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Rodovnu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knjigu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1913, a od 1925.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šnaucer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prepoznaje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snažan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više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zdepast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vitak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Uvećana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moćna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šnaucera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Hladnokrvan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pripremljen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odbranu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čiji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izgled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poštovanja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Tipične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karakteristike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dobra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narav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ujednačen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temperament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nepotkupljiva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lojalnost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gospodaru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On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visoko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razvijena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čula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inteligencija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trainabiliti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izdržljivost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brzinu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otpornost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vremenske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bolesti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Njegova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urođena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sposobnost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različitim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opterećenjima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njegovo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samopouzdanje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odličnim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sportskim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službenim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pratnju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trebalo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čvrsta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oštra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Sastoji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podlake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čelu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ušima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nešto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duža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nogama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Tipične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karakteristike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njušci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žbunaste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pomalo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zaklanjaju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oči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čisto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podlakom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biber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grebena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60 do 70 cm (FCI Standard, 181). </a:t>
            </a:r>
          </a:p>
        </p:txBody>
      </p:sp>
    </p:spTree>
    <p:extLst>
      <p:ext uri="{BB962C8B-B14F-4D97-AF65-F5344CB8AC3E}">
        <p14:creationId xmlns:p14="http://schemas.microsoft.com/office/powerpoint/2010/main" val="25088814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VELIKI ŠNAUCER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Rezultat slika za veliki snauc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577" y="1489166"/>
            <a:ext cx="6831874" cy="4885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3154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CRNI RUSKI TERIJER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8354"/>
            <a:ext cx="10515600" cy="532964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CRNI RUSKI TERIJER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Rusija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Russkiy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Tchiorny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Terrier;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327 – 13.10.2010.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Cilj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selekciji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bio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stvaranje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hrabrog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jakog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izraženim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instinktima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čuvara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koristan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mnoge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aktivnosti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dobro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prilagođava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različitim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klimatskim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uslovima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Ova rasa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priznata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FCI 1984.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Ruski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terijer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snažnim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Rasa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kvalitete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masivne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snažni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mišići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Osobenistu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takođe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kompaktno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obiman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dubok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grudni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Razlike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među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polovima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definisane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okolnosti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zahtevaju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odmah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postavlja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aktivni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odbrambeni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međutim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brzo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smiruje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nakon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nestanka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pretnji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debela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dupla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Sastavljena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grube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debele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blago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talasaste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podlake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Spoljašnji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pokriva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Prirodna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dužina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netretirane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između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515 cm.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odlikuje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veoma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dobro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razvijenim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obrvama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brkovima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bradom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pokrivene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dugom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neznatnim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mešanjem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grebena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72 - 76 cm,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68 - 72 cm (FCI Standard, 327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2402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CRNI RUSKI TERIJER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Rezultat slika za CRNI RUSKI TERIJ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722" y="1502229"/>
            <a:ext cx="8692556" cy="4674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2459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KANE KORSO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KANE KORSO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Italija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Cane Corso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Italiano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343 – 13.11.2015.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veličine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Robustan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snažan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ipak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određenom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elegancijom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Suvih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snažnih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mišića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Pas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pravougaonog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oblika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nešto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duži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tipičan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molosoid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Čuvar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imovine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porodice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stoke;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izuzetno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agilan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prošlosti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psi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koristili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čuvanje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vođenje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stoke,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krupnu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divljač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sjajna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veoma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slabom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podlakom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olovno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škriljac-siva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svetlo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svetlo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srneća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srneća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jelenje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crveno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pšenice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pruge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različitih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nijansi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žućkasto-smeđe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Mala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grudima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prstiju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mostu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prihvatljiva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grebena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64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- 68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60 cm - 64 cm (FCI Standard, 343). </a:t>
            </a:r>
          </a:p>
        </p:txBody>
      </p:sp>
    </p:spTree>
    <p:extLst>
      <p:ext uri="{BB962C8B-B14F-4D97-AF65-F5344CB8AC3E}">
        <p14:creationId xmlns:p14="http://schemas.microsoft.com/office/powerpoint/2010/main" val="6858541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KANE KORSO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Rezultat slika za KANE KORS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389" y="1690688"/>
            <a:ext cx="6648994" cy="449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8014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ARGENTINSKA DOGA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ARGENTINSKA DOGA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Argentina;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Dogo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Argentino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292 – 10.11.2011.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tvorac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Antonio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Nores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Martinez,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istaknuti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hirurg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(1907 - 1956). On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stvorio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potpuno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teškom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glavom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dugom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njuškom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To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atletski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skladnih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proporcija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Okretan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snažnim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mišićima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njegova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pojava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odaje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utisak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Potpuno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mrlju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lobanji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glatka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prosečnom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dužinom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1,5 do 2 cm.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debljina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zavisnosti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klimatskih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uslova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Potpuno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lobanji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nalazi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uhu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Veličina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licu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mora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srazmeri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veličinom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prelaziti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10%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veličine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grebenu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60 do 68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60 do 65 cm (FCI Standard, 292). </a:t>
            </a:r>
          </a:p>
        </p:txBody>
      </p:sp>
    </p:spTree>
    <p:extLst>
      <p:ext uri="{BB962C8B-B14F-4D97-AF65-F5344CB8AC3E}">
        <p14:creationId xmlns:p14="http://schemas.microsoft.com/office/powerpoint/2010/main" val="22421326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ARGENTINSKA DOGA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8" name="Picture 8" descr="Rezultat slika za ARGENTINSKA DOGA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583" y="1825625"/>
            <a:ext cx="615260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7193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ŠAR PEJ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ŠAR PEJ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Kina;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Pei;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309 – 14.04.1999. Ova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kineska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rasa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postoji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stotinama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provincijama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graniče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Južnim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kineskim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morem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Aktivan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kompaktnog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kvadratičnog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veličine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Karakteristični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nabori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lobanje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grebena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njuška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nilskog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grebena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približno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dužini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tačke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zadnjice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posebno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karakteristična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oštra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stršeća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ravna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odstojeća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ravnija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ekstremitetima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podlake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dužini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1 cm do 2,5 cm.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prihvatljive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Rep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zadnji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butina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često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svetlije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osnovne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Tamnije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senčenje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leđa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ušima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dozvoljene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44 - 51 cm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grebenu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(FCI Standard, 309). </a:t>
            </a:r>
          </a:p>
        </p:txBody>
      </p:sp>
    </p:spTree>
    <p:extLst>
      <p:ext uri="{BB962C8B-B14F-4D97-AF65-F5344CB8AC3E}">
        <p14:creationId xmlns:p14="http://schemas.microsoft.com/office/powerpoint/2010/main" val="40951813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ŠAR PEJ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Rezultat slika za ŠAR PEJ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715" y="1825625"/>
            <a:ext cx="618856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3230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NEMAČKI BOKSER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NEMAČKI BOKSER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Nemačka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Deutscher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Boxer;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144 – 1.04.2008.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Bokser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veličine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kompaktnog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kvadratičnog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jakih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kostiju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Njegovi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mišići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zategnuti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snažno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razvijeni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Njegov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pokret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živahan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snažan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plemenit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Bokser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glomazan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težak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lagane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građe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Kvadratično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dostižu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laktova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Dubina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iznosi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polovinu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grebena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tvrda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sjajna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priležuća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žuta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tigrasta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Žuta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dolazi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različitim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tonovima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svetlo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žute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jelenje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crvene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Tigrasta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srnaća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osnovi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prugama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pravcu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rebara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Pruge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razlikuju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osnovne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grebenu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57-63 cm,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53-59 cm (FCI Standard, 144). </a:t>
            </a:r>
          </a:p>
        </p:txBody>
      </p:sp>
    </p:spTree>
    <p:extLst>
      <p:ext uri="{BB962C8B-B14F-4D97-AF65-F5344CB8AC3E}">
        <p14:creationId xmlns:p14="http://schemas.microsoft.com/office/powerpoint/2010/main" val="34539814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NEMAČKI BOKSER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Rezultat slika za NEMAČKI BOKS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55" y="1802672"/>
            <a:ext cx="4990010" cy="4271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Rezultat slika za NEMAČKI BOKS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5581" y="1724296"/>
            <a:ext cx="5734866" cy="4428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0217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NEMAČKA DOGA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NEMAČKA DOGA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Nemačka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Deutsche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Dogge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235 – 8.10.201veliko,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moćno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snažno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izgrađeno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ponosom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snagom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elegancijom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Savršena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ravnoteži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definisanim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karakteristikama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Skoro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kvadratične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građe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naročito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veoma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glatka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priležuća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sjajna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Nemačka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tri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varijeteta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žuta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tigrasta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harlekin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najmanje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 cm,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najmanje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72 cm (FCI Standard, 235). 2.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svojoj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plemenitoj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pojavi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kombinuje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81908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NEMAČKA DOGA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Rezultat slika za NEMAČKA DOG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57" y="1690688"/>
            <a:ext cx="559566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Rezultat slika za NEMAČKA DOG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3860" y="1681399"/>
            <a:ext cx="5240383" cy="4360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3301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5035"/>
          </a:xfrm>
        </p:spPr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ROTVAJLER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80536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ROTVAJLER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Nemačka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Rottweiler;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147 – 6.4.2000.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Rotvajler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smatra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najstarijih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rasa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Njegovo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Rimljana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držani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čuvari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Marširali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Alpa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rimskim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legijama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štitili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ljude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vozili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regionu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Rotvajl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susreli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mešali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izvornim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Tada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glavni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zadatak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rotvajlera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čuvanje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goveda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odbrana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svojih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gospodara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njihovog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vlasništva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Ubrzo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postalo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je ova rasa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veoma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pogodna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zadatke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postavila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policijska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služba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zbog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toga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zvanično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priznati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policijski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psi u 1910.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Rotvajler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dimenzija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odlučan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težak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lagan.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Njegovo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proporcionalno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kompaktno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moćno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ostavlja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utisak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spretnosti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izdržljivosti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sastoji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pokrovne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podlake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Pokrovna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dužine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ravna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duža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zadnjim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nogama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jasno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definisanim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paležom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obrazima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njušci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grlu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grudima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nogama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iznad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očiju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ispod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grebena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56 - 63 cm,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61 - 68 cm (FCI Standard, 147). </a:t>
            </a:r>
          </a:p>
        </p:txBody>
      </p:sp>
    </p:spTree>
    <p:extLst>
      <p:ext uri="{BB962C8B-B14F-4D97-AF65-F5344CB8AC3E}">
        <p14:creationId xmlns:p14="http://schemas.microsoft.com/office/powerpoint/2010/main" val="13038035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8098"/>
          </a:xfrm>
        </p:spPr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ROTVAJLER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 descr="Rezultat slika za ROTVAJL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469" y="1646373"/>
            <a:ext cx="6099538" cy="434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Rezultat slika za ROTVAJL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80" y="1646373"/>
            <a:ext cx="5114925" cy="4349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2260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BULDOG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BULDOG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Britanija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Bulldog;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149 – 13.10.2010.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Buldog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prepoznat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takav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1630.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iako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ranije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pominju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slični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tipovi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put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prikazan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izložbi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1860.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bokserskim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izrazom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nežne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prirode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ljubavi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porodicu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prijatelje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najstarijih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autohtonih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rasa,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poznata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nacionalni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Britanije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prilično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odnosu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veličinu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njuška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široka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relativno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dobro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povezano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dobro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mišićavih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bez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sklonosti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gojaznosti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Zadnji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visok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fine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teksture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jednobojna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crvena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riđa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bledoriđa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šarena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jednobojna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njuškom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 kg.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23 kg (FCI Standard, 149). </a:t>
            </a:r>
          </a:p>
        </p:txBody>
      </p:sp>
    </p:spTree>
    <p:extLst>
      <p:ext uri="{BB962C8B-B14F-4D97-AF65-F5344CB8AC3E}">
        <p14:creationId xmlns:p14="http://schemas.microsoft.com/office/powerpoint/2010/main" val="28581840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0349"/>
          </a:xfrm>
        </p:spPr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BULDOG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Rezultat slika za BULDO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5474"/>
            <a:ext cx="7184571" cy="483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Rezultat slika za BULD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345474"/>
            <a:ext cx="5527766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98783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NJUFAUNDLENDER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64814"/>
            <a:ext cx="10515600" cy="4351338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NJUFAUNDLENDER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Kanada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Newfoundland;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 – 29.10.1996. Rasa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nastala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ostrvu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Njufaundlend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autohtonih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tzv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medvedara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pojavom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evropskih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ribara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rasa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uključeno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stvaranje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uobličavanje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bitne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karakteristike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ostale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Njegova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morfologija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pomogla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 je 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izdrži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ekstremne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klimatske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uslove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nametali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vodu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Njufaundlender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masivan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snažnim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dobro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mišićav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dobro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koordiniran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svojim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pokretima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Dužina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tačke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ramena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tačke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zadnjice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grebena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kompaktno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masovna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Njufaundlend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vodootpornu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duplu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Pokrivna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umereno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ravna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bez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uvijanja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Blagi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dozvoljen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gušća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nego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uvek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nalazi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izvesnoj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sapima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prsima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belo-crna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odraslih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71 cm,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66 cm.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Prosečna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težina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68kg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54kg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(FCI Standard, 50). </a:t>
            </a:r>
          </a:p>
        </p:txBody>
      </p:sp>
    </p:spTree>
    <p:extLst>
      <p:ext uri="{BB962C8B-B14F-4D97-AF65-F5344CB8AC3E}">
        <p14:creationId xmlns:p14="http://schemas.microsoft.com/office/powerpoint/2010/main" val="34221619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NJUFAUNDLENDER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 descr="Rezultat slika za NJUFAUNDLEND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749" y="1520870"/>
            <a:ext cx="8085908" cy="484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7519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ŠARPLANINAC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ŠARLANINAC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Srbija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Šarplaninac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41 – 24.11.1970.  </a:t>
            </a:r>
          </a:p>
          <a:p>
            <a:pPr marL="0" indent="0" algn="just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robusan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dobro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proporcionalan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debelom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dugom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grubom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Čvrste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titucije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dobre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naravi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pouzdan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nepotkupljiv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gospodaru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Prosečna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grebena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62 cm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58 cm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Težina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35-45 kg;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30-40 kg.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Dužina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nešto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duži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grebena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uši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nogu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prekrivene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sapima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zadnjoj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nogu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gotovo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ravna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pomalo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teksture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prihvatljive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izgleda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gotovo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Poželjna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nijansa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zelenkasto-siva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oznake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dozvoljeni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(FCI Standard, 41). </a:t>
            </a:r>
          </a:p>
        </p:txBody>
      </p:sp>
    </p:spTree>
    <p:extLst>
      <p:ext uri="{BB962C8B-B14F-4D97-AF65-F5344CB8AC3E}">
        <p14:creationId xmlns:p14="http://schemas.microsoft.com/office/powerpoint/2010/main" val="26862815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ŠARPLANINAC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 descr="Rezultat slika za ŠARPLANINAC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82" y="1490051"/>
            <a:ext cx="6545743" cy="483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Rezultat slika za ŠARPLANI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508" y="1490051"/>
            <a:ext cx="5265510" cy="483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84285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KAVKASKI OVČAR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3040"/>
            <a:ext cx="10515600" cy="506838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KAVKASKI OVČAR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Rusija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Kavkazskaia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Ovtcharka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328 – 13.10.2010.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Kavkaskih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ovčar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harmonično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građen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snažan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snažnim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mišićnim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blago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pravougaonog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dimorfizam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dobro izražen. Mužjaci su snažni, sa dobro razvijenim grebenom i većom glavom u odnosu na ženke. Oni su takođe masivni, veći i često kraći u telu nego ženke. Mužjaci varijeteta sa dužom dlakom imaju izrazito izraženu grivu. Ponašanje je stabilno; aktivan je, samouveren, neustrašiv i nezavisan. Kavkaski ovčar pokazuje odanu vezanost za svoga gospodara; to je odličan pas čuvar. Dlaka: ravna, gruba,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odstojeća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dlaka sa dobro razvijenom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podlakom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Dužina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pokrovne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dlake, kao i </a:t>
            </a:r>
            <a:r>
              <a:rPr lang="sr-Latn-R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podlaka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ne sme biti manja od 5 cm. Dlaka na glavi i nogama je kraća i deblja. Rep je potpuno prekrivena gustom dlakom. Boja: jednobojan, jednobojan sa belim oznakama ili flekav. Visina grebena: mužjaci 72-75 cm, ženke 67-70 cm. Mužjaci: minimalno 50 kg; ženke: minimalno: 45 kg (FCI Standard, 328). </a:t>
            </a: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8755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3412"/>
          </a:xfrm>
        </p:spPr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KAVKASKI OVČAR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 descr="Rezultat slika za kavkaski ovca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20" y="1358538"/>
            <a:ext cx="6148931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Rezultat slika za kavkaski ovca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806" y="1358539"/>
            <a:ext cx="5278074" cy="463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1923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4224"/>
          </a:xfrm>
        </p:spPr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BERNARDINAC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9350"/>
            <a:ext cx="10515600" cy="485761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BERNARDINAC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Švajcarska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St.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Bernhardshund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datum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61 – 29.10.2003. Na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planinskom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prevoju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Velikog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Sv.Bernarda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2469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nadmorske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osnovali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11.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veku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utočište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putnike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hodočasnike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gajili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planinski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psi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čuvanje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zaštitu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Psi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uskoro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počeli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upotrebljavati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psi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pratnju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naročito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spasavanje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putnika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izgubljenih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snegu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Postoje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Bernardinaca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kratkodlaki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dugodlaki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velikih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dimenzija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impresivne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pojave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Oni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uravnoteženo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moćno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čvrsto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mišićavo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impresivnom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glavom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Prijateljski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prirodi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Temperament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smiren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živahan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Lobanja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snažna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široka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profila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napred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blago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zaobljena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Opšti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izgled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impozantan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uravnotežen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impresivan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dobro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mišićav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Grudni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dubok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dobro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zaobljenim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rebrima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osnovna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manjim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većim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crvenkastobraonkastim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flekama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crvenkastobraonkastim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plaštom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leđa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slabina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grebena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minimum 70 cm,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minimum 65 cm (FCI Standard, 61). </a:t>
            </a:r>
          </a:p>
        </p:txBody>
      </p:sp>
    </p:spTree>
    <p:extLst>
      <p:ext uri="{BB962C8B-B14F-4D97-AF65-F5344CB8AC3E}">
        <p14:creationId xmlns:p14="http://schemas.microsoft.com/office/powerpoint/2010/main" val="33116462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52509"/>
            <a:ext cx="10515600" cy="836658"/>
          </a:xfrm>
        </p:spPr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BERNARDINAC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8" name="Picture 2" descr="Rezultat slika za BERNARDINAC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171" y="1489167"/>
            <a:ext cx="5661750" cy="50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Rezultat slika za BERNARDINA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79" y="1489167"/>
            <a:ext cx="5683522" cy="50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3235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BERNSKI PLANINSKI PAS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BERNSKI PLANINSKI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Zemlja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Švajcarska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naziv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Berner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Sennenhund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datum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objavljivanja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važećeg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standarda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45 – 25.3.2003.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Bernski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planinski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farmerski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poreklom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korišćeni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stražari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terači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stoke 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regionima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danas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porodični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svestran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pas. 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Danas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Bernski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planinski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je dobro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poznat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celom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porodični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zahvaljujući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svojojprepoznatljivoj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obojenosti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svojoj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velikoj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prilagodljivosti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Dugodlaki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trobojni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okretan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iznad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veličine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snažnim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udovima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skladan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dobro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izbalansiran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Dlaka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sjajna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ravna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blago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talasasta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osnovna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paležom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obrazima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iznad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očiju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četiri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grudima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belim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oznakama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simetrične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oznakama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glavi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proteže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njuške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srednje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široka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oznaka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grlu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grudima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grebena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mužjake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64-70 cm,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idealna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ženke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58-66 cm (FCI Standard, 45). </a:t>
            </a:r>
          </a:p>
        </p:txBody>
      </p:sp>
    </p:spTree>
    <p:extLst>
      <p:ext uri="{BB962C8B-B14F-4D97-AF65-F5344CB8AC3E}">
        <p14:creationId xmlns:p14="http://schemas.microsoft.com/office/powerpoint/2010/main" val="270259784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BERNSKI PLANINSKI PAS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2" name="Picture 2" descr="Rezultat slika za BERNSKI PLANINSKI PA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675" y="1717449"/>
            <a:ext cx="5551714" cy="405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Rezultat slika za BERNSKI PLANINSKI P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26" y="1690688"/>
            <a:ext cx="5917474" cy="408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144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5059</Words>
  <Application>Microsoft Office PowerPoint</Application>
  <PresentationFormat>Widescreen</PresentationFormat>
  <Paragraphs>183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6" baseType="lpstr">
      <vt:lpstr>Arial</vt:lpstr>
      <vt:lpstr>Calibri</vt:lpstr>
      <vt:lpstr>Calibri Light</vt:lpstr>
      <vt:lpstr>Times New Roman</vt:lpstr>
      <vt:lpstr>Wingdings</vt:lpstr>
      <vt:lpstr>Office Theme</vt:lpstr>
      <vt:lpstr>RASE PASA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AUSTRALIJSKI KELPI</vt:lpstr>
      <vt:lpstr>PowerPoint Presentation</vt:lpstr>
      <vt:lpstr>BELGIJSKI OVČAR</vt:lpstr>
      <vt:lpstr>PowerPoint Presentation</vt:lpstr>
      <vt:lpstr>BELGIJSKI OVČAR - TERVIREN</vt:lpstr>
      <vt:lpstr>BELGIJSKI OVČAR - MALINOA</vt:lpstr>
      <vt:lpstr>BELGIJSKI OVČAR - LAKENOA</vt:lpstr>
      <vt:lpstr>PowerPoint Presentation</vt:lpstr>
      <vt:lpstr>ŠIPERKI</vt:lpstr>
      <vt:lpstr>PowerPoint Presentation</vt:lpstr>
      <vt:lpstr>NEMAČKI OVČAR</vt:lpstr>
      <vt:lpstr>Staro-engleski ovčar</vt:lpstr>
      <vt:lpstr>Staro-engleski ovčar</vt:lpstr>
      <vt:lpstr>Škotski ovčar</vt:lpstr>
      <vt:lpstr>Škotski ovčar</vt:lpstr>
      <vt:lpstr>Border koli</vt:lpstr>
      <vt:lpstr>BORDER KOLI</vt:lpstr>
      <vt:lpstr>KUVAS</vt:lpstr>
      <vt:lpstr>KUVAS</vt:lpstr>
      <vt:lpstr>II FCI GRUPA</vt:lpstr>
      <vt:lpstr>DOBERMAN</vt:lpstr>
      <vt:lpstr>ŠNAUCER</vt:lpstr>
      <vt:lpstr>ŠNAUCER</vt:lpstr>
      <vt:lpstr>VELIKI ŠNAUCER</vt:lpstr>
      <vt:lpstr>VELIKI ŠNAUCER</vt:lpstr>
      <vt:lpstr>CRNI RUSKI TERIJER</vt:lpstr>
      <vt:lpstr>CRNI RUSKI TERIJER</vt:lpstr>
      <vt:lpstr>KANE KORSO</vt:lpstr>
      <vt:lpstr>KANE KORSO</vt:lpstr>
      <vt:lpstr>ARGENTINSKA DOGA</vt:lpstr>
      <vt:lpstr>ARGENTINSKA DOGA</vt:lpstr>
      <vt:lpstr>ŠAR PEJ</vt:lpstr>
      <vt:lpstr>ŠAR PEJ</vt:lpstr>
      <vt:lpstr>NEMAČKI BOKSER</vt:lpstr>
      <vt:lpstr>NEMAČKI BOKSER</vt:lpstr>
      <vt:lpstr>NEMAČKA DOGA</vt:lpstr>
      <vt:lpstr>NEMAČKA DOGA</vt:lpstr>
      <vt:lpstr>ROTVAJLER</vt:lpstr>
      <vt:lpstr>ROTVAJLER</vt:lpstr>
      <vt:lpstr>BULDOG</vt:lpstr>
      <vt:lpstr>BULDOG</vt:lpstr>
      <vt:lpstr>NJUFAUNDLENDER</vt:lpstr>
      <vt:lpstr>NJUFAUNDLENDER</vt:lpstr>
      <vt:lpstr>ŠARPLANINAC</vt:lpstr>
      <vt:lpstr>ŠARPLANINAC</vt:lpstr>
      <vt:lpstr>KAVKASKI OVČAR</vt:lpstr>
      <vt:lpstr>KAVKASKI OVČAR</vt:lpstr>
      <vt:lpstr>BERNARDINAC</vt:lpstr>
      <vt:lpstr>BERNARDINAC</vt:lpstr>
      <vt:lpstr>BERNSKI PLANINSKI PAS</vt:lpstr>
      <vt:lpstr>BERNSKI PLANINSKI PAS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RASE PASA</dc:title>
  <dc:creator>Windows User</dc:creator>
  <cp:lastModifiedBy>Windows User</cp:lastModifiedBy>
  <cp:revision>27</cp:revision>
  <dcterms:created xsi:type="dcterms:W3CDTF">2019-10-28T10:21:35Z</dcterms:created>
  <dcterms:modified xsi:type="dcterms:W3CDTF">2022-01-20T08:57:23Z</dcterms:modified>
</cp:coreProperties>
</file>