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698" r:id="rId2"/>
    <p:sldId id="701" r:id="rId3"/>
    <p:sldId id="702" r:id="rId4"/>
    <p:sldId id="475" r:id="rId5"/>
    <p:sldId id="527" r:id="rId6"/>
    <p:sldId id="775" r:id="rId7"/>
    <p:sldId id="700" r:id="rId8"/>
    <p:sldId id="703" r:id="rId9"/>
    <p:sldId id="807" r:id="rId10"/>
    <p:sldId id="704" r:id="rId11"/>
    <p:sldId id="705" r:id="rId12"/>
    <p:sldId id="818" r:id="rId13"/>
    <p:sldId id="819" r:id="rId14"/>
    <p:sldId id="820" r:id="rId15"/>
    <p:sldId id="821" r:id="rId16"/>
    <p:sldId id="822" r:id="rId17"/>
    <p:sldId id="706" r:id="rId18"/>
    <p:sldId id="707" r:id="rId19"/>
    <p:sldId id="708" r:id="rId20"/>
    <p:sldId id="570" r:id="rId21"/>
    <p:sldId id="699" r:id="rId22"/>
    <p:sldId id="477" r:id="rId23"/>
    <p:sldId id="709" r:id="rId24"/>
    <p:sldId id="478" r:id="rId25"/>
    <p:sldId id="710" r:id="rId26"/>
    <p:sldId id="711" r:id="rId27"/>
    <p:sldId id="530" r:id="rId28"/>
    <p:sldId id="479" r:id="rId29"/>
    <p:sldId id="480" r:id="rId30"/>
    <p:sldId id="529" r:id="rId31"/>
    <p:sldId id="712" r:id="rId32"/>
    <p:sldId id="716" r:id="rId33"/>
    <p:sldId id="717" r:id="rId34"/>
    <p:sldId id="713" r:id="rId35"/>
    <p:sldId id="801" r:id="rId36"/>
    <p:sldId id="481" r:id="rId37"/>
    <p:sldId id="803" r:id="rId38"/>
    <p:sldId id="501" r:id="rId39"/>
    <p:sldId id="502" r:id="rId40"/>
    <p:sldId id="482" r:id="rId41"/>
    <p:sldId id="677" r:id="rId42"/>
    <p:sldId id="534" r:id="rId43"/>
    <p:sldId id="824" r:id="rId44"/>
    <p:sldId id="483" r:id="rId45"/>
    <p:sldId id="763" r:id="rId46"/>
    <p:sldId id="804" r:id="rId47"/>
    <p:sldId id="484" r:id="rId48"/>
    <p:sldId id="678" r:id="rId49"/>
    <p:sldId id="538" r:id="rId50"/>
    <p:sldId id="539" r:id="rId51"/>
    <p:sldId id="485" r:id="rId52"/>
    <p:sldId id="465" r:id="rId53"/>
    <p:sldId id="777" r:id="rId54"/>
    <p:sldId id="466" r:id="rId55"/>
    <p:sldId id="597" r:id="rId56"/>
    <p:sldId id="600" r:id="rId57"/>
    <p:sldId id="537" r:id="rId58"/>
    <p:sldId id="540" r:id="rId59"/>
    <p:sldId id="536" r:id="rId60"/>
    <p:sldId id="776" r:id="rId61"/>
    <p:sldId id="778" r:id="rId62"/>
    <p:sldId id="560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DFF29-94F7-41D4-93A3-8DFB70466DDC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05020-043B-4C8B-B5DC-B153ACB8E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70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Slide Image Placeholder 1">
            <a:extLst>
              <a:ext uri="{FF2B5EF4-FFF2-40B4-BE49-F238E27FC236}">
                <a16:creationId xmlns:a16="http://schemas.microsoft.com/office/drawing/2014/main" id="{0709DB79-572A-4DCB-9BF6-D6CDCDC44D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3091" name="Notes Placeholder 2">
            <a:extLst>
              <a:ext uri="{FF2B5EF4-FFF2-40B4-BE49-F238E27FC236}">
                <a16:creationId xmlns:a16="http://schemas.microsoft.com/office/drawing/2014/main" id="{6020DE7F-55A1-47CE-8A2A-F17DA25FE9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73092" name="Slide Number Placeholder 3">
            <a:extLst>
              <a:ext uri="{FF2B5EF4-FFF2-40B4-BE49-F238E27FC236}">
                <a16:creationId xmlns:a16="http://schemas.microsoft.com/office/drawing/2014/main" id="{84A90B1F-61F7-4F23-8721-43DCF0AA70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E8FBE46-8EB5-4E69-B6AB-44EFA9F079EB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135C5-CDFE-4E3B-BCEA-2379BD46A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F382C4-8D2E-4397-8AD3-DDABA72BB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6A038-3F81-46F9-BCB1-641863F0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A3700-4F96-42CB-AD3D-7B12C2252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7C3FA-05F4-4302-BFF3-F60E531E0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597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5B373-1B6A-4C0C-B25D-41C5F078B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6AF4C3-D34E-429A-B740-56F0F1B604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37C09-6C62-46C7-95F7-8D30CA16C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C6874-19A6-448F-97C2-DD05B3D72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5F0D8-04C7-489C-8AF6-9C021FCA9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599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F7A168-7EDF-451E-95B8-3E21F8F76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A6696-2190-434B-A4E6-BBE6A8F02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96DEE-8A74-4191-A75C-3A60C21AC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D949E-6237-4661-853F-A614EF639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A140F-0E6B-42F4-9087-841781525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91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0AC0A-C841-474E-993B-BD33F7378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D9081-7F33-4C01-BA01-2B3E34036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077A9-EF19-4FC0-9BAC-FCE7251BB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ACABB-E4D2-42D4-B3EE-CBCAA511A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74837-DCD8-4DCE-B828-22374DE72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3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7A735-8AE2-44D1-B925-CFAE284E7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AEACC6-4132-4975-9D70-C02F9E62E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E55F7-25F4-4E11-B0B3-66B2728E5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E935D-285A-44FB-A7A1-FB1B4AA76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81230-2EEC-42A8-85EE-DBAAFFE2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81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F5063-FD89-480C-AAE8-23836661A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4A6B3-4B35-4E0F-A62A-12E2F9CCDC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40139B-4C85-4813-ACB7-E35771749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78ED3A-8C07-4D7A-94AE-8105CD3CE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4DBFE-F675-4167-BC71-3710E74DE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2689DC-1973-41F6-BDEA-625991585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24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05DBD-CDF0-4739-B8DA-8D6CF9032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80EAC-9E43-45E6-A632-BCD5E093A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6E310-D1B3-455B-9EB9-9FFE997B7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313754-1FEE-477C-A7E4-7CEFEA6BC7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916BAA-3A30-4ED4-AF23-E9E7DF59AB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FD0ECF-9551-4E8A-8364-50CB268E0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D3022E-3503-4C3F-ADB0-77AE46659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FA5ADA-ACC7-4FBA-AF3E-1233C274E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98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40917-BB23-4926-AD91-D15D2CFC8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567F5-04C2-406A-AC97-29CBAFC2C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2CDE20-4883-4506-967E-D9EFD4CD6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992566-3055-49F0-8CB2-7896337F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4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2606D7-25C1-41EB-A264-E32C4B50F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788352-903B-4FAB-9EC7-2C8FE3B69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ED018-848A-48ED-B135-2D358EB26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355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58361-C282-4004-86A4-3C0569861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6CCFF-6692-45BD-9FF1-8822EB2A0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24408D-417A-4A02-A2BF-7A14E16A91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FACA77-CECA-44D7-89C5-C227340E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5B939E-140F-472D-A792-1560EF150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9A9007-4099-46FB-8599-9E617C938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6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3B5AD-41D5-48A7-808C-3F2698F63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C8B694-F5A4-4217-9754-CD2492223D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B6D140-32EA-49D2-A723-8EC82167E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6E2EC3-6799-482D-BD26-FBFA93BB8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21FA8-7F1F-4F6F-9D6C-B679DF062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B8AB68-D56A-4D47-A971-28265E749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05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A37484-7A7B-4F00-853D-20A9C1260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56645-8FBF-40FD-99C8-9922B6637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CDB12F-4761-4B63-90B7-525EA0D9C8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7EE16-E779-4D79-B369-E4164BD0C1E7}" type="datetimeFigureOut">
              <a:rPr lang="en-US" smtClean="0"/>
              <a:t>20-Apr-22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4203F-2A7E-494B-94E1-F1645AB73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E3869-5EA5-4138-A531-3D75AD8BE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0777A-D7A3-4C5A-B93C-418A9E004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3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H:\&#1042;&#1086;&#1088;&#1086;&#1085;&#1077;&#1078;&#1089;&#1077;&#1083;&#1100;&#1084;&#1072;&#1096;\&#1060;&#1080;&#1083;&#1100;&#1084;&#1099;\&#1052;&#1086;&#1085;&#1090;&#1072;&#1078;\&#1047;&#1072;&#1075;&#1088;&#1091;&#1079;&#1082;&#1072;%20&#1087;&#1083;&#1086;&#1089;&#1082;&#1086;&#1076;&#1086;&#1085;&#1085;&#1086;&#1075;&#1086;%20&#1089;&#1080;&#1083;&#1086;&#1089;&#1072;.wmv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TextBox 2">
            <a:extLst>
              <a:ext uri="{FF2B5EF4-FFF2-40B4-BE49-F238E27FC236}">
                <a16:creationId xmlns:a16="http://schemas.microsoft.com/office/drawing/2014/main" id="{0DEB4FD5-AD3D-4120-9FA7-4EF902EE9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28601"/>
            <a:ext cx="8458200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/>
              <a:t>Veličina skladišta</a:t>
            </a:r>
            <a:r>
              <a:rPr lang="sr-Latn-RS" altLang="en-US" b="1"/>
              <a:t>  </a:t>
            </a:r>
            <a:r>
              <a:rPr lang="sr-Latn-RS" altLang="en-US" b="1">
                <a:solidFill>
                  <a:srgbClr val="FF0000"/>
                </a:solidFill>
              </a:rPr>
              <a:t>9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 b="1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/>
              <a:t>• Određuje se prema količini proizvoda i prema mogućnostima osiguranja od požara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/>
              <a:t>npr.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r-Latn-RS" altLang="en-US" sz="2800"/>
              <a:t>za </a:t>
            </a:r>
            <a:r>
              <a:rPr lang="en-US" altLang="en-US" sz="2800"/>
              <a:t>1 vagon žitarica </a:t>
            </a:r>
            <a:r>
              <a:rPr lang="sr-Latn-RS" altLang="en-US" sz="2800"/>
              <a:t>– 10 t, </a:t>
            </a:r>
            <a:r>
              <a:rPr lang="en-US" altLang="en-US" sz="2800"/>
              <a:t>(14-15%) potrebno </a:t>
            </a:r>
            <a:r>
              <a:rPr lang="sr-Latn-RS" altLang="en-US" sz="2800"/>
              <a:t>je </a:t>
            </a:r>
            <a:r>
              <a:rPr lang="en-US" altLang="en-US" sz="2800"/>
              <a:t>oko 12m</a:t>
            </a:r>
            <a:r>
              <a:rPr lang="en-US" altLang="en-US" sz="2800" baseline="30000"/>
              <a:t>2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/>
              <a:t>+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/>
              <a:t>za manipulaciju: 15-20% (merkant</a:t>
            </a:r>
            <a:r>
              <a:rPr lang="sr-Latn-RS" altLang="en-US" sz="2800"/>
              <a:t>ilna</a:t>
            </a:r>
            <a:r>
              <a:rPr lang="en-US" altLang="en-US" sz="2800"/>
              <a:t> roba)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/>
              <a:t>20-30% (semen</a:t>
            </a:r>
            <a:r>
              <a:rPr lang="sr-Latn-RS" altLang="en-US" sz="2800"/>
              <a:t>ska</a:t>
            </a:r>
            <a:r>
              <a:rPr lang="en-US" altLang="en-US" sz="2800"/>
              <a:t> roba)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890" name="Picture 2">
            <a:extLst>
              <a:ext uri="{FF2B5EF4-FFF2-40B4-BE49-F238E27FC236}">
                <a16:creationId xmlns:a16="http://schemas.microsoft.com/office/drawing/2014/main" id="{2B2901C7-CB5D-4102-A80D-38DDCA916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91313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1891" name="TextBox 4">
            <a:extLst>
              <a:ext uri="{FF2B5EF4-FFF2-40B4-BE49-F238E27FC236}">
                <a16:creationId xmlns:a16="http://schemas.microsoft.com/office/drawing/2014/main" id="{F5AAF22A-F55D-4AD7-8CC2-C1FA5B121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965700"/>
            <a:ext cx="5257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/>
              <a:t>Slika.</a:t>
            </a:r>
            <a:r>
              <a:rPr lang="en-US" altLang="en-US"/>
              <a:t> Privremeno skladište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914" name="Picture 1">
            <a:extLst>
              <a:ext uri="{FF2B5EF4-FFF2-40B4-BE49-F238E27FC236}">
                <a16:creationId xmlns:a16="http://schemas.microsoft.com/office/drawing/2014/main" id="{1821702E-292F-4543-9784-C413017F5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18"/>
          <a:stretch>
            <a:fillRect/>
          </a:stretch>
        </p:blipFill>
        <p:spPr bwMode="auto">
          <a:xfrm>
            <a:off x="2514601" y="762001"/>
            <a:ext cx="6956425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2915" name="TextBox 2">
            <a:extLst>
              <a:ext uri="{FF2B5EF4-FFF2-40B4-BE49-F238E27FC236}">
                <a16:creationId xmlns:a16="http://schemas.microsoft.com/office/drawing/2014/main" id="{4B955BE2-ABC4-4A03-9BD6-05BABDC7D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5618164"/>
            <a:ext cx="878522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sr-Latn-RS" altLang="en-US" sz="2800" b="1"/>
              <a:t>Slika</a:t>
            </a:r>
            <a:r>
              <a:rPr lang="sr-Latn-RS" altLang="en-US" sz="2800"/>
              <a:t> Raspoređivanje mase semena na privremenom skladištu</a:t>
            </a:r>
            <a:endParaRPr lang="en-US" altLang="en-US" sz="2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938" name="Picture 2">
            <a:extLst>
              <a:ext uri="{FF2B5EF4-FFF2-40B4-BE49-F238E27FC236}">
                <a16:creationId xmlns:a16="http://schemas.microsoft.com/office/drawing/2014/main" id="{1AC84EF9-DD2F-4440-B146-34D92F10C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57201"/>
            <a:ext cx="7164388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3939" name="TextBox 1">
            <a:extLst>
              <a:ext uri="{FF2B5EF4-FFF2-40B4-BE49-F238E27FC236}">
                <a16:creationId xmlns:a16="http://schemas.microsoft.com/office/drawing/2014/main" id="{E0150C82-AC43-460A-AD5B-ED68980EC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6194426"/>
            <a:ext cx="518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 sz="2800"/>
              <a:t>Skladištenje u vrećama za zrno  </a:t>
            </a:r>
            <a:endParaRPr lang="en-US" altLang="en-US" sz="2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962" name="Picture 2">
            <a:extLst>
              <a:ext uri="{FF2B5EF4-FFF2-40B4-BE49-F238E27FC236}">
                <a16:creationId xmlns:a16="http://schemas.microsoft.com/office/drawing/2014/main" id="{52B060BD-BFE1-4C5D-AD04-C1B09816A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3" y="46038"/>
            <a:ext cx="42862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4963" name="Picture 4" descr="Bag storage of grain is coming on strong | News | thelandonline.com">
            <a:extLst>
              <a:ext uri="{FF2B5EF4-FFF2-40B4-BE49-F238E27FC236}">
                <a16:creationId xmlns:a16="http://schemas.microsoft.com/office/drawing/2014/main" id="{3A1F10F9-C42A-4AF4-B3BA-47BBB6049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398838"/>
            <a:ext cx="68770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4964" name="Picture 6" descr="Grain / Salt / Fertilizer Storage - AgBag Sealed Storage Systems">
            <a:extLst>
              <a:ext uri="{FF2B5EF4-FFF2-40B4-BE49-F238E27FC236}">
                <a16:creationId xmlns:a16="http://schemas.microsoft.com/office/drawing/2014/main" id="{915631F8-527C-414F-AC16-2CF4CFAAA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06363"/>
            <a:ext cx="4391025" cy="328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986" name="Picture 2">
            <a:extLst>
              <a:ext uri="{FF2B5EF4-FFF2-40B4-BE49-F238E27FC236}">
                <a16:creationId xmlns:a16="http://schemas.microsoft.com/office/drawing/2014/main" id="{B78D14F3-F8B3-4B3E-9DE5-EBAF68C24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010" name="Picture 2">
            <a:extLst>
              <a:ext uri="{FF2B5EF4-FFF2-40B4-BE49-F238E27FC236}">
                <a16:creationId xmlns:a16="http://schemas.microsoft.com/office/drawing/2014/main" id="{46D2689B-B4DD-4541-9066-D945351E8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62125"/>
            <a:ext cx="91440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034" name="Picture 2">
            <a:extLst>
              <a:ext uri="{FF2B5EF4-FFF2-40B4-BE49-F238E27FC236}">
                <a16:creationId xmlns:a16="http://schemas.microsoft.com/office/drawing/2014/main" id="{2DFFD362-B9DC-4C45-B0DC-5ADE877F0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62125"/>
            <a:ext cx="91440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TextBox 2">
            <a:extLst>
              <a:ext uri="{FF2B5EF4-FFF2-40B4-BE49-F238E27FC236}">
                <a16:creationId xmlns:a16="http://schemas.microsoft.com/office/drawing/2014/main" id="{D3E06ED5-220E-4F48-9C58-057938C25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04800"/>
            <a:ext cx="91440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/>
              <a:t>KOŠEVI ZA KUKURUZ</a:t>
            </a:r>
            <a:endParaRPr lang="sr-Latn-RS" altLang="en-US" b="1"/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b="1"/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/>
              <a:t>• </a:t>
            </a:r>
            <a:r>
              <a:rPr lang="en-US" altLang="en-US"/>
              <a:t>Koš (čardak) za čuvanje kukuruza u klipu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</a:t>
            </a:r>
            <a:r>
              <a:rPr lang="sr-Latn-RS" altLang="en-US"/>
              <a:t> </a:t>
            </a:r>
            <a:r>
              <a:rPr lang="en-US" altLang="en-US"/>
              <a:t>Sušenje prirodnim putem (strujanjem </a:t>
            </a:r>
            <a:r>
              <a:rPr lang="sr-Latn-RS" altLang="en-US"/>
              <a:t>vazduha</a:t>
            </a:r>
            <a:r>
              <a:rPr lang="en-US" altLang="en-US"/>
              <a:t>) ili </a:t>
            </a:r>
            <a:r>
              <a:rPr lang="sr-Latn-RS" altLang="en-US"/>
              <a:t>veštačkom</a:t>
            </a:r>
            <a:r>
              <a:rPr lang="en-US" altLang="en-US"/>
              <a:t> cirkulacijom </a:t>
            </a:r>
            <a:r>
              <a:rPr lang="sr-Latn-RS" altLang="en-US"/>
              <a:t>vazduha-ventilacijom</a:t>
            </a:r>
            <a:endParaRPr lang="en-US" altLang="en-US"/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Na drveni ili metalni kostur se postavljaju stranice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Pod je </a:t>
            </a:r>
            <a:r>
              <a:rPr lang="sr-Latn-RS" altLang="en-US"/>
              <a:t>iz</a:t>
            </a:r>
            <a:r>
              <a:rPr lang="en-US" altLang="en-US"/>
              <a:t>rađen od dasaka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Krov se produžava prema bočnom stranama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Koš treba biti podignut od </a:t>
            </a:r>
            <a:r>
              <a:rPr lang="sr-Latn-RS" altLang="en-US"/>
              <a:t>podloge</a:t>
            </a:r>
            <a:r>
              <a:rPr lang="en-US" altLang="en-US"/>
              <a:t> 0,80-1,20 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TextBox 2">
            <a:extLst>
              <a:ext uri="{FF2B5EF4-FFF2-40B4-BE49-F238E27FC236}">
                <a16:creationId xmlns:a16="http://schemas.microsoft.com/office/drawing/2014/main" id="{41B7BD3F-AEAC-4698-AD9E-B633EE8ED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713" y="609601"/>
            <a:ext cx="8991601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Dimenzije koša </a:t>
            </a:r>
            <a:r>
              <a:rPr lang="sr-Latn-RS" altLang="en-US"/>
              <a:t>za</a:t>
            </a:r>
            <a:r>
              <a:rPr lang="en-US" altLang="en-US"/>
              <a:t>vise o</a:t>
            </a:r>
            <a:r>
              <a:rPr lang="sr-Latn-RS" altLang="en-US"/>
              <a:t>d</a:t>
            </a:r>
            <a:r>
              <a:rPr lang="en-US" altLang="en-US"/>
              <a:t> podneblj</a:t>
            </a:r>
            <a:r>
              <a:rPr lang="sr-Latn-RS" altLang="en-US"/>
              <a:t>a</a:t>
            </a:r>
            <a:endParaRPr lang="en-US" altLang="en-US"/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U krajevima s vlažnom klimom širina je 1,20-1,50 m, a tamo gde je klima su</a:t>
            </a:r>
            <a:r>
              <a:rPr lang="sr-Latn-RS" altLang="en-US"/>
              <a:t>v</a:t>
            </a:r>
            <a:r>
              <a:rPr lang="en-US" altLang="en-US"/>
              <a:t>lja sa</a:t>
            </a:r>
            <a:r>
              <a:rPr lang="sr-Latn-RS" altLang="en-US"/>
              <a:t> </a:t>
            </a:r>
            <a:r>
              <a:rPr lang="en-US" altLang="en-US"/>
              <a:t>čestim vetrovima i do 2,00 m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Du</a:t>
            </a:r>
            <a:r>
              <a:rPr lang="sr-Latn-RS" altLang="en-US"/>
              <a:t>ž</a:t>
            </a:r>
            <a:r>
              <a:rPr lang="en-US" altLang="en-US"/>
              <a:t>ina </a:t>
            </a:r>
            <a:r>
              <a:rPr lang="sr-Latn-RS" altLang="en-US"/>
              <a:t>za</a:t>
            </a:r>
            <a:r>
              <a:rPr lang="en-US" altLang="en-US"/>
              <a:t>visi o</a:t>
            </a:r>
            <a:r>
              <a:rPr lang="sr-Latn-RS" altLang="en-US"/>
              <a:t>d</a:t>
            </a:r>
            <a:r>
              <a:rPr lang="en-US" altLang="en-US"/>
              <a:t> kapacitet</a:t>
            </a:r>
            <a:r>
              <a:rPr lang="sr-Latn-RS" altLang="en-US"/>
              <a:t>a</a:t>
            </a:r>
            <a:r>
              <a:rPr lang="en-US" altLang="en-US"/>
              <a:t>; visina je obično 2-3 m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Položaj koša – </a:t>
            </a:r>
            <a:r>
              <a:rPr lang="sr-Latn-RS" altLang="en-US"/>
              <a:t>vertikalno</a:t>
            </a:r>
            <a:r>
              <a:rPr lang="en-US" altLang="en-US"/>
              <a:t> na pravac vetrova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Postoje jednostruki i dvostruki (dva koša pod istim krovom)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106" name="Picture 2">
            <a:extLst>
              <a:ext uri="{FF2B5EF4-FFF2-40B4-BE49-F238E27FC236}">
                <a16:creationId xmlns:a16="http://schemas.microsoft.com/office/drawing/2014/main" id="{43208B78-73F7-408E-8EC6-44FA43C52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55839"/>
            <a:ext cx="91440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1107" name="TextBox 4">
            <a:extLst>
              <a:ext uri="{FF2B5EF4-FFF2-40B4-BE49-F238E27FC236}">
                <a16:creationId xmlns:a16="http://schemas.microsoft.com/office/drawing/2014/main" id="{8C26A665-F23B-4C2A-A485-61BD9BA0B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953000"/>
            <a:ext cx="6400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/>
              <a:t>Slika. Koš za kukuruz u klipu</a:t>
            </a:r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TextBox 2">
            <a:extLst>
              <a:ext uri="{FF2B5EF4-FFF2-40B4-BE49-F238E27FC236}">
                <a16:creationId xmlns:a16="http://schemas.microsoft.com/office/drawing/2014/main" id="{5BD9F22D-8CED-4E79-B04D-0A1DBB5AD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762000"/>
            <a:ext cx="89154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O</a:t>
            </a:r>
            <a:r>
              <a:rPr lang="sr-Latn-RS" altLang="en-US"/>
              <a:t>d</a:t>
            </a:r>
            <a:r>
              <a:rPr lang="en-US" altLang="en-US"/>
              <a:t> kapacitet</a:t>
            </a:r>
            <a:r>
              <a:rPr lang="sr-Latn-RS" altLang="en-US"/>
              <a:t>a</a:t>
            </a:r>
            <a:r>
              <a:rPr lang="en-US" altLang="en-US"/>
              <a:t> </a:t>
            </a:r>
            <a:r>
              <a:rPr lang="sr-Latn-RS" altLang="en-US"/>
              <a:t>za</a:t>
            </a:r>
            <a:r>
              <a:rPr lang="en-US" altLang="en-US"/>
              <a:t>visi da li će objekt biti prizemni (do 30 vagona, 300</a:t>
            </a:r>
            <a:r>
              <a:rPr lang="sr-Latn-RS" altLang="en-US"/>
              <a:t> </a:t>
            </a:r>
            <a:r>
              <a:rPr lang="en-US" altLang="en-US"/>
              <a:t>t) ili na </a:t>
            </a:r>
            <a:r>
              <a:rPr lang="sr-Latn-RS" altLang="en-US"/>
              <a:t>sprat</a:t>
            </a:r>
            <a:r>
              <a:rPr lang="en-US" altLang="en-US"/>
              <a:t>ove</a:t>
            </a:r>
            <a:endParaRPr lang="sr-Latn-RS" altLang="en-US"/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/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</a:t>
            </a:r>
            <a:r>
              <a:rPr lang="sr-Latn-RS" altLang="en-US"/>
              <a:t> </a:t>
            </a:r>
            <a:r>
              <a:rPr lang="en-US" altLang="en-US"/>
              <a:t>Radi osiguranja od požara – ne više od 5-6000 tona kapaciteta</a:t>
            </a:r>
            <a:endParaRPr lang="sr-Latn-RS" altLang="en-US"/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/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</a:t>
            </a:r>
            <a:r>
              <a:rPr lang="sr-Latn-RS" altLang="en-US"/>
              <a:t> </a:t>
            </a:r>
            <a:r>
              <a:rPr lang="en-US" altLang="en-US"/>
              <a:t>Površina poda ne veća od 1200 m</a:t>
            </a:r>
            <a:r>
              <a:rPr lang="en-US" altLang="en-US" baseline="30000"/>
              <a:t> 2 </a:t>
            </a:r>
            <a:r>
              <a:rPr lang="en-US" altLang="en-US"/>
              <a:t>/ skladištu</a:t>
            </a:r>
            <a:endParaRPr lang="sr-Latn-RS" altLang="en-US"/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/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</a:t>
            </a:r>
            <a:r>
              <a:rPr lang="sr-Latn-RS" altLang="en-US"/>
              <a:t> </a:t>
            </a:r>
            <a:r>
              <a:rPr lang="en-US" altLang="en-US"/>
              <a:t>Čuvanje različitih kultura u istom skladištu: razdeliti ih drvenim pregradama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130" name="Picture 2" descr="ANALIZA STANJA USKLADIŠTENOG MERKANTILNOG KUKURUZA NA OPG PAŽUR ANICA U  2015. GODINI">
            <a:extLst>
              <a:ext uri="{FF2B5EF4-FFF2-40B4-BE49-F238E27FC236}">
                <a16:creationId xmlns:a16="http://schemas.microsoft.com/office/drawing/2014/main" id="{518C1CBB-DAE6-4075-9DD7-A0B27B5A6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6" r="1241" b="22411"/>
          <a:stretch>
            <a:fillRect/>
          </a:stretch>
        </p:blipFill>
        <p:spPr bwMode="auto">
          <a:xfrm>
            <a:off x="1828800" y="304800"/>
            <a:ext cx="5181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2131" name="Picture 4" descr="Obavijest-Pravilno skladištenje čuva kvalitetu kukuruza | Vlada Županije  Posavske">
            <a:extLst>
              <a:ext uri="{FF2B5EF4-FFF2-40B4-BE49-F238E27FC236}">
                <a16:creationId xmlns:a16="http://schemas.microsoft.com/office/drawing/2014/main" id="{E251CEDE-0397-4CB5-88A2-E80142834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925" y="2627313"/>
            <a:ext cx="3417888" cy="343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2132" name="Picture 6" descr="Складиштење кукуруза – НИШКО СЕЛО">
            <a:extLst>
              <a:ext uri="{FF2B5EF4-FFF2-40B4-BE49-F238E27FC236}">
                <a16:creationId xmlns:a16="http://schemas.microsoft.com/office/drawing/2014/main" id="{0C2CE8B0-8F97-4A0D-B141-D80F8E32C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950" y="2895601"/>
            <a:ext cx="4776788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2133" name="TextBox 1">
            <a:extLst>
              <a:ext uri="{FF2B5EF4-FFF2-40B4-BE49-F238E27FC236}">
                <a16:creationId xmlns:a16="http://schemas.microsoft.com/office/drawing/2014/main" id="{0837BF32-2BB7-484A-B2DB-98514A687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183314"/>
            <a:ext cx="655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sr-Latn-RS" altLang="en-US" sz="2800"/>
              <a:t>Sl. Različiti tipovi koševa za kukuruz </a:t>
            </a:r>
            <a:endParaRPr lang="en-US" altLang="en-US" sz="2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154" name="Picture 4" descr="Амбар са котобањом у Сремским Михаљевцима — Википедија">
            <a:extLst>
              <a:ext uri="{FF2B5EF4-FFF2-40B4-BE49-F238E27FC236}">
                <a16:creationId xmlns:a16="http://schemas.microsoft.com/office/drawing/2014/main" id="{3C19BF94-17A1-48AF-9004-8E3C15E08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400175"/>
            <a:ext cx="60960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3155" name="TextBox 1">
            <a:extLst>
              <a:ext uri="{FF2B5EF4-FFF2-40B4-BE49-F238E27FC236}">
                <a16:creationId xmlns:a16="http://schemas.microsoft.com/office/drawing/2014/main" id="{4DAEB619-ECA7-420C-A5CE-EC6CE0D7E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867401"/>
            <a:ext cx="762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 sz="2800"/>
              <a:t>Sl. Koš  (čardak, kotobanja) za kukuruz - Srem</a:t>
            </a:r>
            <a:endParaRPr lang="en-US" altLang="en-US" sz="2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4">
            <a:extLst>
              <a:ext uri="{FF2B5EF4-FFF2-40B4-BE49-F238E27FC236}">
                <a16:creationId xmlns:a16="http://schemas.microsoft.com/office/drawing/2014/main" id="{2AAAB916-6C72-48AA-9D07-E696665BE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128588"/>
            <a:ext cx="9144000" cy="69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190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190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190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190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190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90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90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90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190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r-Latn-CS" altLang="en-US" b="1" u="sng">
                <a:cs typeface="Arial" panose="020B0604020202020204" pitchFamily="34" charset="0"/>
              </a:rPr>
              <a:t>Силоси</a:t>
            </a:r>
            <a:endParaRPr lang="en-US" altLang="en-US" sz="2400"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>
                <a:cs typeface="Arial" panose="020B0604020202020204" pitchFamily="34" charset="0"/>
              </a:rPr>
              <a:t>Силоси су вертикални објекти за складиштење зрнастих усева, у којима је слој зрнасте масе велике висине (дебљине)-до 30 м.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Cyrl-RS" altLang="en-US">
                <a:cs typeface="Arial" panose="020B0604020202020204" pitchFamily="34" charset="0"/>
              </a:rPr>
              <a:t>Осигурава комплексну механизацију свих производних процеса и аутоматско управљање.</a:t>
            </a:r>
            <a:endParaRPr lang="sr-Latn-CS" altLang="en-US"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>
                <a:cs typeface="Arial" panose="020B0604020202020204" pitchFamily="34" charset="0"/>
              </a:rPr>
              <a:t> Најчешће су израђени од армираног бетона и од метала.</a:t>
            </a:r>
            <a:r>
              <a:rPr lang="sr-Cyrl-RS" altLang="en-US">
                <a:cs typeface="Arial" panose="020B0604020202020204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>
                <a:cs typeface="Arial" panose="020B0604020202020204" pitchFamily="34" charset="0"/>
              </a:rPr>
              <a:t>Основни делови силоса су:</a:t>
            </a:r>
            <a:endParaRPr lang="en-US" altLang="en-US"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>
                <a:cs typeface="Arial" panose="020B0604020202020204" pitchFamily="34" charset="0"/>
              </a:rPr>
              <a:t>-Радни торањ,</a:t>
            </a:r>
            <a:endParaRPr lang="en-US" altLang="en-US"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>
                <a:cs typeface="Arial" panose="020B0604020202020204" pitchFamily="34" charset="0"/>
              </a:rPr>
              <a:t>-Силосни (складишни) простор,</a:t>
            </a:r>
            <a:endParaRPr lang="en-US" altLang="en-US"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>
                <a:cs typeface="Arial" panose="020B0604020202020204" pitchFamily="34" charset="0"/>
              </a:rPr>
              <a:t>-Опрема за пријем и издавање робе.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202" name="Picture 2">
            <a:extLst>
              <a:ext uri="{FF2B5EF4-FFF2-40B4-BE49-F238E27FC236}">
                <a16:creationId xmlns:a16="http://schemas.microsoft.com/office/drawing/2014/main" id="{06D084D0-C314-4225-84FC-DC59CC6D2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164"/>
            <a:ext cx="9144000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5203" name="TextBox 4">
            <a:extLst>
              <a:ext uri="{FF2B5EF4-FFF2-40B4-BE49-F238E27FC236}">
                <a16:creationId xmlns:a16="http://schemas.microsoft.com/office/drawing/2014/main" id="{EDDF6A72-D150-4D59-80AB-AECD14ABD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633789"/>
            <a:ext cx="533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/>
              <a:t>Slika</a:t>
            </a:r>
            <a:r>
              <a:rPr lang="en-US" altLang="en-US" sz="2800"/>
              <a:t>. Osnovni delovi silosa</a:t>
            </a:r>
          </a:p>
        </p:txBody>
      </p:sp>
      <p:sp>
        <p:nvSpPr>
          <p:cNvPr id="435204" name="TextBox 6">
            <a:extLst>
              <a:ext uri="{FF2B5EF4-FFF2-40B4-BE49-F238E27FC236}">
                <a16:creationId xmlns:a16="http://schemas.microsoft.com/office/drawing/2014/main" id="{4EC2C7C8-C78C-4136-94CC-D4A98B53A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25" y="3995738"/>
            <a:ext cx="85407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I – radni toranj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II – silosni prostor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III – prijemni </a:t>
            </a:r>
            <a:r>
              <a:rPr lang="sr-Latn-RS" altLang="en-US" sz="1800"/>
              <a:t>deo</a:t>
            </a:r>
            <a:r>
              <a:rPr lang="en-US" altLang="en-US" sz="1800"/>
              <a:t> za željeznički transport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IV - prijemni </a:t>
            </a:r>
            <a:r>
              <a:rPr lang="sr-Latn-RS" altLang="en-US" sz="1800"/>
              <a:t>deo</a:t>
            </a:r>
            <a:r>
              <a:rPr lang="en-US" altLang="en-US" sz="1800"/>
              <a:t> za kamionski transport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V - sušara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1 – vaga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2 – transporteri za punjenje komora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3 – separator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4 – kontrolni separator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5 – transporteri ispod komore silosa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3">
            <a:extLst>
              <a:ext uri="{FF2B5EF4-FFF2-40B4-BE49-F238E27FC236}">
                <a16:creationId xmlns:a16="http://schemas.microsoft.com/office/drawing/2014/main" id="{020C0D02-BBEA-44B3-9172-EBB345D2DE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31938" y="19051"/>
            <a:ext cx="9144000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sr-Latn-CS" altLang="en-US" b="1" u="sng"/>
              <a:t>Радни торањ</a:t>
            </a:r>
            <a:r>
              <a:rPr lang="sr-Latn-CS" altLang="en-US"/>
              <a:t> представља централни део силоса, са ким су повезани сви делови. У радном торњу смештена је сва опрема за дораду и транспорт зрна (елеватори, ваг</a:t>
            </a:r>
            <a:r>
              <a:rPr lang="sr-Cyrl-RS" altLang="en-US"/>
              <a:t>е</a:t>
            </a:r>
            <a:r>
              <a:rPr lang="sr-Latn-CS" altLang="en-US"/>
              <a:t>, сепаратори, тријери, почетни и крајњи елементи транспортера и др.). У њему се одвијају основни технолошки и транспортни процеси. 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sr-Latn-CS" altLang="en-US"/>
              <a:t>• </a:t>
            </a:r>
            <a:r>
              <a:rPr lang="sr-Latn-CS" altLang="en-US">
                <a:solidFill>
                  <a:srgbClr val="FF0000"/>
                </a:solidFill>
              </a:rPr>
              <a:t>Elevatori – osnovni transportni uređaji (specijalizovani i univerzalni)</a:t>
            </a: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sr-Latn-CS" altLang="en-US">
                <a:solidFill>
                  <a:srgbClr val="FF0000"/>
                </a:solidFill>
              </a:rPr>
              <a:t>• Uređaji za čišćenje: separatori i trijeri (u srednjem delu silosa)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TextBox 2">
            <a:extLst>
              <a:ext uri="{FF2B5EF4-FFF2-40B4-BE49-F238E27FC236}">
                <a16:creationId xmlns:a16="http://schemas.microsoft.com/office/drawing/2014/main" id="{5B22D162-20E1-45A4-A60B-E14E51628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-14288"/>
            <a:ext cx="8991600" cy="647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sr-Latn-CS" altLang="en-US" sz="2800"/>
              <a:t>Радни торањ се гради непосредно уз силосни </a:t>
            </a:r>
            <a:r>
              <a:rPr lang="sr-Cyrl-RS" altLang="en-US" sz="2800"/>
              <a:t>(складишни) </a:t>
            </a:r>
            <a:r>
              <a:rPr lang="sr-Latn-CS" altLang="en-US" sz="2800"/>
              <a:t>простор. Висина торња зависи од степена дораде зрна, висине главе елеватора, нагиба гравитационих цеви и др. Висина се обично креће од око 40 м.</a:t>
            </a:r>
            <a:endParaRPr lang="sr-Cyrl-RS" altLang="en-US" sz="280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sr-Cyrl-RS" altLang="en-US" sz="2800" b="1"/>
              <a:t>Силосни простор </a:t>
            </a:r>
            <a:r>
              <a:rPr lang="sr-Cyrl-RS" altLang="en-US" sz="2800"/>
              <a:t>је главни део силоса или право складиште.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sr-Cyrl-RS" altLang="en-US" sz="2800" b="1"/>
              <a:t>Задатак:</a:t>
            </a:r>
            <a:r>
              <a:rPr lang="sr-Cyrl-RS" altLang="en-US" sz="2800"/>
              <a:t> да заштити зрно од атмосферских прилика, нагле промене температуре и од штеточина.  </a:t>
            </a:r>
            <a:endParaRPr lang="sr-Latn-CS" altLang="en-US" sz="28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BF9E55-78F5-4CFF-A9EB-0142274C01D3}"/>
              </a:ext>
            </a:extLst>
          </p:cNvPr>
          <p:cNvSpPr txBox="1"/>
          <p:nvPr/>
        </p:nvSpPr>
        <p:spPr>
          <a:xfrm>
            <a:off x="1627189" y="182564"/>
            <a:ext cx="8967787" cy="6492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n-US" sz="3200" dirty="0" err="1"/>
              <a:t>Zidovi</a:t>
            </a:r>
            <a:r>
              <a:rPr lang="en-US" sz="3200" dirty="0"/>
              <a:t> </a:t>
            </a:r>
            <a:r>
              <a:rPr lang="en-US" sz="3200" dirty="0" err="1"/>
              <a:t>silosa</a:t>
            </a:r>
            <a:r>
              <a:rPr lang="en-US" sz="3200" dirty="0"/>
              <a:t> </a:t>
            </a:r>
            <a:r>
              <a:rPr lang="en-US" sz="3200" dirty="0" err="1"/>
              <a:t>moraju</a:t>
            </a:r>
            <a:r>
              <a:rPr lang="en-US" sz="3200" dirty="0"/>
              <a:t> </a:t>
            </a:r>
            <a:r>
              <a:rPr lang="en-US" sz="3200" dirty="0" err="1"/>
              <a:t>biti</a:t>
            </a:r>
            <a:r>
              <a:rPr lang="en-US" sz="3200" dirty="0"/>
              <a:t>:</a:t>
            </a:r>
            <a:endParaRPr lang="sr-Cyrl-RS" sz="3200" dirty="0"/>
          </a:p>
          <a:p>
            <a:pPr algn="just">
              <a:defRPr/>
            </a:pPr>
            <a:endParaRPr lang="en-US" sz="3200" dirty="0"/>
          </a:p>
          <a:p>
            <a:pPr algn="just">
              <a:defRPr/>
            </a:pPr>
            <a:r>
              <a:rPr lang="sr-Cyrl-RS" sz="3200" dirty="0"/>
              <a:t>- </a:t>
            </a:r>
            <a:r>
              <a:rPr lang="en-US" sz="3200" dirty="0" err="1"/>
              <a:t>čvrsti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trajni</a:t>
            </a:r>
            <a:r>
              <a:rPr lang="en-US" sz="3200" dirty="0"/>
              <a:t> </a:t>
            </a:r>
            <a:r>
              <a:rPr lang="en-US" sz="3200" dirty="0" err="1"/>
              <a:t>pri</a:t>
            </a:r>
            <a:r>
              <a:rPr lang="en-US" sz="3200" dirty="0"/>
              <a:t> </a:t>
            </a:r>
            <a:r>
              <a:rPr lang="en-US" sz="3200" dirty="0" err="1"/>
              <a:t>minimalnoj</a:t>
            </a:r>
            <a:r>
              <a:rPr lang="en-US" sz="3200" dirty="0"/>
              <a:t> </a:t>
            </a:r>
            <a:r>
              <a:rPr lang="en-US" sz="3200" dirty="0" err="1"/>
              <a:t>debljini</a:t>
            </a:r>
            <a:endParaRPr lang="en-US" sz="3200" dirty="0"/>
          </a:p>
          <a:p>
            <a:pPr algn="just">
              <a:defRPr/>
            </a:pPr>
            <a:r>
              <a:rPr lang="sr-Cyrl-RS" sz="3200" dirty="0"/>
              <a:t>-</a:t>
            </a:r>
            <a:r>
              <a:rPr lang="sr-Latn-RS" sz="3200" dirty="0"/>
              <a:t> </a:t>
            </a:r>
            <a:r>
              <a:rPr lang="en-US" sz="3200" dirty="0" err="1"/>
              <a:t>jednostavne</a:t>
            </a:r>
            <a:r>
              <a:rPr lang="en-US" sz="3200" dirty="0"/>
              <a:t> </a:t>
            </a:r>
            <a:r>
              <a:rPr lang="en-US" sz="3200" dirty="0" err="1"/>
              <a:t>konstrukcije</a:t>
            </a:r>
            <a:endParaRPr lang="en-US" sz="3200" dirty="0"/>
          </a:p>
          <a:p>
            <a:pPr algn="just">
              <a:defRPr/>
            </a:pPr>
            <a:r>
              <a:rPr lang="sr-Cyrl-RS" sz="3200" dirty="0"/>
              <a:t>- </a:t>
            </a:r>
            <a:r>
              <a:rPr lang="en-US" sz="3200" dirty="0" err="1"/>
              <a:t>nepropusni</a:t>
            </a:r>
            <a:r>
              <a:rPr lang="en-US" sz="3200" dirty="0"/>
              <a:t> za </a:t>
            </a:r>
            <a:r>
              <a:rPr lang="sr-Latn-RS" sz="3200" dirty="0"/>
              <a:t>gasove</a:t>
            </a:r>
            <a:endParaRPr lang="en-US" sz="3200" dirty="0"/>
          </a:p>
          <a:p>
            <a:pPr algn="just">
              <a:defRPr/>
            </a:pPr>
            <a:r>
              <a:rPr lang="sr-Latn-RS" sz="3200" dirty="0"/>
              <a:t>- </a:t>
            </a:r>
            <a:r>
              <a:rPr lang="en-US" sz="3200" dirty="0"/>
              <a:t>ne </a:t>
            </a:r>
            <a:r>
              <a:rPr lang="en-US" sz="3200" dirty="0" err="1"/>
              <a:t>sm</a:t>
            </a:r>
            <a:r>
              <a:rPr lang="sr-Cyrl-RS" sz="3200" dirty="0"/>
              <a:t>е</a:t>
            </a:r>
            <a:r>
              <a:rPr lang="en-US" sz="3200" dirty="0" err="1"/>
              <a:t>ju</a:t>
            </a:r>
            <a:r>
              <a:rPr lang="en-US" sz="3200" dirty="0"/>
              <a:t> </a:t>
            </a:r>
            <a:r>
              <a:rPr lang="en-US" sz="3200" dirty="0" err="1"/>
              <a:t>biti</a:t>
            </a:r>
            <a:r>
              <a:rPr lang="en-US" sz="3200" dirty="0"/>
              <a:t> </a:t>
            </a:r>
            <a:r>
              <a:rPr lang="en-US" sz="3200" dirty="0" err="1"/>
              <a:t>podložni</a:t>
            </a:r>
            <a:r>
              <a:rPr lang="en-US" sz="3200" dirty="0"/>
              <a:t> </a:t>
            </a:r>
            <a:r>
              <a:rPr lang="en-US" sz="3200" dirty="0" err="1"/>
              <a:t>požaru</a:t>
            </a:r>
            <a:endParaRPr lang="sr-Cyrl-RS" sz="3200" dirty="0"/>
          </a:p>
          <a:p>
            <a:pPr marL="457200" indent="-457200" algn="just">
              <a:buFontTx/>
              <a:buChar char="-"/>
              <a:defRPr/>
            </a:pPr>
            <a:endParaRPr lang="sr-Cyrl-RS" sz="3200" dirty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n-US" sz="3200" b="1" dirty="0" err="1"/>
              <a:t>Silosni</a:t>
            </a:r>
            <a:r>
              <a:rPr lang="en-US" sz="3200" b="1" dirty="0"/>
              <a:t> </a:t>
            </a:r>
            <a:r>
              <a:rPr lang="en-US" sz="3200" b="1" dirty="0" err="1"/>
              <a:t>prostor</a:t>
            </a:r>
            <a:r>
              <a:rPr lang="en-US" sz="3200" b="1" dirty="0"/>
              <a:t> </a:t>
            </a:r>
            <a:r>
              <a:rPr lang="en-US" sz="3200" dirty="0" err="1"/>
              <a:t>sastoji</a:t>
            </a:r>
            <a:r>
              <a:rPr lang="en-US" sz="3200" dirty="0"/>
              <a:t> se </a:t>
            </a:r>
            <a:r>
              <a:rPr lang="en-US" sz="3200" dirty="0" err="1"/>
              <a:t>iz</a:t>
            </a:r>
            <a:r>
              <a:rPr lang="en-US" sz="3200" dirty="0"/>
              <a:t> tri dela: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US" sz="3200" dirty="0"/>
              <a:t>* </a:t>
            </a:r>
            <a:r>
              <a:rPr lang="en-US" sz="3200" dirty="0" err="1"/>
              <a:t>osnovni</a:t>
            </a:r>
            <a:r>
              <a:rPr lang="en-US" sz="3200" dirty="0"/>
              <a:t> d</a:t>
            </a:r>
            <a:r>
              <a:rPr lang="sr-Cyrl-RS" sz="3200" dirty="0"/>
              <a:t>е</a:t>
            </a:r>
            <a:r>
              <a:rPr lang="en-US" sz="3200" dirty="0"/>
              <a:t>o </a:t>
            </a:r>
            <a:r>
              <a:rPr lang="en-US" sz="3200" dirty="0" err="1"/>
              <a:t>silosa</a:t>
            </a:r>
            <a:r>
              <a:rPr lang="en-US" sz="3200" dirty="0"/>
              <a:t> (</a:t>
            </a:r>
            <a:r>
              <a:rPr lang="en-US" sz="3200" dirty="0" err="1"/>
              <a:t>komora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ćelija</a:t>
            </a:r>
            <a:r>
              <a:rPr lang="en-US" sz="3200" dirty="0"/>
              <a:t>)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US" sz="3200" dirty="0"/>
              <a:t>* </a:t>
            </a:r>
            <a:r>
              <a:rPr lang="en-US" sz="3200" dirty="0" err="1"/>
              <a:t>tavanski</a:t>
            </a:r>
            <a:r>
              <a:rPr lang="en-US" sz="3200" dirty="0"/>
              <a:t> </a:t>
            </a:r>
            <a:r>
              <a:rPr lang="en-US" sz="3200" dirty="0" err="1"/>
              <a:t>dio</a:t>
            </a:r>
            <a:r>
              <a:rPr lang="en-US" sz="3200" dirty="0"/>
              <a:t> (</a:t>
            </a:r>
            <a:r>
              <a:rPr lang="en-US" sz="3200" dirty="0" err="1"/>
              <a:t>gornja</a:t>
            </a:r>
            <a:r>
              <a:rPr lang="en-US" sz="3200" dirty="0"/>
              <a:t> </a:t>
            </a:r>
            <a:r>
              <a:rPr lang="en-US" sz="3200" dirty="0" err="1"/>
              <a:t>galerija</a:t>
            </a:r>
            <a:r>
              <a:rPr lang="en-US" sz="3200" dirty="0"/>
              <a:t>) s </a:t>
            </a:r>
            <a:r>
              <a:rPr lang="en-US" sz="3200" dirty="0" err="1"/>
              <a:t>transporterima</a:t>
            </a:r>
            <a:r>
              <a:rPr lang="en-US" sz="3200" dirty="0"/>
              <a:t> za </a:t>
            </a:r>
            <a:r>
              <a:rPr lang="en-US" sz="3200" dirty="0" err="1"/>
              <a:t>punjenje</a:t>
            </a:r>
            <a:endParaRPr lang="en-US" sz="3200" dirty="0"/>
          </a:p>
          <a:p>
            <a:pPr marL="457200" indent="-457200" algn="just">
              <a:buFontTx/>
              <a:buChar char="-"/>
              <a:defRPr/>
            </a:pPr>
            <a:r>
              <a:rPr lang="en-US" sz="3200" dirty="0"/>
              <a:t>* </a:t>
            </a:r>
            <a:r>
              <a:rPr lang="en-US" sz="3200" dirty="0" err="1"/>
              <a:t>prizemni</a:t>
            </a:r>
            <a:r>
              <a:rPr lang="en-US" sz="3200" dirty="0"/>
              <a:t> d</a:t>
            </a:r>
            <a:r>
              <a:rPr lang="sr-Cyrl-RS" sz="3200" dirty="0"/>
              <a:t>е</a:t>
            </a:r>
            <a:r>
              <a:rPr lang="en-US" sz="3200" dirty="0"/>
              <a:t>o (</a:t>
            </a:r>
            <a:r>
              <a:rPr lang="en-US" sz="3200" dirty="0" err="1"/>
              <a:t>donja</a:t>
            </a:r>
            <a:r>
              <a:rPr lang="en-US" sz="3200" dirty="0"/>
              <a:t> </a:t>
            </a:r>
            <a:r>
              <a:rPr lang="en-US" sz="3200" dirty="0" err="1"/>
              <a:t>galerija</a:t>
            </a:r>
            <a:r>
              <a:rPr lang="en-US" sz="3200" dirty="0"/>
              <a:t>) s </a:t>
            </a:r>
            <a:r>
              <a:rPr lang="en-US" sz="3200" dirty="0" err="1"/>
              <a:t>transporterima</a:t>
            </a:r>
            <a:r>
              <a:rPr lang="en-US" sz="3200" dirty="0"/>
              <a:t> za </a:t>
            </a:r>
            <a:r>
              <a:rPr lang="en-US" sz="3200" dirty="0" err="1"/>
              <a:t>pražnjenje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TextBox 2">
            <a:extLst>
              <a:ext uri="{FF2B5EF4-FFF2-40B4-BE49-F238E27FC236}">
                <a16:creationId xmlns:a16="http://schemas.microsoft.com/office/drawing/2014/main" id="{205D4917-D897-4B51-A6D8-508CDC58A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6225" y="1"/>
            <a:ext cx="9144000" cy="647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sr-Latn-CS" altLang="en-US" sz="2800"/>
              <a:t>Опрема за транспорт зрна треба да има потребан капацитет, у зависности од капацитета зрна. </a:t>
            </a:r>
            <a:endParaRPr lang="sr-Cyrl-RS" altLang="en-US" sz="280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sr-Latn-CS" altLang="en-US" sz="2800"/>
              <a:t>Транспортери, најбоље тракасти и елеватори (кофичасти) треба да што мање оштећују зрно. Предчистачи влажног зрна морају имати исти капацитет као транспортне линије и потребан квалитет рада (до 2 % примеса).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sr-Latn-CS" altLang="en-US" sz="2800"/>
              <a:t>Уређаји за силосно чишћење сувог зрна (фино чишћење) треба да обезбеде степен чистоће до 0,5%.</a:t>
            </a:r>
            <a:endParaRPr lang="en-US" altLang="en-US" sz="28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22" name="Picture 5">
            <a:extLst>
              <a:ext uri="{FF2B5EF4-FFF2-40B4-BE49-F238E27FC236}">
                <a16:creationId xmlns:a16="http://schemas.microsoft.com/office/drawing/2014/main" id="{97D73B5C-A6A4-49DC-95CE-2724838DC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1" y="457200"/>
            <a:ext cx="7534275" cy="524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23" name="TextBox 1">
            <a:extLst>
              <a:ext uri="{FF2B5EF4-FFF2-40B4-BE49-F238E27FC236}">
                <a16:creationId xmlns:a16="http://schemas.microsoft.com/office/drawing/2014/main" id="{CAB21B48-0E33-49E1-A151-26F6C1D68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6138864"/>
            <a:ext cx="3581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 sz="2800"/>
              <a:t>Radni toranj silosa </a:t>
            </a:r>
            <a:endParaRPr lang="en-US" altLang="en-US" sz="28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TextBox 2">
            <a:extLst>
              <a:ext uri="{FF2B5EF4-FFF2-40B4-BE49-F238E27FC236}">
                <a16:creationId xmlns:a16="http://schemas.microsoft.com/office/drawing/2014/main" id="{1FE74841-41C7-4EEC-93A1-46B3AF73B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57201"/>
            <a:ext cx="85344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 b="1" u="sng">
                <a:solidFill>
                  <a:srgbClr val="000000"/>
                </a:solidFill>
                <a:cs typeface="Arial" panose="020B0604020202020204" pitchFamily="34" charset="0"/>
              </a:rPr>
              <a:t>Силосни простор</a:t>
            </a:r>
            <a:r>
              <a:rPr lang="sr-Latn-CS" altLang="en-US">
                <a:solidFill>
                  <a:srgbClr val="000000"/>
                </a:solidFill>
                <a:cs typeface="Arial" panose="020B0604020202020204" pitchFamily="34" charset="0"/>
              </a:rPr>
              <a:t> представља простор за складиштење зрна. Састоји се од комора или ћелија за смештај зрна, испод којих се налази доња галерија, а изнад горња галерија. Величина ћелија је различита и креће се од 1000-1500 т зрна. Пожељно је да су све ћелије исте запремине.</a:t>
            </a:r>
            <a:br>
              <a:rPr lang="en-US" altLang="en-US">
                <a:cs typeface="Arial" panose="020B0604020202020204" pitchFamily="34" charset="0"/>
              </a:rPr>
            </a:br>
            <a:r>
              <a:rPr lang="sr-Latn-CS" altLang="en-US">
                <a:solidFill>
                  <a:srgbClr val="000000"/>
                </a:solidFill>
                <a:cs typeface="Arial" panose="020B0604020202020204" pitchFamily="34" charset="0"/>
              </a:rPr>
              <a:t>Пречник армирано-бетонских ћелија се креће од око 5-12 м, најповољније је око 7-8 м. Висина ћелија је обично око 30 м.</a:t>
            </a:r>
            <a:br>
              <a:rPr lang="en-US" altLang="en-US">
                <a:cs typeface="Arial" panose="020B0604020202020204" pitchFamily="34" charset="0"/>
              </a:rPr>
            </a:br>
            <a:endParaRPr lang="en-US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D5F1B8-C73F-4E10-8C6C-D7A60C9630F9}"/>
              </a:ext>
            </a:extLst>
          </p:cNvPr>
          <p:cNvSpPr txBox="1"/>
          <p:nvPr/>
        </p:nvSpPr>
        <p:spPr>
          <a:xfrm>
            <a:off x="1789113" y="685801"/>
            <a:ext cx="891540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200" dirty="0"/>
              <a:t>• </a:t>
            </a:r>
            <a:r>
              <a:rPr lang="en-US" sz="3200" dirty="0" err="1"/>
              <a:t>Priručne</a:t>
            </a:r>
            <a:r>
              <a:rPr lang="en-US" sz="3200" dirty="0"/>
              <a:t> </a:t>
            </a:r>
            <a:r>
              <a:rPr lang="en-US" sz="3200" dirty="0" err="1"/>
              <a:t>prostorije</a:t>
            </a:r>
            <a:r>
              <a:rPr lang="en-US" sz="3200" dirty="0"/>
              <a:t> </a:t>
            </a:r>
            <a:r>
              <a:rPr lang="en-US" sz="3200" dirty="0" err="1"/>
              <a:t>skladišta</a:t>
            </a:r>
            <a:r>
              <a:rPr lang="en-US" sz="3200" dirty="0"/>
              <a:t>:</a:t>
            </a:r>
          </a:p>
          <a:p>
            <a:pPr marL="1887538" algn="just">
              <a:defRPr/>
            </a:pPr>
            <a:r>
              <a:rPr lang="sr-Latn-RS" sz="3200" dirty="0"/>
              <a:t>- </a:t>
            </a:r>
            <a:r>
              <a:rPr lang="en-US" sz="3200" dirty="0" err="1"/>
              <a:t>prijemni</a:t>
            </a:r>
            <a:r>
              <a:rPr lang="en-US" sz="3200" dirty="0"/>
              <a:t> d</a:t>
            </a:r>
            <a:r>
              <a:rPr lang="sr-Latn-RS" sz="3200" dirty="0"/>
              <a:t>e</a:t>
            </a:r>
            <a:r>
              <a:rPr lang="en-US" sz="3200" dirty="0"/>
              <a:t>o s </a:t>
            </a:r>
            <a:r>
              <a:rPr lang="en-US" sz="3200" dirty="0" err="1"/>
              <a:t>vagom</a:t>
            </a:r>
            <a:endParaRPr lang="en-US" sz="3200" dirty="0"/>
          </a:p>
          <a:p>
            <a:pPr marL="1887538" algn="just">
              <a:defRPr/>
            </a:pPr>
            <a:r>
              <a:rPr lang="sr-Latn-RS" sz="3200" dirty="0"/>
              <a:t>- </a:t>
            </a:r>
            <a:r>
              <a:rPr lang="en-US" sz="3200" dirty="0"/>
              <a:t>d</a:t>
            </a:r>
            <a:r>
              <a:rPr lang="sr-Latn-RS" sz="3200" dirty="0"/>
              <a:t>e</a:t>
            </a:r>
            <a:r>
              <a:rPr lang="en-US" sz="3200" dirty="0"/>
              <a:t>o za </a:t>
            </a:r>
            <a:r>
              <a:rPr lang="en-US" sz="3200" dirty="0" err="1"/>
              <a:t>vreće</a:t>
            </a:r>
            <a:r>
              <a:rPr lang="sr-Latn-RS" sz="3200" dirty="0"/>
              <a:t> i ambalažu</a:t>
            </a:r>
            <a:endParaRPr lang="en-US" sz="3200" dirty="0"/>
          </a:p>
          <a:p>
            <a:pPr marL="1887538" algn="just">
              <a:defRPr/>
            </a:pPr>
            <a:r>
              <a:rPr lang="sr-Latn-RS" sz="3200" dirty="0"/>
              <a:t>- </a:t>
            </a:r>
            <a:r>
              <a:rPr lang="en-US" sz="3200" dirty="0" err="1"/>
              <a:t>prostorija</a:t>
            </a:r>
            <a:r>
              <a:rPr lang="en-US" sz="3200" dirty="0"/>
              <a:t> za </a:t>
            </a:r>
            <a:r>
              <a:rPr lang="en-US" sz="3200" dirty="0" err="1"/>
              <a:t>radnike</a:t>
            </a:r>
            <a:endParaRPr lang="en-US" sz="3200" dirty="0"/>
          </a:p>
          <a:p>
            <a:pPr marL="1887538" algn="just">
              <a:defRPr/>
            </a:pPr>
            <a:r>
              <a:rPr lang="sr-Latn-RS" sz="3200" dirty="0"/>
              <a:t>- kancelarije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sl.</a:t>
            </a:r>
            <a:r>
              <a:rPr lang="sr-Latn-RS" sz="3200" dirty="0"/>
              <a:t> </a:t>
            </a:r>
          </a:p>
          <a:p>
            <a:pPr marL="1887538" algn="just">
              <a:defRPr/>
            </a:pPr>
            <a:endParaRPr lang="en-US" sz="3200" dirty="0"/>
          </a:p>
          <a:p>
            <a:pPr algn="just">
              <a:defRPr/>
            </a:pPr>
            <a:r>
              <a:rPr lang="en-US" sz="3200" dirty="0"/>
              <a:t>• Za </a:t>
            </a:r>
            <a:r>
              <a:rPr lang="en-US" sz="3200" dirty="0" err="1"/>
              <a:t>čuvanje</a:t>
            </a:r>
            <a:r>
              <a:rPr lang="en-US" sz="3200" dirty="0"/>
              <a:t> </a:t>
            </a:r>
            <a:r>
              <a:rPr lang="en-US" sz="3200" dirty="0" err="1"/>
              <a:t>semenske</a:t>
            </a:r>
            <a:r>
              <a:rPr lang="en-US" sz="3200" dirty="0"/>
              <a:t> robe:</a:t>
            </a:r>
          </a:p>
          <a:p>
            <a:pPr indent="1946275" algn="just">
              <a:defRPr/>
            </a:pPr>
            <a:r>
              <a:rPr lang="sr-Latn-RS" sz="3200" dirty="0"/>
              <a:t>- </a:t>
            </a:r>
            <a:r>
              <a:rPr lang="en-US" sz="3200" dirty="0" err="1"/>
              <a:t>prostorija</a:t>
            </a:r>
            <a:r>
              <a:rPr lang="en-US" sz="3200" dirty="0"/>
              <a:t> za </a:t>
            </a:r>
            <a:r>
              <a:rPr lang="en-US" sz="3200" dirty="0" err="1"/>
              <a:t>čišćenje</a:t>
            </a:r>
            <a:r>
              <a:rPr lang="en-US" sz="3200" dirty="0"/>
              <a:t> (</a:t>
            </a:r>
            <a:r>
              <a:rPr lang="en-US" sz="3200" dirty="0" err="1"/>
              <a:t>selektor</a:t>
            </a:r>
            <a:r>
              <a:rPr lang="en-US" sz="3200" dirty="0"/>
              <a:t>)</a:t>
            </a:r>
          </a:p>
          <a:p>
            <a:pPr indent="1887538" algn="just">
              <a:defRPr/>
            </a:pPr>
            <a:r>
              <a:rPr lang="sr-Latn-RS" sz="3200" dirty="0"/>
              <a:t>- </a:t>
            </a:r>
            <a:r>
              <a:rPr lang="en-US" sz="3200" dirty="0" err="1"/>
              <a:t>prostorija</a:t>
            </a:r>
            <a:r>
              <a:rPr lang="en-US" sz="3200" dirty="0"/>
              <a:t> za </a:t>
            </a:r>
            <a:r>
              <a:rPr lang="en-US" sz="3200" dirty="0" err="1"/>
              <a:t>zaprašivanje</a:t>
            </a:r>
            <a:endParaRPr lang="en-US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209764-6323-44A3-A70C-1B2D4B9F2336}"/>
              </a:ext>
            </a:extLst>
          </p:cNvPr>
          <p:cNvSpPr txBox="1"/>
          <p:nvPr/>
        </p:nvSpPr>
        <p:spPr>
          <a:xfrm>
            <a:off x="1524000" y="236538"/>
            <a:ext cx="9124950" cy="6648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sr-Latn-C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Силоси могу бити грађени од различити</a:t>
            </a:r>
            <a:r>
              <a:rPr lang="sr-Cyrl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х </a:t>
            </a:r>
            <a:r>
              <a:rPr lang="sr-Latn-C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материјала:</a:t>
            </a:r>
            <a:r>
              <a:rPr lang="sr-Cyrl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 algn="just">
              <a:defRPr/>
            </a:pPr>
            <a:r>
              <a:rPr lang="sr-Cyrl-RS" altLang="en-US" sz="3200" dirty="0">
                <a:cs typeface="Arial" panose="020B0604020202020204" pitchFamily="34" charset="0"/>
              </a:rPr>
              <a:t>-</a:t>
            </a:r>
            <a:r>
              <a:rPr lang="sr-Cyrl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д</a:t>
            </a:r>
            <a:r>
              <a:rPr lang="sr-Latn-C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рвета</a:t>
            </a:r>
            <a:r>
              <a:rPr lang="sr-Cyrl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- опасност од пожара,</a:t>
            </a:r>
          </a:p>
          <a:p>
            <a:pPr algn="just">
              <a:defRPr/>
            </a:pPr>
            <a:r>
              <a:rPr lang="sr-Cyrl-RS" altLang="en-US" sz="3200" dirty="0">
                <a:cs typeface="Arial" panose="020B0604020202020204" pitchFamily="34" charset="0"/>
              </a:rPr>
              <a:t>-</a:t>
            </a:r>
            <a:r>
              <a:rPr lang="sr-Cyrl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о</a:t>
            </a:r>
            <a:r>
              <a:rPr lang="sr-Latn-C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пеке</a:t>
            </a:r>
            <a:r>
              <a:rPr lang="sr-Cyrl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- тешкоћа механизације</a:t>
            </a:r>
            <a:r>
              <a:rPr lang="sr-Latn-C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,</a:t>
            </a:r>
            <a:r>
              <a:rPr lang="sr-Cyrl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 algn="just">
              <a:defRPr/>
            </a:pPr>
            <a:r>
              <a:rPr lang="sr-Cyrl-RS" altLang="en-US" sz="3200" dirty="0">
                <a:cs typeface="Arial" panose="020B0604020202020204" pitchFamily="34" charset="0"/>
              </a:rPr>
              <a:t>-</a:t>
            </a:r>
            <a:r>
              <a:rPr lang="sr-Cyrl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м</a:t>
            </a:r>
            <a:r>
              <a:rPr lang="sr-Latn-C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етала</a:t>
            </a:r>
            <a:r>
              <a:rPr lang="sr-Cyrl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-проводљивост топлоте, хигроскопност (кондензација)</a:t>
            </a:r>
            <a:endParaRPr lang="sr-Latn-RS" altLang="en-US" sz="32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just">
              <a:spcAft>
                <a:spcPts val="1200"/>
              </a:spcAft>
              <a:defRPr/>
            </a:pPr>
            <a:r>
              <a:rPr lang="sr-Latn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-</a:t>
            </a:r>
            <a:r>
              <a:rPr lang="sr-Cyrl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бетона, армиран </a:t>
            </a:r>
          </a:p>
          <a:p>
            <a:pPr algn="just">
              <a:spcAft>
                <a:spcPts val="1200"/>
              </a:spcAft>
              <a:defRPr/>
            </a:pPr>
            <a:r>
              <a:rPr lang="sr-Latn-C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Код силоса са металним зидовима на унутрашњој страни зидова ћелија треба уградити ваздушни тампон слој, а спољну страну обложити специјалном алуминијумском легуром ради спречавања кондензације на металним зидовима и самозагревање зрна</a:t>
            </a:r>
            <a:r>
              <a:rPr lang="sr-Cyrl-RS" altLang="en-US" sz="3200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r>
              <a:rPr lang="sr-Latn-CS" altLang="en-US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r>
              <a:rPr lang="sr-Cyrl-RS" altLang="en-US" dirty="0">
                <a:cs typeface="Arial" panose="020B0604020202020204" pitchFamily="34" charset="0"/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C7095D-C43B-4ABF-9B42-6734279A201E}"/>
              </a:ext>
            </a:extLst>
          </p:cNvPr>
          <p:cNvSpPr txBox="1"/>
          <p:nvPr/>
        </p:nvSpPr>
        <p:spPr>
          <a:xfrm>
            <a:off x="1489075" y="360364"/>
            <a:ext cx="9144000" cy="35385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200" dirty="0"/>
              <a:t>• </a:t>
            </a:r>
            <a:r>
              <a:rPr lang="en-US" sz="3200" dirty="0" err="1"/>
              <a:t>Oblik</a:t>
            </a:r>
            <a:r>
              <a:rPr lang="en-US" sz="3200" dirty="0"/>
              <a:t> </a:t>
            </a:r>
            <a:r>
              <a:rPr lang="en-US" sz="3200" dirty="0" err="1"/>
              <a:t>komora</a:t>
            </a:r>
            <a:r>
              <a:rPr lang="en-US" sz="3200" dirty="0"/>
              <a:t>:</a:t>
            </a:r>
          </a:p>
          <a:p>
            <a:pPr marL="1150938" indent="-354013" algn="just">
              <a:defRPr/>
            </a:pPr>
            <a:r>
              <a:rPr lang="en-US" sz="3200" dirty="0"/>
              <a:t>* </a:t>
            </a:r>
            <a:r>
              <a:rPr lang="sr-Latn-RS" sz="3200" dirty="0"/>
              <a:t>za</a:t>
            </a:r>
            <a:r>
              <a:rPr lang="en-US" sz="3200" dirty="0"/>
              <a:t>vise o</a:t>
            </a:r>
            <a:r>
              <a:rPr lang="sr-Latn-RS" sz="3200" dirty="0"/>
              <a:t>d</a:t>
            </a:r>
            <a:r>
              <a:rPr lang="en-US" sz="3200" dirty="0"/>
              <a:t> </a:t>
            </a:r>
            <a:r>
              <a:rPr lang="en-US" sz="3200" dirty="0" err="1"/>
              <a:t>materijal</a:t>
            </a:r>
            <a:r>
              <a:rPr lang="sr-Latn-RS" sz="3200" dirty="0"/>
              <a:t>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mogućnosti</a:t>
            </a:r>
            <a:r>
              <a:rPr lang="en-US" sz="3200" dirty="0"/>
              <a:t> </a:t>
            </a:r>
            <a:r>
              <a:rPr lang="en-US" sz="3200" dirty="0" err="1"/>
              <a:t>iz</a:t>
            </a:r>
            <a:r>
              <a:rPr lang="sr-Latn-RS" sz="3200" dirty="0"/>
              <a:t>rade</a:t>
            </a:r>
            <a:endParaRPr lang="en-US" sz="3200" dirty="0"/>
          </a:p>
          <a:p>
            <a:pPr marL="1150938" indent="-354013" algn="just">
              <a:defRPr/>
            </a:pPr>
            <a:r>
              <a:rPr lang="en-US" sz="3200" dirty="0"/>
              <a:t>*</a:t>
            </a:r>
            <a:r>
              <a:rPr lang="sr-Latn-RS" sz="3200" dirty="0"/>
              <a:t> silosi mogu biti: </a:t>
            </a:r>
            <a:r>
              <a:rPr lang="en-US" sz="3200" dirty="0" err="1"/>
              <a:t>kvadratni</a:t>
            </a:r>
            <a:r>
              <a:rPr lang="en-US" sz="3200" dirty="0"/>
              <a:t>, </a:t>
            </a:r>
            <a:r>
              <a:rPr lang="en-US" sz="3200" dirty="0" err="1"/>
              <a:t>pravo</a:t>
            </a:r>
            <a:r>
              <a:rPr lang="sr-Latn-RS" sz="3200" dirty="0"/>
              <a:t>ugli</a:t>
            </a:r>
            <a:r>
              <a:rPr lang="en-US" sz="3200" dirty="0" err="1"/>
              <a:t>i</a:t>
            </a:r>
            <a:r>
              <a:rPr lang="en-US" sz="3200" dirty="0"/>
              <a:t>, </a:t>
            </a:r>
            <a:r>
              <a:rPr lang="en-US" sz="3200" dirty="0" err="1"/>
              <a:t>okrugli</a:t>
            </a:r>
            <a:r>
              <a:rPr lang="en-US" sz="3200" dirty="0"/>
              <a:t>, </a:t>
            </a:r>
            <a:r>
              <a:rPr lang="en-US" sz="3200" dirty="0" err="1"/>
              <a:t>zvezdasti</a:t>
            </a:r>
            <a:endParaRPr lang="en-US" sz="3200" dirty="0"/>
          </a:p>
          <a:p>
            <a:pPr marL="1150938" indent="-354013" algn="just">
              <a:defRPr/>
            </a:pPr>
            <a:r>
              <a:rPr lang="sr-Latn-RS" sz="3200" dirty="0"/>
              <a:t>- </a:t>
            </a:r>
            <a:r>
              <a:rPr lang="en-US" sz="3200" dirty="0" err="1"/>
              <a:t>okrugli</a:t>
            </a:r>
            <a:r>
              <a:rPr lang="en-US" sz="3200" dirty="0"/>
              <a:t> </a:t>
            </a:r>
            <a:r>
              <a:rPr lang="en-US" sz="3200" dirty="0" err="1"/>
              <a:t>silosi</a:t>
            </a:r>
            <a:r>
              <a:rPr lang="en-US" sz="3200" dirty="0"/>
              <a:t>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en-US" sz="3200" dirty="0" err="1"/>
              <a:t>ekonomični</a:t>
            </a:r>
            <a:r>
              <a:rPr lang="en-US" sz="3200" dirty="0"/>
              <a:t> </a:t>
            </a:r>
            <a:r>
              <a:rPr lang="en-US" sz="3200" dirty="0" err="1"/>
              <a:t>ako</a:t>
            </a:r>
            <a:r>
              <a:rPr lang="en-US" sz="3200" dirty="0"/>
              <a:t> </a:t>
            </a:r>
            <a:r>
              <a:rPr lang="en-US" sz="3200" dirty="0" err="1"/>
              <a:t>im</a:t>
            </a:r>
            <a:r>
              <a:rPr lang="en-US" sz="3200" dirty="0"/>
              <a:t> je pr</a:t>
            </a:r>
            <a:r>
              <a:rPr lang="sr-Latn-RS" sz="3200" dirty="0"/>
              <a:t>ečnik</a:t>
            </a:r>
            <a:r>
              <a:rPr lang="en-US" sz="3200" dirty="0"/>
              <a:t> do 5</a:t>
            </a:r>
            <a:r>
              <a:rPr lang="sr-Latn-RS" sz="3200" dirty="0"/>
              <a:t> </a:t>
            </a:r>
            <a:r>
              <a:rPr lang="en-US" sz="3200" dirty="0"/>
              <a:t>m</a:t>
            </a:r>
          </a:p>
          <a:p>
            <a:pPr marL="457200" indent="-398463" algn="just">
              <a:buFont typeface="Arial" panose="020B0604020202020204" pitchFamily="34" charset="0"/>
              <a:buChar char="•"/>
              <a:defRPr/>
            </a:pPr>
            <a:r>
              <a:rPr lang="sr-Latn-RS" sz="3200" dirty="0"/>
              <a:t>V</a:t>
            </a:r>
            <a:r>
              <a:rPr lang="en-US" sz="3200" dirty="0" err="1"/>
              <a:t>isina</a:t>
            </a:r>
            <a:r>
              <a:rPr lang="en-US" sz="3200" dirty="0"/>
              <a:t> </a:t>
            </a:r>
            <a:r>
              <a:rPr lang="sr-Latn-RS" sz="3200" dirty="0"/>
              <a:t>za</a:t>
            </a:r>
            <a:r>
              <a:rPr lang="en-US" sz="3200" dirty="0" err="1"/>
              <a:t>visi</a:t>
            </a:r>
            <a:r>
              <a:rPr lang="en-US" sz="3200" dirty="0"/>
              <a:t> o</a:t>
            </a:r>
            <a:r>
              <a:rPr lang="sr-Latn-RS" sz="3200" dirty="0"/>
              <a:t>d</a:t>
            </a:r>
            <a:r>
              <a:rPr lang="en-US" sz="3200" dirty="0"/>
              <a:t> </a:t>
            </a:r>
            <a:r>
              <a:rPr lang="en-US" sz="3200" dirty="0" err="1"/>
              <a:t>kapacitet</a:t>
            </a:r>
            <a:r>
              <a:rPr lang="sr-Latn-RS" sz="3200" dirty="0"/>
              <a:t>a</a:t>
            </a:r>
            <a:r>
              <a:rPr lang="en-US" sz="3200" dirty="0"/>
              <a:t>; </a:t>
            </a:r>
            <a:r>
              <a:rPr lang="en-US" sz="3200" dirty="0" err="1"/>
              <a:t>betonski</a:t>
            </a:r>
            <a:r>
              <a:rPr lang="en-US" sz="3200" dirty="0"/>
              <a:t> 30-40 m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418" name="Picture 10">
            <a:extLst>
              <a:ext uri="{FF2B5EF4-FFF2-40B4-BE49-F238E27FC236}">
                <a16:creationId xmlns:a16="http://schemas.microsoft.com/office/drawing/2014/main" id="{52EFAB41-E531-4122-9CF0-3501B951E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25" y="1268414"/>
            <a:ext cx="7346950" cy="508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4419" name="TextBox 12">
            <a:extLst>
              <a:ext uri="{FF2B5EF4-FFF2-40B4-BE49-F238E27FC236}">
                <a16:creationId xmlns:a16="http://schemas.microsoft.com/office/drawing/2014/main" id="{3E3CD6E0-46B9-461A-B27E-A401B9137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14325"/>
            <a:ext cx="8763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/>
              <a:t>Sl</a:t>
            </a:r>
            <a:r>
              <a:rPr lang="sr-Latn-RS" altLang="en-US" sz="2800"/>
              <a:t>. </a:t>
            </a:r>
            <a:r>
              <a:rPr lang="en-US" altLang="en-US" sz="2800"/>
              <a:t>Mogući oblici gornje površine zrnene mase u ćeliji silosa</a:t>
            </a:r>
            <a:r>
              <a:rPr lang="sr-Latn-RS" altLang="en-US" sz="2800"/>
              <a:t>     a)               b)                  c)                d)</a:t>
            </a:r>
            <a:endParaRPr lang="en-US" altLang="en-US" sz="2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TextBox 2">
            <a:extLst>
              <a:ext uri="{FF2B5EF4-FFF2-40B4-BE49-F238E27FC236}">
                <a16:creationId xmlns:a16="http://schemas.microsoft.com/office/drawing/2014/main" id="{C24C4E25-60ED-4659-BA80-217962AE5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57200"/>
            <a:ext cx="88392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Oblik gornje površine uskladištene zrnene mase procenjuje se vizuelno pregledom gornje</a:t>
            </a:r>
            <a:r>
              <a:rPr lang="sr-Latn-RS" altLang="en-US"/>
              <a:t> </a:t>
            </a:r>
            <a:r>
              <a:rPr lang="en-US" altLang="en-US"/>
              <a:t>površine osvetljene adekvatnim izvorom svetlosti. </a:t>
            </a:r>
            <a:endParaRPr lang="sr-Latn-RS" altLang="en-US"/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Efektivna visina zrnene mase se u slučaj</a:t>
            </a:r>
            <a:r>
              <a:rPr lang="sr-Latn-RS" altLang="en-US"/>
              <a:t> </a:t>
            </a:r>
            <a:r>
              <a:rPr lang="en-US" altLang="en-US"/>
              <a:t>pod (a) uvećava za 0,1</a:t>
            </a:r>
            <a:r>
              <a:rPr lang="sr-Latn-RS" altLang="en-US"/>
              <a:t> </a:t>
            </a:r>
            <a:r>
              <a:rPr lang="en-US" altLang="en-US"/>
              <a:t>R u slučaju (b) uvećava za 0,19</a:t>
            </a:r>
            <a:r>
              <a:rPr lang="sr-Latn-RS" altLang="en-US"/>
              <a:t> </a:t>
            </a:r>
            <a:r>
              <a:rPr lang="en-US" altLang="en-US"/>
              <a:t>R u slučaju (d) umanjuje za 0,1</a:t>
            </a:r>
            <a:r>
              <a:rPr lang="sr-Latn-RS" altLang="en-US"/>
              <a:t> </a:t>
            </a:r>
            <a:r>
              <a:rPr lang="en-US" altLang="en-US"/>
              <a:t>R prečnik</a:t>
            </a:r>
            <a:r>
              <a:rPr lang="sr-Latn-RS" altLang="en-US"/>
              <a:t> </a:t>
            </a:r>
            <a:r>
              <a:rPr lang="en-US" altLang="en-US"/>
              <a:t>ćelije. U slučaju (c) nije potrebna korekcija.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466" name="Picture 2">
            <a:extLst>
              <a:ext uri="{FF2B5EF4-FFF2-40B4-BE49-F238E27FC236}">
                <a16:creationId xmlns:a16="http://schemas.microsoft.com/office/drawing/2014/main" id="{CF8880D4-F010-4E80-B71E-7B3E4D2FB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175"/>
            <a:ext cx="91440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6467" name="TextBox 4">
            <a:extLst>
              <a:ext uri="{FF2B5EF4-FFF2-40B4-BE49-F238E27FC236}">
                <a16:creationId xmlns:a16="http://schemas.microsoft.com/office/drawing/2014/main" id="{36CF2B26-B0D5-47E3-AF2F-17B93780D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6456364"/>
            <a:ext cx="4419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2400"/>
              <a:t>Slika. Skladištenje u silosu</a:t>
            </a:r>
            <a:endParaRPr lang="en-US" altLang="en-US" sz="24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490" name="Picture 2" descr="Continuous Grain Dryer">
            <a:extLst>
              <a:ext uri="{FF2B5EF4-FFF2-40B4-BE49-F238E27FC236}">
                <a16:creationId xmlns:a16="http://schemas.microsoft.com/office/drawing/2014/main" id="{BB9C7321-290B-48BA-8175-B0AFC9A4A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276" y="0"/>
            <a:ext cx="7578725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5">
            <a:extLst>
              <a:ext uri="{FF2B5EF4-FFF2-40B4-BE49-F238E27FC236}">
                <a16:creationId xmlns:a16="http://schemas.microsoft.com/office/drawing/2014/main" id="{E2732EDC-9B83-4DD5-AC04-3626EA927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6926" y="5926138"/>
            <a:ext cx="58832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>
                <a:cs typeface="Arial" panose="020B0604020202020204" pitchFamily="34" charset="0"/>
              </a:rPr>
              <a:t>Силос са металним зидовима</a:t>
            </a:r>
          </a:p>
        </p:txBody>
      </p:sp>
      <p:pic>
        <p:nvPicPr>
          <p:cNvPr id="448515" name="Picture 11" descr="Mlinostroj d.d. -- Silosi i sušare">
            <a:extLst>
              <a:ext uri="{FF2B5EF4-FFF2-40B4-BE49-F238E27FC236}">
                <a16:creationId xmlns:a16="http://schemas.microsoft.com/office/drawing/2014/main" id="{57D90BCC-E915-4AC0-86B8-F83EAFE15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50"/>
          <a:stretch>
            <a:fillRect/>
          </a:stretch>
        </p:blipFill>
        <p:spPr bwMode="auto">
          <a:xfrm>
            <a:off x="2286000" y="885826"/>
            <a:ext cx="7620000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538" name="Picture 2" descr="grain silo storage">
            <a:extLst>
              <a:ext uri="{FF2B5EF4-FFF2-40B4-BE49-F238E27FC236}">
                <a16:creationId xmlns:a16="http://schemas.microsoft.com/office/drawing/2014/main" id="{8C8554B8-34DC-407D-876B-FF613373A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1343025"/>
            <a:ext cx="75057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62" name="Picture 2">
            <a:extLst>
              <a:ext uri="{FF2B5EF4-FFF2-40B4-BE49-F238E27FC236}">
                <a16:creationId xmlns:a16="http://schemas.microsoft.com/office/drawing/2014/main" id="{A3F7B46C-3DC9-4D75-94AC-361DD1CC2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457201"/>
            <a:ext cx="8597900" cy="627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586" name="Picture 2" descr="Ilustracija: mlin i silos Žitoprodukta, Foto: G.Đ.">
            <a:extLst>
              <a:ext uri="{FF2B5EF4-FFF2-40B4-BE49-F238E27FC236}">
                <a16:creationId xmlns:a16="http://schemas.microsoft.com/office/drawing/2014/main" id="{6C316883-50E0-4615-97F8-2252504F8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0"/>
            <a:ext cx="5045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746" name="Picture 2" descr="Silosi i podna skladišta| Ekozaštita">
            <a:extLst>
              <a:ext uri="{FF2B5EF4-FFF2-40B4-BE49-F238E27FC236}">
                <a16:creationId xmlns:a16="http://schemas.microsoft.com/office/drawing/2014/main" id="{ECAF37CB-F68F-407B-ACB6-33B522EFE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763" y="295276"/>
            <a:ext cx="4183062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5747" name="Picture 4" descr="Zaštita silosnih prostora i žitarica od štetnika - Ratarstvo | Agroklub.com">
            <a:extLst>
              <a:ext uri="{FF2B5EF4-FFF2-40B4-BE49-F238E27FC236}">
                <a16:creationId xmlns:a16="http://schemas.microsoft.com/office/drawing/2014/main" id="{B82BA4B5-0F1D-42A1-976E-4E1C78639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3705225"/>
            <a:ext cx="5486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5748" name="Picture 6" descr="Praćenje stanja uskladištenog merkantilnog kukuruza roda 2016. godine na  Poljoprivrednom obrtu Kandrać">
            <a:extLst>
              <a:ext uri="{FF2B5EF4-FFF2-40B4-BE49-F238E27FC236}">
                <a16:creationId xmlns:a16="http://schemas.microsoft.com/office/drawing/2014/main" id="{CAB45404-8FD6-43CB-8C1A-A1A9ECCD8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1" y="533400"/>
            <a:ext cx="3971925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5749" name="TextBox 1">
            <a:extLst>
              <a:ext uri="{FF2B5EF4-FFF2-40B4-BE49-F238E27FC236}">
                <a16:creationId xmlns:a16="http://schemas.microsoft.com/office/drawing/2014/main" id="{3A03B029-BE24-4547-90A4-4CFD68A17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3733801"/>
            <a:ext cx="2895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 sz="2800"/>
              <a:t>Podna skladišta </a:t>
            </a:r>
            <a:endParaRPr lang="en-US" altLang="en-US" sz="2800"/>
          </a:p>
        </p:txBody>
      </p:sp>
      <p:pic>
        <p:nvPicPr>
          <p:cNvPr id="415750" name="Picture 7" descr="АНГАРЫ">
            <a:extLst>
              <a:ext uri="{FF2B5EF4-FFF2-40B4-BE49-F238E27FC236}">
                <a16:creationId xmlns:a16="http://schemas.microsoft.com/office/drawing/2014/main" id="{C16FD9BC-132D-4997-BD4E-547D7B7F2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64" y="4257676"/>
            <a:ext cx="3616325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4">
            <a:extLst>
              <a:ext uri="{FF2B5EF4-FFF2-40B4-BE49-F238E27FC236}">
                <a16:creationId xmlns:a16="http://schemas.microsoft.com/office/drawing/2014/main" id="{1F3A701C-F936-4EB1-A688-8E4A88555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81869"/>
            <a:ext cx="9144000" cy="5078313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sr-Latn-CS" altLang="en-US" sz="3600" dirty="0">
                <a:latin typeface="+mn-lt"/>
                <a:cs typeface="Times New Roman" panose="02020603050405020304" pitchFamily="18" charset="0"/>
              </a:rPr>
              <a:t>Ћелије силоса се граде са косим дном, у облику левка под углом од 40 -45° у циљу гравитационог изузимања зрна. 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sr-Latn-CS" altLang="en-US" sz="3600" dirty="0">
                <a:latin typeface="+mn-lt"/>
                <a:cs typeface="Times New Roman" panose="02020603050405020304" pitchFamily="18" charset="0"/>
              </a:rPr>
              <a:t>За сипки материјал може се поставити посебан левак пречника до 3 м. Изнад отвора левка поставља се пролаз за уређај за равномерно пражњење зрна, испуштање садржаја ћелије да би се спречило раслојавање зрна при изузимању из ћелије.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634" name="Picture 5">
            <a:extLst>
              <a:ext uri="{FF2B5EF4-FFF2-40B4-BE49-F238E27FC236}">
                <a16:creationId xmlns:a16="http://schemas.microsoft.com/office/drawing/2014/main" id="{F1C10ABA-8D67-44D2-90E5-268C51F29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5" t="9344" r="56509" b="74687"/>
          <a:stretch>
            <a:fillRect/>
          </a:stretch>
        </p:blipFill>
        <p:spPr bwMode="auto">
          <a:xfrm>
            <a:off x="3448050" y="1219200"/>
            <a:ext cx="52959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3635" name="TextBox 7">
            <a:extLst>
              <a:ext uri="{FF2B5EF4-FFF2-40B4-BE49-F238E27FC236}">
                <a16:creationId xmlns:a16="http://schemas.microsoft.com/office/drawing/2014/main" id="{FD567B4B-0078-496F-A99A-F01CBA512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906963"/>
            <a:ext cx="72390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635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sr-Cyrl-RS" altLang="en-US" sz="240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Сл. Левак ћелије силоса са косим дном</a:t>
            </a:r>
            <a:endParaRPr lang="en-US" altLang="en-US" sz="240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TextBox 4">
            <a:extLst>
              <a:ext uri="{FF2B5EF4-FFF2-40B4-BE49-F238E27FC236}">
                <a16:creationId xmlns:a16="http://schemas.microsoft.com/office/drawing/2014/main" id="{B324C7A4-FCE5-48E5-95BC-B1C2673DC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0" y="152401"/>
            <a:ext cx="90678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 sz="2800">
                <a:cs typeface="Arial" panose="020B0604020202020204" pitchFamily="34" charset="0"/>
              </a:rPr>
              <a:t>У левак ћелије уграђује се уређај за активну вентилацију зрнасте масе. Код нових конструкција силоса проветравање зрнасте масе при вентилацији је радијалним током, због чега се у средини ћелије уграђује перфорирана цев, а по унутрашњем зиду ћелије ваздушни канали за одвод ваздуха.</a:t>
            </a:r>
            <a:endParaRPr lang="en-US" altLang="en-US" sz="2800"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 sz="2800">
                <a:cs typeface="Arial" panose="020B0604020202020204" pitchFamily="34" charset="0"/>
              </a:rPr>
              <a:t>На горњој страни ћелије постављају се усисни вентилатори, ради спречавања кондензације влаге у горњим слојевима зрнасте масе.</a:t>
            </a:r>
            <a:endParaRPr lang="en-US" altLang="en-US" sz="2800"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 sz="2800">
                <a:cs typeface="Arial" panose="020B0604020202020204" pitchFamily="34" charset="0"/>
              </a:rPr>
              <a:t>Горња галерија или надсилосни простор служи за смештај транспортних уређаја.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 sz="2800">
                <a:cs typeface="Arial" panose="020B0604020202020204" pitchFamily="34" charset="0"/>
              </a:rPr>
              <a:t>Доња галерија или подсилосни простор служи за смештај транспортних уређаја за пражњење ћелија и као манипулативни простор.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682" name="Picture 2">
            <a:extLst>
              <a:ext uri="{FF2B5EF4-FFF2-40B4-BE49-F238E27FC236}">
                <a16:creationId xmlns:a16="http://schemas.microsoft.com/office/drawing/2014/main" id="{210BDA8D-6B56-43D3-BBAB-6FF3C7CC0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5683" name="TextBox 3">
            <a:extLst>
              <a:ext uri="{FF2B5EF4-FFF2-40B4-BE49-F238E27FC236}">
                <a16:creationId xmlns:a16="http://schemas.microsoft.com/office/drawing/2014/main" id="{9BC526E0-2B2E-4986-A799-D2E039F51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6184900"/>
            <a:ext cx="63071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Cyrl-RS" altLang="en-US" sz="2800">
                <a:solidFill>
                  <a:srgbClr val="19191D"/>
                </a:solidFill>
                <a:cs typeface="Arial" panose="020B0604020202020204" pitchFamily="34" charset="0"/>
              </a:rPr>
              <a:t>Фабрика уља Кошеви</a:t>
            </a:r>
            <a:r>
              <a:rPr lang="en-US" altLang="en-US" sz="2800">
                <a:solidFill>
                  <a:srgbClr val="19191D"/>
                </a:solidFill>
                <a:cs typeface="Arial" panose="020B0604020202020204" pitchFamily="34" charset="0"/>
              </a:rPr>
              <a:t> </a:t>
            </a:r>
            <a:r>
              <a:rPr lang="sr-Cyrl-RS" altLang="en-US" sz="2800">
                <a:solidFill>
                  <a:srgbClr val="19191D"/>
                </a:solidFill>
                <a:cs typeface="Arial" panose="020B0604020202020204" pitchFamily="34" charset="0"/>
              </a:rPr>
              <a:t>- Крушевац</a:t>
            </a:r>
            <a:endParaRPr lang="en-US" altLang="en-US" sz="280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706" name="Picture 7">
            <a:extLst>
              <a:ext uri="{FF2B5EF4-FFF2-40B4-BE49-F238E27FC236}">
                <a16:creationId xmlns:a16="http://schemas.microsoft.com/office/drawing/2014/main" id="{AE5B67AF-4F0A-46D8-B125-F05BD14FD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5795963" cy="381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6707" name="Picture 8">
            <a:extLst>
              <a:ext uri="{FF2B5EF4-FFF2-40B4-BE49-F238E27FC236}">
                <a16:creationId xmlns:a16="http://schemas.microsoft.com/office/drawing/2014/main" id="{A69AD2D5-F59E-42A4-A737-07A97DE00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94076"/>
            <a:ext cx="4572000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6708" name="Text Box 9">
            <a:extLst>
              <a:ext uri="{FF2B5EF4-FFF2-40B4-BE49-F238E27FC236}">
                <a16:creationId xmlns:a16="http://schemas.microsoft.com/office/drawing/2014/main" id="{D48E62C9-60F9-4D48-AB9D-3CFE7CA30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6" y="4154488"/>
            <a:ext cx="1795463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r-Cyrl-RS" altLang="en-US" sz="3600">
                <a:cs typeface="Arial" panose="020B0604020202020204" pitchFamily="34" charset="0"/>
              </a:rPr>
              <a:t>Силоси</a:t>
            </a:r>
            <a:endParaRPr lang="en-US" altLang="en-US" sz="360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730" name="Picture 2">
            <a:extLst>
              <a:ext uri="{FF2B5EF4-FFF2-40B4-BE49-F238E27FC236}">
                <a16:creationId xmlns:a16="http://schemas.microsoft.com/office/drawing/2014/main" id="{20B8A11F-5C6F-42FE-A293-CC807B951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754" name="Picture 2" descr="grain silo measurement">
            <a:extLst>
              <a:ext uri="{FF2B5EF4-FFF2-40B4-BE49-F238E27FC236}">
                <a16:creationId xmlns:a16="http://schemas.microsoft.com/office/drawing/2014/main" id="{126E4D9A-CE79-47FA-985D-33FFB18D8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8755" name="TextBox 3">
            <a:extLst>
              <a:ext uri="{FF2B5EF4-FFF2-40B4-BE49-F238E27FC236}">
                <a16:creationId xmlns:a16="http://schemas.microsoft.com/office/drawing/2014/main" id="{59AA49B8-EA6E-4C91-87A1-93EDADB06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962401"/>
            <a:ext cx="9144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sr-Cyrl-RS" altLang="en-US" sz="2400" b="1"/>
              <a:t>Уграђени уређај за мерење температуре: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sr-Cyrl-RS" altLang="en-US" sz="2400"/>
              <a:t>Уређај за мерење температуре је уграђен унутар силоса за зрно. Када се температура зрна промени, мобилни уређај за вентилацију ће обезбедити сигурно складиштење зрна.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sr-Cyrl-RS" altLang="en-US" sz="2400"/>
              <a:t>Због тога силос постаје најбезбеднији и најефикаснији начин складиштења житарица без икаквог спољашњег утицаја.</a:t>
            </a:r>
            <a:endParaRPr lang="en-US" altLang="en-US" sz="24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6">
            <a:extLst>
              <a:ext uri="{FF2B5EF4-FFF2-40B4-BE49-F238E27FC236}">
                <a16:creationId xmlns:a16="http://schemas.microsoft.com/office/drawing/2014/main" id="{F3A07417-BF18-431A-B9DF-97A1E37CB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084768"/>
            <a:ext cx="8686800" cy="304698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sr-Latn-CS" altLang="en-US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Опрема за пријем и издавање робе</a:t>
            </a:r>
            <a:r>
              <a:rPr lang="sr-Latn-CS" altLang="en-US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је различите израде у зависности од врсте транспорта (воденим путем, железнички, камионски, тракторски). Израда опреме треба да омогући нарочито брзи пријем робе (влажне), али и несметано издавање-отпремање робе.</a:t>
            </a:r>
            <a:endParaRPr lang="en-US" altLang="en-US" dirty="0"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03A9E4-7E29-4DF5-A5D9-E615DA7B5B15}"/>
              </a:ext>
            </a:extLst>
          </p:cNvPr>
          <p:cNvSpPr txBox="1"/>
          <p:nvPr/>
        </p:nvSpPr>
        <p:spPr>
          <a:xfrm>
            <a:off x="1514475" y="0"/>
            <a:ext cx="91440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sr-Latn-CS" altLang="en-US" sz="3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Савремени силоси су опремљени </a:t>
            </a:r>
            <a:r>
              <a:rPr lang="sr-Latn-CS" altLang="en-US" sz="3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системом инструмената и аутоматским уређајима</a:t>
            </a:r>
            <a:r>
              <a:rPr lang="sr-Latn-CS" altLang="en-US" sz="3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за праћење стања зрнасте масе и аутоматску регулацију процеса у силосу.</a:t>
            </a:r>
            <a:endParaRPr lang="sr-Latn-CS" altLang="en-US" sz="3600" dirty="0"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460803" name="Picture 7">
            <a:extLst>
              <a:ext uri="{FF2B5EF4-FFF2-40B4-BE49-F238E27FC236}">
                <a16:creationId xmlns:a16="http://schemas.microsoft.com/office/drawing/2014/main" id="{B291BBA0-432C-477A-87BC-F02F26972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13" y="2667000"/>
            <a:ext cx="5345112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826" name="Picture 2">
            <a:extLst>
              <a:ext uri="{FF2B5EF4-FFF2-40B4-BE49-F238E27FC236}">
                <a16:creationId xmlns:a16="http://schemas.microsoft.com/office/drawing/2014/main" id="{6E35B116-BE8F-4020-9922-EA01BF66C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591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827" name="TextBox 3">
            <a:extLst>
              <a:ext uri="{FF2B5EF4-FFF2-40B4-BE49-F238E27FC236}">
                <a16:creationId xmlns:a16="http://schemas.microsoft.com/office/drawing/2014/main" id="{4E42CE58-76AB-4B8E-89D2-67AF36C80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096000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 sz="2000"/>
              <a:t>Kontrolna prostorija tehnološkog procesa u Institutu za kukuruz – Zemun Polje</a:t>
            </a:r>
            <a:endParaRPr lang="en-US" altLang="en-US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770" name="Picture 6">
            <a:extLst>
              <a:ext uri="{FF2B5EF4-FFF2-40B4-BE49-F238E27FC236}">
                <a16:creationId xmlns:a16="http://schemas.microsoft.com/office/drawing/2014/main" id="{2A7217AC-E3DE-4785-9588-D8661C008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3124200"/>
            <a:ext cx="851535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6771" name="Text Box 5">
            <a:extLst>
              <a:ext uri="{FF2B5EF4-FFF2-40B4-BE49-F238E27FC236}">
                <a16:creationId xmlns:a16="http://schemas.microsoft.com/office/drawing/2014/main" id="{935B7B67-FA6A-4EBD-8486-97CF89F8E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6064250"/>
            <a:ext cx="3581400" cy="457200"/>
          </a:xfrm>
          <a:prstGeom prst="rect">
            <a:avLst/>
          </a:prstGeom>
          <a:noFill/>
          <a:ln w="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r-Latn-CS" altLang="en-US">
                <a:cs typeface="Arial" panose="020B0604020202020204" pitchFamily="34" charset="0"/>
              </a:rPr>
              <a:t>Подно складиште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B136F4-07DA-4A2A-A511-F2DD371A8F5B}"/>
              </a:ext>
            </a:extLst>
          </p:cNvPr>
          <p:cNvSpPr txBox="1"/>
          <p:nvPr/>
        </p:nvSpPr>
        <p:spPr>
          <a:xfrm>
            <a:off x="1524000" y="536576"/>
            <a:ext cx="8991600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sr-Latn-CS" altLang="en-US" sz="3200" dirty="0">
                <a:solidFill>
                  <a:srgbClr val="000000"/>
                </a:solidFill>
              </a:rPr>
              <a:t>За провођење и расподелу ваздуха у подним складиштима се уграђују канали и кровићи. </a:t>
            </a:r>
            <a:r>
              <a:rPr lang="sr-Latn-CS" altLang="en-US" sz="3200" dirty="0"/>
              <a:t>Вентилација се може вршити усисном или потисном ваздушном струјом.</a:t>
            </a:r>
            <a:r>
              <a:rPr lang="sr-Latn-CS" altLang="en-US" sz="3200" dirty="0">
                <a:solidFill>
                  <a:srgbClr val="000000"/>
                </a:solidFill>
              </a:rPr>
              <a:t> </a:t>
            </a:r>
            <a:endParaRPr lang="en-US" sz="32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850" name="Picture 2">
            <a:extLst>
              <a:ext uri="{FF2B5EF4-FFF2-40B4-BE49-F238E27FC236}">
                <a16:creationId xmlns:a16="http://schemas.microsoft.com/office/drawing/2014/main" id="{188C4B3D-7A3C-464C-A172-B6D266E56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1"/>
            <a:ext cx="79756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37354D-C00A-4354-BBFA-40BE34B88BA9}"/>
              </a:ext>
            </a:extLst>
          </p:cNvPr>
          <p:cNvSpPr txBox="1"/>
          <p:nvPr/>
        </p:nvSpPr>
        <p:spPr>
          <a:xfrm>
            <a:off x="1524000" y="6027738"/>
            <a:ext cx="91440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tabLst>
                <a:tab pos="4500880" algn="l"/>
              </a:tabLst>
              <a:defRPr/>
            </a:pPr>
            <a:r>
              <a:rPr lang="sr-Latn-CS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Sl. Sistem instrumenata i automatskih uređaja za kontrolu rada silosa i tehnološkog procesa u doradnom centru</a:t>
            </a:r>
            <a:endParaRPr lang="en-US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2">
            <a:extLst>
              <a:ext uri="{FF2B5EF4-FFF2-40B4-BE49-F238E27FC236}">
                <a16:creationId xmlns:a16="http://schemas.microsoft.com/office/drawing/2014/main" id="{099ACAD3-D7A8-4E01-BEA4-D2091C4C50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14800" y="150814"/>
            <a:ext cx="4267200" cy="4984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sr-Cyrl-RS" altLang="en-US" sz="3200" b="1">
                <a:cs typeface="Arial" panose="020B0604020202020204" pitchFamily="34" charset="0"/>
              </a:rPr>
              <a:t>Делови силоса</a:t>
            </a:r>
            <a:r>
              <a:rPr lang="sr-Cyrl-RS" altLang="en-US" sz="3200">
                <a:cs typeface="Arial" panose="020B0604020202020204" pitchFamily="34" charset="0"/>
              </a:rPr>
              <a:t> </a:t>
            </a:r>
            <a:endParaRPr lang="en-US" altLang="en-US" sz="3200">
              <a:cs typeface="Arial" panose="020B0604020202020204" pitchFamily="34" charset="0"/>
            </a:endParaRPr>
          </a:p>
        </p:txBody>
      </p:sp>
      <p:pic>
        <p:nvPicPr>
          <p:cNvPr id="463875" name="Picture 5">
            <a:extLst>
              <a:ext uri="{FF2B5EF4-FFF2-40B4-BE49-F238E27FC236}">
                <a16:creationId xmlns:a16="http://schemas.microsoft.com/office/drawing/2014/main" id="{3D7451D3-146F-4FAE-9CD2-CD2BDACD5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131889"/>
            <a:ext cx="5105400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3876" name="TextBox 5">
            <a:extLst>
              <a:ext uri="{FF2B5EF4-FFF2-40B4-BE49-F238E27FC236}">
                <a16:creationId xmlns:a16="http://schemas.microsoft.com/office/drawing/2014/main" id="{9A2B58D5-7811-4141-B562-7C263DB5E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9438" y="762001"/>
            <a:ext cx="2722562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1. вентилацијски отвор;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2. уређај за контролу температуре;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3. мердевине;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4. сигурносна платформа;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5. сигурносни обруч;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6. челична оплата;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7. елеватор за пуњење или спирални транспортер;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8. челични подупирачи;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9. индикатор константности;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10. приступни отвор;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11. пуж за пражњење – ланчасти или пужни транспортер;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12. темељ силоса;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>
                <a:cs typeface="Arial" panose="020B0604020202020204" pitchFamily="34" charset="0"/>
              </a:rPr>
              <a:t>13. вентилатори, расхладни системи</a:t>
            </a:r>
            <a:endParaRPr lang="en-US" altLang="en-US" sz="1800">
              <a:cs typeface="Arial" panose="020B0604020202020204" pitchFamily="34" charset="0"/>
            </a:endParaRPr>
          </a:p>
        </p:txBody>
      </p:sp>
      <p:sp>
        <p:nvSpPr>
          <p:cNvPr id="463877" name="TextBox 6">
            <a:extLst>
              <a:ext uri="{FF2B5EF4-FFF2-40B4-BE49-F238E27FC236}">
                <a16:creationId xmlns:a16="http://schemas.microsoft.com/office/drawing/2014/main" id="{11ABE63D-57C2-4ED2-9EFE-F0833031E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8513" y="5481638"/>
            <a:ext cx="44958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r-Cyrl-RS" altLang="en-US" sz="2400">
                <a:cs typeface="Arial" panose="020B0604020202020204" pitchFamily="34" charset="0"/>
              </a:rPr>
              <a:t>Делови силоса за житарице</a:t>
            </a:r>
            <a:endParaRPr lang="en-US" altLang="en-US" sz="240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898" name="Picture 2">
            <a:extLst>
              <a:ext uri="{FF2B5EF4-FFF2-40B4-BE49-F238E27FC236}">
                <a16:creationId xmlns:a16="http://schemas.microsoft.com/office/drawing/2014/main" id="{3FFE9666-0338-425C-AC21-26D45F70B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589" y="833438"/>
            <a:ext cx="708342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4899" name="TextBox 3">
            <a:extLst>
              <a:ext uri="{FF2B5EF4-FFF2-40B4-BE49-F238E27FC236}">
                <a16:creationId xmlns:a16="http://schemas.microsoft.com/office/drawing/2014/main" id="{D19FCD85-E4AD-485C-A6C7-841EF304A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6024564"/>
            <a:ext cx="5257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 sz="2400"/>
              <a:t>Savremeni silos velikog kapaciteta </a:t>
            </a:r>
            <a:endParaRPr lang="en-US" altLang="en-US" sz="24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922" name="Picture 2">
            <a:extLst>
              <a:ext uri="{FF2B5EF4-FFF2-40B4-BE49-F238E27FC236}">
                <a16:creationId xmlns:a16="http://schemas.microsoft.com/office/drawing/2014/main" id="{DB204417-7182-4555-9483-6DC37CACC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946" name="Picture 2">
            <a:extLst>
              <a:ext uri="{FF2B5EF4-FFF2-40B4-BE49-F238E27FC236}">
                <a16:creationId xmlns:a16="http://schemas.microsoft.com/office/drawing/2014/main" id="{253544F2-36D9-4C5A-B5AB-BFA849E95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764" y="914401"/>
            <a:ext cx="7102475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6947" name="TextBox 3">
            <a:extLst>
              <a:ext uri="{FF2B5EF4-FFF2-40B4-BE49-F238E27FC236}">
                <a16:creationId xmlns:a16="http://schemas.microsoft.com/office/drawing/2014/main" id="{84EAE544-DA54-4743-A0BC-81D5E946B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6238876"/>
            <a:ext cx="205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 sz="2400"/>
              <a:t>Metalni silosi</a:t>
            </a:r>
            <a:endParaRPr lang="en-US" altLang="en-US" sz="24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рузка плоскодонного силоса.wmv">
            <a:hlinkClick r:id="" action="ppaction://media"/>
            <a:extLst>
              <a:ext uri="{FF2B5EF4-FFF2-40B4-BE49-F238E27FC236}">
                <a16:creationId xmlns:a16="http://schemas.microsoft.com/office/drawing/2014/main" id="{2C553F9E-50F5-44BE-9A76-5E8F27412C41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1371600"/>
            <a:ext cx="81343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Силос СМП">
            <a:extLst>
              <a:ext uri="{FF2B5EF4-FFF2-40B4-BE49-F238E27FC236}">
                <a16:creationId xmlns:a16="http://schemas.microsoft.com/office/drawing/2014/main" id="{3272EFF0-001B-46AA-9566-DA1AE4569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838201"/>
            <a:ext cx="5380038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0E499071-6CEB-44C0-8C1E-0A495842B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5039" y="2238376"/>
            <a:ext cx="343693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cs typeface="Arial" panose="020B0604020202020204" pitchFamily="34" charset="0"/>
              </a:rPr>
              <a:t>1 – </a:t>
            </a:r>
            <a:r>
              <a:rPr lang="sr-Latn-RS" altLang="ru-RU" sz="2000">
                <a:cs typeface="Arial" panose="020B0604020202020204" pitchFamily="34" charset="0"/>
              </a:rPr>
              <a:t>telo silosa</a:t>
            </a:r>
            <a:r>
              <a:rPr lang="ru-RU" altLang="ru-RU" sz="2000">
                <a:cs typeface="Arial" panose="020B0604020202020204" pitchFamily="34" charset="0"/>
              </a:rPr>
              <a:t>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cs typeface="Arial" panose="020B0604020202020204" pitchFamily="34" charset="0"/>
              </a:rPr>
              <a:t>2 – </a:t>
            </a:r>
            <a:r>
              <a:rPr lang="sr-Latn-RS" altLang="ru-RU" sz="2000">
                <a:cs typeface="Arial" panose="020B0604020202020204" pitchFamily="34" charset="0"/>
              </a:rPr>
              <a:t>poklopac</a:t>
            </a:r>
            <a:r>
              <a:rPr lang="ru-RU" altLang="ru-RU" sz="2000">
                <a:cs typeface="Arial" panose="020B0604020202020204" pitchFamily="34" charset="0"/>
              </a:rPr>
              <a:t>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cs typeface="Arial" panose="020B0604020202020204" pitchFamily="34" charset="0"/>
              </a:rPr>
              <a:t>3 – </a:t>
            </a:r>
            <a:r>
              <a:rPr lang="sr-Latn-RS" altLang="ru-RU" sz="2000">
                <a:cs typeface="Arial" panose="020B0604020202020204" pitchFamily="34" charset="0"/>
              </a:rPr>
              <a:t>mehanizam za punjenje</a:t>
            </a:r>
            <a:r>
              <a:rPr lang="ru-RU" altLang="ru-RU" sz="2000"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cs typeface="Arial" panose="020B0604020202020204" pitchFamily="34" charset="0"/>
              </a:rPr>
              <a:t>4 – </a:t>
            </a:r>
            <a:r>
              <a:rPr lang="sr-Latn-RS" altLang="ru-RU" sz="2000">
                <a:cs typeface="Arial" panose="020B0604020202020204" pitchFamily="34" charset="0"/>
              </a:rPr>
              <a:t>merdevine</a:t>
            </a:r>
            <a:endParaRPr lang="ru-RU" altLang="ru-RU" sz="2000">
              <a:cs typeface="Arial" panose="020B0604020202020204" pitchFamily="34" charset="0"/>
            </a:endParaRPr>
          </a:p>
        </p:txBody>
      </p:sp>
      <p:sp>
        <p:nvSpPr>
          <p:cNvPr id="468996" name="TextBox 4">
            <a:extLst>
              <a:ext uri="{FF2B5EF4-FFF2-40B4-BE49-F238E27FC236}">
                <a16:creationId xmlns:a16="http://schemas.microsoft.com/office/drawing/2014/main" id="{B30242C8-8A07-4908-A72C-909E36DBB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1" y="169863"/>
            <a:ext cx="46021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ru-RU" sz="3600"/>
              <a:t>Silos sa ravnim dnom </a:t>
            </a:r>
            <a:endParaRPr lang="en-US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018" name="Picture 2">
            <a:extLst>
              <a:ext uri="{FF2B5EF4-FFF2-40B4-BE49-F238E27FC236}">
                <a16:creationId xmlns:a16="http://schemas.microsoft.com/office/drawing/2014/main" id="{AB7F5988-2C61-470E-B59E-EE8A84BFE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057275"/>
            <a:ext cx="647700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0019" name="TextBox 1">
            <a:extLst>
              <a:ext uri="{FF2B5EF4-FFF2-40B4-BE49-F238E27FC236}">
                <a16:creationId xmlns:a16="http://schemas.microsoft.com/office/drawing/2014/main" id="{A85759A3-AE1A-4D71-A86B-1AF955787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6096000"/>
            <a:ext cx="7010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/>
              <a:t>Silosi od drveta </a:t>
            </a:r>
            <a:r>
              <a:rPr lang="sr-Latn-RS" altLang="en-US" i="1"/>
              <a:t>Kongskilde</a:t>
            </a:r>
            <a:r>
              <a:rPr lang="sr-Latn-RS" altLang="en-US"/>
              <a:t> - Danska</a:t>
            </a:r>
            <a:endParaRPr lang="en-US" alt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42" name="Picture 2">
            <a:extLst>
              <a:ext uri="{FF2B5EF4-FFF2-40B4-BE49-F238E27FC236}">
                <a16:creationId xmlns:a16="http://schemas.microsoft.com/office/drawing/2014/main" id="{30481019-8212-453A-98A3-05C09AAB5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066" name="Picture 2" descr="Kongskilde&amp;amp;#39;s Wooden KCT Bin Dryer - YouTube">
            <a:extLst>
              <a:ext uri="{FF2B5EF4-FFF2-40B4-BE49-F238E27FC236}">
                <a16:creationId xmlns:a16="http://schemas.microsoft.com/office/drawing/2014/main" id="{61C635A1-89DA-40C8-8E00-F72BFE03E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100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2067" name="TextBox 2">
            <a:extLst>
              <a:ext uri="{FF2B5EF4-FFF2-40B4-BE49-F238E27FC236}">
                <a16:creationId xmlns:a16="http://schemas.microsoft.com/office/drawing/2014/main" id="{E1F64013-994B-4D16-B1E4-51D523FE0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715001"/>
            <a:ext cx="8763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r-Latn-RS" altLang="en-US"/>
              <a:t>Presek silosa/sušare od drveta </a:t>
            </a:r>
            <a:r>
              <a:rPr lang="sr-Latn-RS" altLang="en-US" i="1"/>
              <a:t>Kongskilde</a:t>
            </a:r>
            <a:r>
              <a:rPr lang="sr-Latn-RS" altLang="en-US"/>
              <a:t> – Danska i način sušenja semena u njemu</a:t>
            </a:r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794" name="Picture 2" descr="silosi – AGRO VESTI by agronews.rs">
            <a:extLst>
              <a:ext uri="{FF2B5EF4-FFF2-40B4-BE49-F238E27FC236}">
                <a16:creationId xmlns:a16="http://schemas.microsoft.com/office/drawing/2014/main" id="{54338015-D314-4A98-9D42-547E9F1A6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62103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795" name="Picture 4" descr="Priprema skladišta za čuvanje pšenice - Agro TV">
            <a:extLst>
              <a:ext uri="{FF2B5EF4-FFF2-40B4-BE49-F238E27FC236}">
                <a16:creationId xmlns:a16="http://schemas.microsoft.com/office/drawing/2014/main" id="{2C69D129-CFE4-4B2B-A231-1C0B79842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105150"/>
            <a:ext cx="56388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114" name="Picture 2" descr="mobilne sušare za">
            <a:extLst>
              <a:ext uri="{FF2B5EF4-FFF2-40B4-BE49-F238E27FC236}">
                <a16:creationId xmlns:a16="http://schemas.microsoft.com/office/drawing/2014/main" id="{27AD367F-AFED-47F2-8C78-28F47BE73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050" y="304800"/>
            <a:ext cx="5549900" cy="557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4115" name="TextBox 1">
            <a:extLst>
              <a:ext uri="{FF2B5EF4-FFF2-40B4-BE49-F238E27FC236}">
                <a16:creationId xmlns:a16="http://schemas.microsoft.com/office/drawing/2014/main" id="{C231C071-FF49-418C-9A37-D848B1BD8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900" y="6005513"/>
            <a:ext cx="3124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r-Latn-RS" altLang="en-US"/>
              <a:t>Mobilna sušara </a:t>
            </a:r>
            <a:endParaRPr lang="en-US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138" name="Picture 2" descr="Mobitel sušare za zrno: pregled, proizvođači, stavove i mišljenja">
            <a:extLst>
              <a:ext uri="{FF2B5EF4-FFF2-40B4-BE49-F238E27FC236}">
                <a16:creationId xmlns:a16="http://schemas.microsoft.com/office/drawing/2014/main" id="{4D1D1CAA-5980-428E-8389-F142C70F2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5511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162" name="Picture 4" descr="Skladistenje kukuruza u zrnu">
            <a:extLst>
              <a:ext uri="{FF2B5EF4-FFF2-40B4-BE49-F238E27FC236}">
                <a16:creationId xmlns:a16="http://schemas.microsoft.com/office/drawing/2014/main" id="{D1209E82-2E0C-474D-9B96-D9AE5DA93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4" y="1504950"/>
            <a:ext cx="7458075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29BFEC-7EEA-4EBD-B072-6286A6E52B10}"/>
              </a:ext>
            </a:extLst>
          </p:cNvPr>
          <p:cNvSpPr txBox="1"/>
          <p:nvPr/>
        </p:nvSpPr>
        <p:spPr>
          <a:xfrm>
            <a:off x="3810000" y="5638801"/>
            <a:ext cx="4953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+mj-lt"/>
              </a:rPr>
              <a:t>Skladištenje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kukuruza</a:t>
            </a:r>
            <a:r>
              <a:rPr lang="en-US" sz="2800" dirty="0">
                <a:latin typeface="+mj-lt"/>
              </a:rPr>
              <a:t> u </a:t>
            </a:r>
            <a:r>
              <a:rPr lang="en-US" sz="2800" dirty="0" err="1">
                <a:latin typeface="+mj-lt"/>
              </a:rPr>
              <a:t>zrnu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818" name="Picture 1" descr="Doradni Centri - Cosun Seed">
            <a:extLst>
              <a:ext uri="{FF2B5EF4-FFF2-40B4-BE49-F238E27FC236}">
                <a16:creationId xmlns:a16="http://schemas.microsoft.com/office/drawing/2014/main" id="{9AD716AC-C761-4430-B0AE-626EFC7EA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39" y="762000"/>
            <a:ext cx="7578725" cy="505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TextBox 2">
            <a:extLst>
              <a:ext uri="{FF2B5EF4-FFF2-40B4-BE49-F238E27FC236}">
                <a16:creationId xmlns:a16="http://schemas.microsoft.com/office/drawing/2014/main" id="{FE024025-3C37-482B-993D-071AB97C6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5" y="-19050"/>
            <a:ext cx="9144000" cy="698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/>
              <a:t>Privremena skladišta</a:t>
            </a:r>
            <a:endParaRPr lang="sr-Latn-RS" altLang="en-US" b="1"/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b="1"/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</a:t>
            </a:r>
            <a:r>
              <a:rPr lang="sr-Latn-RS" altLang="en-US"/>
              <a:t> </a:t>
            </a:r>
            <a:r>
              <a:rPr lang="en-US" altLang="en-US"/>
              <a:t>U slučaju nedostatka kapaciteta postojećih skladišta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Najnužnija mera</a:t>
            </a:r>
            <a:r>
              <a:rPr lang="sr-Latn-RS" altLang="en-US"/>
              <a:t> skladištenja</a:t>
            </a:r>
            <a:endParaRPr lang="en-US" altLang="en-US"/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Postavljaju se na mestima gde </a:t>
            </a:r>
            <a:r>
              <a:rPr lang="sr-Latn-RS" altLang="en-US"/>
              <a:t>padavine</a:t>
            </a:r>
            <a:r>
              <a:rPr lang="en-US" altLang="en-US"/>
              <a:t> neće moći </a:t>
            </a:r>
            <a:r>
              <a:rPr lang="sr-Latn-RS" altLang="en-US"/>
              <a:t>da </a:t>
            </a:r>
            <a:r>
              <a:rPr lang="en-US" altLang="en-US"/>
              <a:t>del</a:t>
            </a:r>
            <a:r>
              <a:rPr lang="sr-Latn-RS" altLang="en-US"/>
              <a:t>uju</a:t>
            </a:r>
            <a:endParaRPr lang="en-US" altLang="en-US"/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Nagib terena mora biti najmanje 5º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Du</a:t>
            </a:r>
            <a:r>
              <a:rPr lang="sr-Latn-RS" altLang="en-US"/>
              <a:t>ž</a:t>
            </a:r>
            <a:r>
              <a:rPr lang="en-US" altLang="en-US"/>
              <a:t>ina skladišta 50-100 m, a širina </a:t>
            </a:r>
            <a:r>
              <a:rPr lang="sr-Latn-RS" altLang="en-US"/>
              <a:t>za</a:t>
            </a:r>
            <a:r>
              <a:rPr lang="en-US" altLang="en-US"/>
              <a:t>visi o</a:t>
            </a:r>
            <a:r>
              <a:rPr lang="sr-Latn-RS" altLang="en-US"/>
              <a:t>d</a:t>
            </a:r>
            <a:r>
              <a:rPr lang="en-US" altLang="en-US"/>
              <a:t> širini</a:t>
            </a:r>
            <a:r>
              <a:rPr lang="sr-Latn-RS" altLang="en-US"/>
              <a:t> </a:t>
            </a:r>
            <a:r>
              <a:rPr lang="en-US" altLang="en-US"/>
              <a:t>cerade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Skladišta s pregradama (1 t zrna), bez njih (do 2 t)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/>
              <a:t>• Ako se gradi nekoliko skladišta - postavljena tako da vetrovi mogu </a:t>
            </a:r>
            <a:r>
              <a:rPr lang="sr-Latn-RS" altLang="en-US"/>
              <a:t>duv</a:t>
            </a:r>
            <a:r>
              <a:rPr lang="en-US" altLang="en-US"/>
              <a:t>ati izme</a:t>
            </a:r>
            <a:r>
              <a:rPr lang="sr-Latn-RS" altLang="en-US"/>
              <a:t>đ</a:t>
            </a:r>
            <a:r>
              <a:rPr lang="en-US" altLang="en-US"/>
              <a:t>u njih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866" name="Picture 2" descr="Защита зерна от вредителей при хранении и дезинсекция зернохранилищ">
            <a:extLst>
              <a:ext uri="{FF2B5EF4-FFF2-40B4-BE49-F238E27FC236}">
                <a16:creationId xmlns:a16="http://schemas.microsoft.com/office/drawing/2014/main" id="{BD29A916-EE7C-41E3-9A29-4431705ED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685800"/>
            <a:ext cx="58991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1588</Words>
  <Application>Microsoft Office PowerPoint</Application>
  <PresentationFormat>Widescreen</PresentationFormat>
  <Paragraphs>156</Paragraphs>
  <Slides>62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Делови силоса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Djokic</dc:creator>
  <cp:lastModifiedBy>Djokic</cp:lastModifiedBy>
  <cp:revision>2</cp:revision>
  <dcterms:created xsi:type="dcterms:W3CDTF">2022-04-20T17:07:11Z</dcterms:created>
  <dcterms:modified xsi:type="dcterms:W3CDTF">2022-04-20T17:10:35Z</dcterms:modified>
</cp:coreProperties>
</file>