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69" r:id="rId16"/>
    <p:sldId id="270" r:id="rId17"/>
    <p:sldId id="275" r:id="rId18"/>
    <p:sldId id="272" r:id="rId19"/>
    <p:sldId id="273" r:id="rId20"/>
    <p:sldId id="274" r:id="rId21"/>
    <p:sldId id="276" r:id="rId22"/>
    <p:sldId id="280" r:id="rId23"/>
    <p:sldId id="281" r:id="rId24"/>
    <p:sldId id="277" r:id="rId25"/>
    <p:sldId id="279" r:id="rId26"/>
    <p:sldId id="278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117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47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998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40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20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71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38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95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47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ED1AF-3519-4C3B-AEDD-59BDC82749F3}" type="datetimeFigureOut">
              <a:rPr lang="en-US" smtClean="0"/>
              <a:t>5/9/2022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528B9-03F6-41E5-B490-4C5C114A31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15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r.wikipedia.org/w/index.php?title=Echimyidae&amp;action=edit&amp;redlink=1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48641"/>
            <a:ext cx="9144000" cy="1031966"/>
          </a:xfrm>
          <a:solidFill>
            <a:srgbClr val="92D050"/>
          </a:solidFill>
        </p:spPr>
        <p:txBody>
          <a:bodyPr/>
          <a:lstStyle/>
          <a:p>
            <a:r>
              <a:rPr lang="sr-Latn-RS" b="1" dirty="0" err="1" smtClean="0"/>
              <a:t>Nutrija</a:t>
            </a:r>
            <a:endParaRPr lang="en-US" b="1" dirty="0"/>
          </a:p>
        </p:txBody>
      </p:sp>
      <p:pic>
        <p:nvPicPr>
          <p:cNvPr id="1026" name="Picture 2" descr="Sadržaj, uzgoj nutrije kod kuć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33302"/>
            <a:ext cx="5747658" cy="35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vo je životinja koja je snimljena ispod Pupinovog mosta | Info | Društv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9" y="1933302"/>
            <a:ext cx="5721531" cy="3513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4348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0709"/>
            <a:ext cx="10515600" cy="5406254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i="1" u="sng" dirty="0" smtClean="0"/>
              <a:t>Uzgoj u slobodi</a:t>
            </a:r>
            <a:endParaRPr lang="sr-Latn-RS" b="1" i="1" u="sng" dirty="0"/>
          </a:p>
          <a:p>
            <a:pPr marL="0" indent="0" algn="just">
              <a:buNone/>
            </a:pPr>
            <a:r>
              <a:rPr lang="sr-Latn-RS" i="1" dirty="0" smtClean="0"/>
              <a:t>Prednosti</a:t>
            </a:r>
            <a:r>
              <a:rPr lang="sr-Latn-RS" dirty="0" smtClean="0"/>
              <a:t>: životinje se same staraju o pripremi skrovišta</a:t>
            </a:r>
            <a:r>
              <a:rPr lang="sr-Latn-RS" dirty="0"/>
              <a:t> </a:t>
            </a:r>
            <a:r>
              <a:rPr lang="sr-Latn-RS" dirty="0" smtClean="0"/>
              <a:t>i hrane.</a:t>
            </a:r>
          </a:p>
          <a:p>
            <a:pPr marL="0" indent="0" algn="just">
              <a:buNone/>
            </a:pPr>
            <a:r>
              <a:rPr lang="sr-Latn-RS" i="1" dirty="0" smtClean="0"/>
              <a:t>Mane</a:t>
            </a:r>
            <a:r>
              <a:rPr lang="sr-Latn-RS" dirty="0" smtClean="0"/>
              <a:t>: </a:t>
            </a:r>
            <a:r>
              <a:rPr lang="sr-Latn-RS" dirty="0"/>
              <a:t>o</a:t>
            </a:r>
            <a:r>
              <a:rPr lang="sr-Latn-RS" dirty="0" smtClean="0"/>
              <a:t>dsutnost kontrole razmnožavanja i sprovođenja selekcije životinja.</a:t>
            </a:r>
          </a:p>
          <a:p>
            <a:pPr marL="0" indent="0">
              <a:buNone/>
            </a:pPr>
            <a:r>
              <a:rPr lang="sr-Latn-RS" b="1" i="1" u="sng" dirty="0" smtClean="0"/>
              <a:t>Smeštaj u </a:t>
            </a:r>
            <a:r>
              <a:rPr lang="sr-Latn-RS" b="1" i="1" u="sng" dirty="0" err="1" smtClean="0"/>
              <a:t>poluslobodi</a:t>
            </a:r>
            <a:endParaRPr lang="sr-Latn-RS" b="1" i="1" u="sng" dirty="0" smtClean="0"/>
          </a:p>
          <a:p>
            <a:pPr marL="0" indent="0" algn="just">
              <a:buNone/>
            </a:pPr>
            <a:r>
              <a:rPr lang="sr-Latn-RS" dirty="0" smtClean="0"/>
              <a:t>Sprovodi se na vodenim površinama i ribnjacima s bujnom vegetacijom. Kod ovog načina držanja ograđuje se prostor oko tih vodenih površina. Ograda se stavlja radi obezbeđenja od bežanja i treba da je ukopana (40-50 cm). </a:t>
            </a:r>
          </a:p>
          <a:p>
            <a:pPr marL="0" indent="0" algn="just">
              <a:buNone/>
            </a:pPr>
            <a:r>
              <a:rPr lang="sr-Latn-RS" dirty="0" smtClean="0"/>
              <a:t>Ukoliko nema dovoljno rastinja potrebno je obezbediti dopunsku hranu koja se stavlja na betonske valove na obali.</a:t>
            </a:r>
          </a:p>
          <a:p>
            <a:pPr marL="0" indent="0" algn="just">
              <a:buNone/>
            </a:pPr>
            <a:r>
              <a:rPr lang="sr-Latn-RS" i="1" dirty="0" smtClean="0"/>
              <a:t>Mane</a:t>
            </a:r>
            <a:r>
              <a:rPr lang="sr-Latn-RS" dirty="0" smtClean="0"/>
              <a:t>: kao kod uzgoja u slobodi, prenaseljenost, česte tuče i međusobno povređivanje.</a:t>
            </a:r>
            <a:endParaRPr lang="sr-Latn-RS" dirty="0"/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880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274"/>
            <a:ext cx="10515600" cy="5288689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sr-Latn-RS" b="1" i="1" u="sng" dirty="0" smtClean="0"/>
              <a:t>Grupno držanje</a:t>
            </a:r>
          </a:p>
          <a:p>
            <a:pPr marL="0" indent="0" algn="just">
              <a:buNone/>
            </a:pPr>
            <a:r>
              <a:rPr lang="sr-Latn-RS" dirty="0" smtClean="0"/>
              <a:t>Sprovodi se tamo gde se ne raspolaže velikim površinama zemljišta, kao ni mogućnost držanja u kavezima ili oborima. To su ograđeni prostori oko jezera sa 20-150 ženki i 3-15 mužjaka u zavisnosti od veličine prostora. Dva puta godišnje pregledaju se životinje, grlo po grlo. Isključuju se bolesne, nedovoljno razvijene i ostarele kao i viškovi mužjaka ili ženki.  Gravidne se odvoje u kaveze gde se drže do koćenja. Posle odvajanja mladunčadi, ženke s podmlatkom se  vraćaju u grupu. O ishrani se stara uzgajivač.</a:t>
            </a:r>
          </a:p>
          <a:p>
            <a:pPr marL="0" indent="0" algn="just">
              <a:buNone/>
            </a:pPr>
            <a:r>
              <a:rPr lang="sr-Latn-RS" i="1" dirty="0" smtClean="0"/>
              <a:t>Nedostaci</a:t>
            </a:r>
            <a:r>
              <a:rPr lang="sr-Latn-RS" dirty="0" smtClean="0"/>
              <a:t>: mnogobrojni, teško održiva higijena, neujednačena ishrana, tuče, nema evidencije porekla, velika mogućnost parenja u srodstvu</a:t>
            </a:r>
            <a:r>
              <a:rPr lang="sr-Latn-RS" dirty="0"/>
              <a:t> </a:t>
            </a:r>
            <a:r>
              <a:rPr lang="sr-Latn-RS" dirty="0" smtClean="0"/>
              <a:t>i </a:t>
            </a:r>
            <a:r>
              <a:rPr lang="sr-Latn-RS" dirty="0" err="1" smtClean="0"/>
              <a:t>td</a:t>
            </a:r>
            <a:r>
              <a:rPr lang="sr-Latn-R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4608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9897"/>
            <a:ext cx="10515600" cy="5367066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sr-Latn-RS" b="1" i="1" u="sng" dirty="0" smtClean="0"/>
              <a:t>Gajenje u oborima</a:t>
            </a:r>
          </a:p>
          <a:p>
            <a:pPr marL="0" indent="0" algn="just">
              <a:buNone/>
            </a:pPr>
            <a:r>
              <a:rPr lang="sr-Latn-RS" dirty="0" smtClean="0"/>
              <a:t>Najrasprostranjeniji način uzgajanja </a:t>
            </a:r>
            <a:r>
              <a:rPr lang="sr-Latn-RS" dirty="0" err="1" smtClean="0"/>
              <a:t>nutrija</a:t>
            </a:r>
            <a:r>
              <a:rPr lang="sr-Latn-RS" dirty="0" smtClean="0"/>
              <a:t>. Drže se 2-7 ženki sa jednim mužjakom. Posebnu pažnju posvetiti parenju, oplođavanju ženki. Sigurnija varijanta je da se mužjaci stalno drže odvojeno, a da se u intervalima dovode ženkama na parenje.</a:t>
            </a:r>
          </a:p>
          <a:p>
            <a:pPr marL="0" indent="0" algn="just">
              <a:buNone/>
            </a:pPr>
            <a:r>
              <a:rPr lang="sr-Latn-RS" dirty="0" smtClean="0"/>
              <a:t>Obori imaju: pokriveni deo (gnezdo) – (0,7m² za priplodnu </a:t>
            </a:r>
            <a:r>
              <a:rPr lang="sr-Latn-RS" dirty="0" err="1" smtClean="0"/>
              <a:t>nutriju</a:t>
            </a:r>
            <a:r>
              <a:rPr lang="sr-Latn-RS" dirty="0" smtClean="0"/>
              <a:t>, 0,3m² za odraslu </a:t>
            </a:r>
            <a:r>
              <a:rPr lang="sr-Latn-RS" dirty="0" err="1" smtClean="0"/>
              <a:t>nutriju</a:t>
            </a:r>
            <a:r>
              <a:rPr lang="sr-Latn-RS" dirty="0" smtClean="0"/>
              <a:t>), ispust i bazen za kupanje.</a:t>
            </a:r>
          </a:p>
          <a:p>
            <a:pPr marL="0" indent="0" algn="just">
              <a:buNone/>
            </a:pPr>
            <a:r>
              <a:rPr lang="sr-Latn-RS" dirty="0" smtClean="0"/>
              <a:t>Najveći problem je efikasna izmena voda u bazenima.</a:t>
            </a:r>
          </a:p>
          <a:p>
            <a:pPr marL="0" indent="0" algn="just">
              <a:buNone/>
            </a:pPr>
            <a:r>
              <a:rPr lang="sr-Latn-RS" i="1" dirty="0" smtClean="0"/>
              <a:t>Nedostatak</a:t>
            </a:r>
            <a:r>
              <a:rPr lang="sr-Latn-RS" dirty="0" smtClean="0"/>
              <a:t> ovog sistema uzgoja je izbor </a:t>
            </a:r>
            <a:r>
              <a:rPr lang="sr-Latn-RS" dirty="0" err="1" smtClean="0"/>
              <a:t>nutrija</a:t>
            </a:r>
            <a:r>
              <a:rPr lang="sr-Latn-RS" dirty="0" smtClean="0"/>
              <a:t> koje se trpe dok se ne oforme grupe.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093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49086"/>
            <a:ext cx="10515600" cy="5327877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sr-Latn-RS" b="1" i="1" u="sng" dirty="0" smtClean="0"/>
              <a:t>Gajenje u kavezima s vodom za kupanje</a:t>
            </a:r>
          </a:p>
          <a:p>
            <a:pPr marL="0" indent="0" algn="just">
              <a:buNone/>
            </a:pPr>
            <a:r>
              <a:rPr lang="sr-Latn-RS" dirty="0" smtClean="0"/>
              <a:t>Kavezi imaju: gnezdo, ispust i korito sa vodom. Postavljaju se u nizu jedan pored drugog sa </a:t>
            </a:r>
            <a:r>
              <a:rPr lang="sr-Latn-RS" dirty="0" err="1" smtClean="0"/>
              <a:t>mežusobnim</a:t>
            </a:r>
            <a:r>
              <a:rPr lang="sr-Latn-RS" dirty="0" smtClean="0"/>
              <a:t> pregradama kako se životinje ne bi uznemiravale. Pod ispusta je od žičane mreže. U jedan kavez smeštamo 2-3 ženke.</a:t>
            </a:r>
          </a:p>
          <a:p>
            <a:pPr marL="0" indent="0" algn="just">
              <a:buNone/>
            </a:pPr>
            <a:r>
              <a:rPr lang="sr-Latn-RS" dirty="0" smtClean="0"/>
              <a:t>Smeštaj sa rešetkastim podom je najpogodniji.</a:t>
            </a:r>
          </a:p>
          <a:p>
            <a:pPr marL="0" indent="0" algn="just">
              <a:buNone/>
            </a:pPr>
            <a:r>
              <a:rPr lang="sr-Latn-RS" i="1" dirty="0" smtClean="0"/>
              <a:t>Nedostaci</a:t>
            </a:r>
            <a:r>
              <a:rPr lang="sr-Latn-RS" dirty="0" smtClean="0"/>
              <a:t>: veći izdaci za opremu, veći posao na održavanju opreme, veći utrošak hrane zbog propadanja kroz rešetkasti pod.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02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sr-Latn-RS" b="1" dirty="0" smtClean="0"/>
              <a:t>Izdignuti kavezi sa vodom za kupanje</a:t>
            </a:r>
            <a:endParaRPr lang="en-US" b="1" dirty="0"/>
          </a:p>
        </p:txBody>
      </p:sp>
      <p:pic>
        <p:nvPicPr>
          <p:cNvPr id="2050" name="Picture 2" descr="Kavezi, ormari za nutriju do-it-yourself: crteži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108" y="1904002"/>
            <a:ext cx="5801784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222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88274"/>
            <a:ext cx="10515600" cy="5288689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sr-Latn-RS" b="1" i="1" u="sng" dirty="0" smtClean="0"/>
              <a:t>Gajenje u izdignutim kavezima bez vode – „suvi kavezi“</a:t>
            </a:r>
          </a:p>
          <a:p>
            <a:pPr marL="0" indent="0">
              <a:buNone/>
            </a:pPr>
            <a:r>
              <a:rPr lang="sr-Latn-RS" dirty="0" smtClean="0"/>
              <a:t>Životinje dobijaju samo vodu za piće. </a:t>
            </a:r>
          </a:p>
          <a:p>
            <a:pPr marL="0" indent="0">
              <a:buNone/>
            </a:pPr>
            <a:r>
              <a:rPr lang="sr-Latn-RS" smtClean="0"/>
              <a:t>Pod </a:t>
            </a:r>
            <a:r>
              <a:rPr lang="sr-Latn-RS" dirty="0" smtClean="0"/>
              <a:t>je od žičane mreže</a:t>
            </a:r>
            <a:r>
              <a:rPr lang="sr-Latn-RS" smtClean="0"/>
              <a:t>. </a:t>
            </a:r>
          </a:p>
          <a:p>
            <a:pPr marL="0" indent="0">
              <a:buNone/>
            </a:pPr>
            <a:r>
              <a:rPr lang="sr-Latn-RS" smtClean="0"/>
              <a:t>Poseban </a:t>
            </a:r>
            <a:r>
              <a:rPr lang="sr-Latn-RS" dirty="0" smtClean="0"/>
              <a:t>režim ishrane u određenim i stalnim </a:t>
            </a:r>
            <a:r>
              <a:rPr lang="sr-Latn-RS" dirty="0" err="1" smtClean="0"/>
              <a:t>mikroklimatskim</a:t>
            </a:r>
            <a:r>
              <a:rPr lang="sr-Latn-RS" dirty="0" smtClean="0"/>
              <a:t> uslovima i uz stroge mere </a:t>
            </a:r>
            <a:r>
              <a:rPr lang="sr-Latn-RS" dirty="0" err="1" smtClean="0"/>
              <a:t>zoohigijene</a:t>
            </a:r>
            <a:r>
              <a:rPr lang="sr-Latn-RS" dirty="0" smtClean="0"/>
              <a:t>.</a:t>
            </a:r>
          </a:p>
          <a:p>
            <a:pPr marL="0" indent="0">
              <a:buNone/>
            </a:pPr>
            <a:r>
              <a:rPr lang="sr-Latn-RS" dirty="0" smtClean="0"/>
              <a:t>U ovakvim kavezima moguće je koristiti </a:t>
            </a:r>
            <a:r>
              <a:rPr lang="sr-Latn-RS" dirty="0" err="1" smtClean="0"/>
              <a:t>peletiranu</a:t>
            </a:r>
            <a:r>
              <a:rPr lang="sr-Latn-RS" dirty="0" smtClean="0"/>
              <a:t> hranu koja se dozira automatskim </a:t>
            </a:r>
            <a:r>
              <a:rPr lang="sr-Latn-RS" dirty="0" err="1" smtClean="0"/>
              <a:t>hranilicama</a:t>
            </a:r>
            <a:r>
              <a:rPr lang="sr-Latn-R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790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sr-Latn-RS" b="1" dirty="0" smtClean="0"/>
              <a:t>Izdignuti kavezi bez vode</a:t>
            </a:r>
            <a:endParaRPr lang="en-US" b="1" dirty="0"/>
          </a:p>
        </p:txBody>
      </p:sp>
      <p:pic>
        <p:nvPicPr>
          <p:cNvPr id="1028" name="Picture 4" descr="Investicijski projektni kompleks za uzgoj nutrije. Posao uzgoja nutrij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446" y="1958511"/>
            <a:ext cx="5533061" cy="339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Клетки для нутрий,кроликов.: 1 500 грн. - Зоотовары Луганск на Ol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261" y="1958511"/>
            <a:ext cx="5291636" cy="3397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077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утриа - узгој и одржавање код куће, бриг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89" y="611640"/>
            <a:ext cx="9509761" cy="5802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533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2960"/>
            <a:ext cx="10515600" cy="5354003"/>
          </a:xfrm>
          <a:solidFill>
            <a:srgbClr val="92D050"/>
          </a:solidFill>
        </p:spPr>
        <p:txBody>
          <a:bodyPr/>
          <a:lstStyle/>
          <a:p>
            <a:pPr marL="0" indent="0" algn="just">
              <a:buNone/>
            </a:pPr>
            <a:r>
              <a:rPr lang="sr-Latn-RS" b="1" i="1" u="sng" dirty="0" smtClean="0"/>
              <a:t>Ishrana </a:t>
            </a:r>
            <a:r>
              <a:rPr lang="sr-Latn-RS" b="1" i="1" u="sng" dirty="0" err="1" smtClean="0"/>
              <a:t>nutrija</a:t>
            </a:r>
            <a:endParaRPr lang="sr-Latn-RS" b="1" i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Nutrija</a:t>
            </a:r>
            <a:r>
              <a:rPr lang="sr-Latn-RS" dirty="0"/>
              <a:t> </a:t>
            </a:r>
            <a:r>
              <a:rPr lang="sr-Latn-RS" dirty="0" smtClean="0"/>
              <a:t>je vodeni glodar – biljojed.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Hrani se vodenim biljkama, siromašnim celulozom.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Teže vari hranu sa većim procentom sirovih vlakana.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Želudac </a:t>
            </a:r>
            <a:r>
              <a:rPr lang="sr-Latn-RS" dirty="0" err="1" smtClean="0"/>
              <a:t>nutrije</a:t>
            </a:r>
            <a:r>
              <a:rPr lang="sr-Latn-RS" dirty="0" smtClean="0"/>
              <a:t> može da primi i veliku količinu vode što je posledica sredine u kojoj živi.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Ishrana na uzgajalištima treba da je raznovrsna, bogata mineralima i vitaminima.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Hranu animalnog porekla uzima u minimalnim količinama.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Osnovna hrana </a:t>
            </a:r>
            <a:r>
              <a:rPr lang="sr-Latn-RS" dirty="0" err="1" smtClean="0"/>
              <a:t>nutrija</a:t>
            </a:r>
            <a:r>
              <a:rPr lang="sr-Latn-RS" dirty="0" smtClean="0"/>
              <a:t> su sočne zeljaste biljke, a nedostatak ugljenih hidrata i mineralnih materija nadoknađuje uzimanjem zrnaste hrane.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000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4583"/>
            <a:ext cx="10515600" cy="5432380"/>
          </a:xfrm>
          <a:solidFill>
            <a:srgbClr val="92D050"/>
          </a:solidFill>
        </p:spPr>
        <p:txBody>
          <a:bodyPr/>
          <a:lstStyle/>
          <a:p>
            <a:pPr marL="0" indent="0" algn="just">
              <a:buNone/>
            </a:pPr>
            <a:r>
              <a:rPr lang="sr-Latn-RS" b="1" i="1" u="sng" dirty="0" err="1" smtClean="0"/>
              <a:t>Koncentrovana</a:t>
            </a:r>
            <a:r>
              <a:rPr lang="sr-Latn-RS" b="1" i="1" u="sng" dirty="0" smtClean="0"/>
              <a:t> </a:t>
            </a:r>
            <a:r>
              <a:rPr lang="sr-Latn-RS" b="1" i="1" u="sng" dirty="0" err="1" smtClean="0"/>
              <a:t>hraniva</a:t>
            </a:r>
            <a:endParaRPr lang="sr-Latn-RS" b="1" i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Koriste se kao dopunska </a:t>
            </a:r>
            <a:r>
              <a:rPr lang="sr-Latn-RS" dirty="0" err="1" smtClean="0"/>
              <a:t>hraniva</a:t>
            </a:r>
            <a:r>
              <a:rPr lang="sr-Latn-RS" dirty="0" smtClean="0"/>
              <a:t>, industrijski pripremljeni koncentrati u vidu </a:t>
            </a:r>
            <a:r>
              <a:rPr lang="sr-Latn-RS" dirty="0" err="1" smtClean="0"/>
              <a:t>peleta</a:t>
            </a:r>
            <a:r>
              <a:rPr lang="sr-Latn-RS" dirty="0"/>
              <a:t> </a:t>
            </a:r>
            <a:r>
              <a:rPr lang="sr-Latn-RS" dirty="0" smtClean="0"/>
              <a:t>(granula).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Ovi koncentrati treba da zamene zrnastu hranu, mineralne dodatke i vitaminske </a:t>
            </a:r>
            <a:r>
              <a:rPr lang="sr-Latn-RS" dirty="0" err="1" smtClean="0"/>
              <a:t>premikse</a:t>
            </a:r>
            <a:r>
              <a:rPr lang="sr-Latn-RS" dirty="0" smtClean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Peleti</a:t>
            </a:r>
            <a:r>
              <a:rPr lang="sr-Latn-RS" dirty="0" smtClean="0"/>
              <a:t> se proizvode od lucerkinog brašna, mlevenog zrnevlja raznih žitarica, suncokretove sačme, mleka u prahu, kvasca, koštanog brašna, </a:t>
            </a:r>
            <a:r>
              <a:rPr lang="sr-Latn-RS" dirty="0" err="1" smtClean="0"/>
              <a:t>NaCl</a:t>
            </a:r>
            <a:r>
              <a:rPr lang="sr-Latn-RS" dirty="0" smtClean="0"/>
              <a:t>-a i vitaminskih </a:t>
            </a:r>
            <a:r>
              <a:rPr lang="sr-Latn-RS" dirty="0" err="1" smtClean="0"/>
              <a:t>premiksa</a:t>
            </a:r>
            <a:r>
              <a:rPr lang="sr-Latn-RS" dirty="0" smtClean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Peleti</a:t>
            </a:r>
            <a:r>
              <a:rPr lang="sr-Latn-RS" dirty="0" smtClean="0"/>
              <a:t> za </a:t>
            </a:r>
            <a:r>
              <a:rPr lang="sr-Latn-RS" dirty="0" err="1" smtClean="0"/>
              <a:t>nutrije</a:t>
            </a:r>
            <a:r>
              <a:rPr lang="sr-Latn-RS" dirty="0" smtClean="0"/>
              <a:t> se pripremaju na matricama prečnika 5-6mm.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Smesa za </a:t>
            </a:r>
            <a:r>
              <a:rPr lang="sr-Latn-RS" dirty="0" err="1" smtClean="0"/>
              <a:t>peletiranje</a:t>
            </a:r>
            <a:r>
              <a:rPr lang="sr-Latn-RS" dirty="0" smtClean="0"/>
              <a:t> ne sme da sadrži: drobljene školjke, pesak, staklo, </a:t>
            </a:r>
            <a:r>
              <a:rPr lang="sr-Latn-RS" dirty="0" err="1" smtClean="0"/>
              <a:t>karbamid</a:t>
            </a:r>
            <a:r>
              <a:rPr lang="sr-Latn-RS" dirty="0" smtClean="0"/>
              <a:t> (</a:t>
            </a:r>
            <a:r>
              <a:rPr lang="sr-Latn-RS" dirty="0" err="1" smtClean="0"/>
              <a:t>urea</a:t>
            </a:r>
            <a:r>
              <a:rPr lang="sr-Latn-RS" dirty="0" smtClean="0"/>
              <a:t>), gljivice, plesni itd.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912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6834"/>
            <a:ext cx="10515600" cy="5380129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Nutrija</a:t>
            </a:r>
            <a:r>
              <a:rPr lang="sr-Latn-RS" dirty="0" smtClean="0"/>
              <a:t> </a:t>
            </a:r>
            <a:r>
              <a:rPr lang="sr-Latn-RS" dirty="0" smtClean="0"/>
              <a:t>(</a:t>
            </a:r>
            <a:r>
              <a:rPr lang="sr-Latn-RS" dirty="0" err="1" smtClean="0"/>
              <a:t>Myocastor</a:t>
            </a:r>
            <a:r>
              <a:rPr lang="sr-Latn-RS" dirty="0" smtClean="0"/>
              <a:t> </a:t>
            </a:r>
            <a:r>
              <a:rPr lang="sr-Latn-RS" sz="3000" dirty="0" err="1" smtClean="0"/>
              <a:t>coypus</a:t>
            </a:r>
            <a:r>
              <a:rPr lang="sr-Latn-RS" sz="3000" dirty="0" smtClean="0"/>
              <a:t>) je vrsta glodara iz </a:t>
            </a:r>
            <a:r>
              <a:rPr lang="en-US" sz="3000" dirty="0" err="1" smtClean="0"/>
              <a:t>porodice</a:t>
            </a:r>
            <a:r>
              <a:rPr lang="en-US" sz="3000" dirty="0"/>
              <a:t> </a:t>
            </a:r>
            <a:r>
              <a:rPr lang="en-US" sz="3000" u="sng" dirty="0" err="1">
                <a:hlinkClick r:id="rId2" tooltip="Echimyidae (страница не постоји)"/>
              </a:rPr>
              <a:t>Echimyidae</a:t>
            </a:r>
            <a:r>
              <a:rPr lang="en-US" sz="3000" dirty="0" smtClean="0"/>
              <a:t>.</a:t>
            </a:r>
            <a:endParaRPr lang="sr-Latn-RS" sz="3000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sz="3000" dirty="0" smtClean="0"/>
              <a:t>Vrsta je prvi put opisana 1792. godine.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sz="3000" dirty="0" smtClean="0"/>
              <a:t>Naziv „</a:t>
            </a:r>
            <a:r>
              <a:rPr lang="sr-Latn-RS" sz="3000" dirty="0" err="1" smtClean="0"/>
              <a:t>nutrija</a:t>
            </a:r>
            <a:r>
              <a:rPr lang="sr-Latn-RS" sz="3000" dirty="0" smtClean="0"/>
              <a:t>“ na španskom jeziku znači vidra.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sz="3000" dirty="0" smtClean="0"/>
              <a:t>Poreklo: Južna Amerika.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sz="3000" dirty="0" smtClean="0"/>
              <a:t>Stanište: Argentina, Bolivija, Brazil, Paragvaj, Urugvaj, Čile.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sz="3000" dirty="0" smtClean="0"/>
              <a:t>Staništa u Srbiji: Podunavlje (Srem i Banat), ušće Velike Morave, Mlave i Peka u Dunav, i sporadično pored Tise.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sz="3000" dirty="0" err="1" smtClean="0"/>
              <a:t>Invazivna</a:t>
            </a:r>
            <a:r>
              <a:rPr lang="sr-Latn-RS" sz="3000" dirty="0" smtClean="0"/>
              <a:t> vrsta i vektor zaraznih bolesti (</a:t>
            </a:r>
            <a:r>
              <a:rPr lang="sr-Latn-RS" sz="3000" dirty="0" err="1" smtClean="0"/>
              <a:t>leptospiroze</a:t>
            </a:r>
            <a:r>
              <a:rPr lang="sr-Latn-RS" sz="3000" dirty="0" smtClean="0"/>
              <a:t>, salmoneloze, botulizma, </a:t>
            </a:r>
            <a:r>
              <a:rPr lang="sr-Latn-RS" sz="3000" dirty="0" err="1" smtClean="0"/>
              <a:t>pasteroloze</a:t>
            </a:r>
            <a:r>
              <a:rPr lang="sr-Latn-RS" sz="3000" dirty="0" smtClean="0"/>
              <a:t>).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sr-Latn-RS" dirty="0" smtClean="0"/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0436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0709"/>
            <a:ext cx="10515600" cy="5406254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sr-Latn-RS" b="1" i="1" u="sng" dirty="0" smtClean="0"/>
              <a:t>Razmnožavanje </a:t>
            </a:r>
            <a:r>
              <a:rPr lang="sr-Latn-RS" b="1" i="1" u="sng" dirty="0" err="1" smtClean="0"/>
              <a:t>nutrija</a:t>
            </a:r>
            <a:endParaRPr lang="sr-Latn-RS" b="1" i="1" u="sng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Polno sazrevanje sa 4 meseca, ali tek sa 7-12 meseci sposobna za priplod.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/>
              <a:t>Estrus</a:t>
            </a:r>
            <a:r>
              <a:rPr lang="sr-Latn-RS" dirty="0" smtClean="0"/>
              <a:t> se javlja od četvrtog meseca i veoma je izražen.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/>
              <a:t>N</a:t>
            </a:r>
            <a:r>
              <a:rPr lang="sr-Latn-RS" dirty="0" smtClean="0"/>
              <a:t>agon za parenjem polno zrelih mužjaka u prisustvu ženki je stalan.</a:t>
            </a:r>
            <a:endParaRPr lang="sr-Latn-RS" dirty="0"/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Parenje traje 2-4 minuta i može se ponoviti nekoliko puta (zato je važno držati ih odvojeno).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Jednom mužjaku pripada najviše 20 ženki.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i="1" dirty="0" smtClean="0"/>
              <a:t>Načini parenja</a:t>
            </a:r>
            <a:r>
              <a:rPr lang="sr-Latn-RS" dirty="0" smtClean="0"/>
              <a:t>: divlje parenje, grupno parenje, haremsko parenje i parenje iz ruke.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Postoji još i </a:t>
            </a:r>
            <a:r>
              <a:rPr lang="sr-Latn-RS" i="1" dirty="0" smtClean="0"/>
              <a:t>sezonsko</a:t>
            </a:r>
            <a:r>
              <a:rPr lang="sr-Latn-RS" dirty="0" smtClean="0"/>
              <a:t> i </a:t>
            </a:r>
            <a:r>
              <a:rPr lang="sr-Latn-RS" i="1" dirty="0" smtClean="0"/>
              <a:t>godišnje</a:t>
            </a:r>
            <a:r>
              <a:rPr lang="sr-Latn-RS" dirty="0" smtClean="0"/>
              <a:t> jednokratno parenje.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2308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9897"/>
            <a:ext cx="10515600" cy="5367066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Gravidnost traje oko 130 dana.</a:t>
            </a:r>
            <a:endParaRPr lang="sr-Latn-R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Pauza između rađanja mladunčadi je 5-95 minuta.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Majke nakon </a:t>
            </a:r>
            <a:r>
              <a:rPr lang="sr-Latn-RS" dirty="0" err="1" smtClean="0"/>
              <a:t>parusa</a:t>
            </a:r>
            <a:r>
              <a:rPr lang="sr-Latn-RS" dirty="0" smtClean="0"/>
              <a:t> 2-3 dana ne uzimaju hranu što ih iscrpljuje.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Težina mladunčadi na porođaju 260-280g.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Brižne su majke, ali ukoliko ih nešto uplaši za vreme </a:t>
            </a:r>
            <a:r>
              <a:rPr lang="sr-Latn-RS" dirty="0" err="1" smtClean="0"/>
              <a:t>partusa</a:t>
            </a:r>
            <a:r>
              <a:rPr lang="sr-Latn-RS" dirty="0" smtClean="0"/>
              <a:t> mogu da prožderu posteljicu i plodove. Ukoliko se ponovi prilikom sledećeg okota, tu majku isključiti iz priploda.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Dojenje traje 6-8 nedelja, ali već sa 7-10 dana mladi jedu meku hranu.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Ukoliko majka nema dovoljno mleka poželjno je da se mladunčad podmetnu pod drugu majku ili ih veštački othraniti (hranjenje na 90-120 min, kravljim mlekom sa dodatkom slatke pavlake, T 38</a:t>
            </a:r>
            <a:r>
              <a:rPr lang="sr-Latn-R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lang="sr-Latn-R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66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22960"/>
            <a:ext cx="10515600" cy="5354003"/>
          </a:xfrm>
          <a:solidFill>
            <a:srgbClr val="92D050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RS" b="1" i="1" u="sng" dirty="0" smtClean="0"/>
              <a:t>Bolesti </a:t>
            </a:r>
            <a:r>
              <a:rPr lang="sr-Latn-RS" b="1" i="1" u="sng" dirty="0" err="1" smtClean="0"/>
              <a:t>nutrije</a:t>
            </a:r>
            <a:endParaRPr lang="sr-Latn-RS" b="1" i="1" u="sng" dirty="0" smtClean="0"/>
          </a:p>
          <a:p>
            <a:pPr marL="0" indent="0">
              <a:buNone/>
            </a:pPr>
            <a:r>
              <a:rPr lang="sr-Latn-RS" dirty="0" smtClean="0"/>
              <a:t>Najčešće bolesti </a:t>
            </a:r>
            <a:r>
              <a:rPr lang="sr-Latn-RS" dirty="0" err="1" smtClean="0"/>
              <a:t>nutrije</a:t>
            </a:r>
            <a:r>
              <a:rPr lang="sr-Latn-RS" dirty="0" smtClean="0"/>
              <a:t>:</a:t>
            </a:r>
            <a:endParaRPr lang="sr-Latn-RS" b="1" i="1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sr-Latn-RS" b="1" i="1" dirty="0" smtClean="0"/>
              <a:t>Salmoneloza</a:t>
            </a:r>
            <a:r>
              <a:rPr lang="sr-Latn-RS" dirty="0" smtClean="0"/>
              <a:t> – najčešće napada mlade (do 6 meseci starosti).Izvor kontaminacije zagađena voda, hrana ili kontakt sa obolelim osobama.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b="1" i="1" dirty="0" err="1" smtClean="0"/>
              <a:t>Pastereloza</a:t>
            </a:r>
            <a:r>
              <a:rPr lang="sr-Latn-RS" dirty="0" smtClean="0"/>
              <a:t> - </a:t>
            </a:r>
            <a:r>
              <a:rPr lang="sr-Latn-RS" dirty="0"/>
              <a:t>z</a:t>
            </a:r>
            <a:r>
              <a:rPr lang="en-US" dirty="0" err="1" smtClean="0"/>
              <a:t>arazna</a:t>
            </a:r>
            <a:r>
              <a:rPr lang="en-US" dirty="0" smtClean="0"/>
              <a:t> </a:t>
            </a:r>
            <a:r>
              <a:rPr lang="en-US" dirty="0" err="1"/>
              <a:t>bolest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sr-Latn-RS" dirty="0" smtClean="0"/>
              <a:t>napada </a:t>
            </a:r>
            <a:r>
              <a:rPr lang="en-US" dirty="0" err="1" smtClean="0"/>
              <a:t>goveda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krznaš</a:t>
            </a:r>
            <a:r>
              <a:rPr lang="sr-Latn-RS" dirty="0" smtClean="0"/>
              <a:t>e</a:t>
            </a:r>
            <a:r>
              <a:rPr lang="en-US" dirty="0" smtClean="0"/>
              <a:t>, </a:t>
            </a:r>
            <a:r>
              <a:rPr lang="en-US" dirty="0" err="1"/>
              <a:t>uzrokovana</a:t>
            </a:r>
            <a:r>
              <a:rPr lang="en-US" dirty="0"/>
              <a:t> je </a:t>
            </a:r>
            <a:r>
              <a:rPr lang="en-US" dirty="0" err="1"/>
              <a:t>pasterilnim</a:t>
            </a:r>
            <a:r>
              <a:rPr lang="en-US" dirty="0"/>
              <a:t> </a:t>
            </a:r>
            <a:r>
              <a:rPr lang="en-US" dirty="0" err="1"/>
              <a:t>klicama</a:t>
            </a:r>
            <a:r>
              <a:rPr lang="en-US" dirty="0" smtClean="0"/>
              <a:t>.</a:t>
            </a:r>
            <a:r>
              <a:rPr lang="sr-Latn-RS" dirty="0" smtClean="0"/>
              <a:t> </a:t>
            </a:r>
            <a:r>
              <a:rPr lang="en-US" dirty="0" err="1" smtClean="0"/>
              <a:t>Najčešć</a:t>
            </a:r>
            <a:r>
              <a:rPr lang="sr-Latn-RS" dirty="0" smtClean="0"/>
              <a:t>e su </a:t>
            </a:r>
            <a:r>
              <a:rPr lang="en-US" dirty="0" err="1" smtClean="0"/>
              <a:t>izloženi</a:t>
            </a:r>
            <a:r>
              <a:rPr lang="en-US" dirty="0" smtClean="0"/>
              <a:t> </a:t>
            </a:r>
            <a:r>
              <a:rPr lang="en-US" dirty="0" err="1" smtClean="0"/>
              <a:t>mladi</a:t>
            </a:r>
            <a:r>
              <a:rPr lang="en-US" dirty="0" smtClean="0"/>
              <a:t> </a:t>
            </a:r>
            <a:r>
              <a:rPr lang="en-US" dirty="0"/>
              <a:t>od 2 </a:t>
            </a:r>
            <a:r>
              <a:rPr lang="en-US" dirty="0" err="1"/>
              <a:t>ili</a:t>
            </a:r>
            <a:r>
              <a:rPr lang="en-US" dirty="0"/>
              <a:t> 3 </a:t>
            </a:r>
            <a:r>
              <a:rPr lang="en-US" dirty="0" err="1" smtClean="0"/>
              <a:t>meseca</a:t>
            </a:r>
            <a:r>
              <a:rPr lang="en-US" dirty="0" smtClean="0"/>
              <a:t> </a:t>
            </a:r>
            <a:r>
              <a:rPr lang="en-US" dirty="0" err="1"/>
              <a:t>starosti</a:t>
            </a:r>
            <a:r>
              <a:rPr lang="en-US" dirty="0"/>
              <a:t>. </a:t>
            </a:r>
            <a:r>
              <a:rPr lang="en-US" dirty="0" err="1"/>
              <a:t>Njihova</a:t>
            </a:r>
            <a:r>
              <a:rPr lang="en-US" dirty="0"/>
              <a:t> </a:t>
            </a:r>
            <a:r>
              <a:rPr lang="en-US" dirty="0" err="1"/>
              <a:t>infekcija</a:t>
            </a:r>
            <a:r>
              <a:rPr lang="en-US" dirty="0"/>
              <a:t> </a:t>
            </a:r>
            <a:r>
              <a:rPr lang="en-US" dirty="0" err="1"/>
              <a:t>pestellelozom</a:t>
            </a:r>
            <a:r>
              <a:rPr lang="en-US" dirty="0"/>
              <a:t> </a:t>
            </a:r>
            <a:r>
              <a:rPr lang="en-US" dirty="0" err="1"/>
              <a:t>javlja</a:t>
            </a:r>
            <a:r>
              <a:rPr lang="en-US" dirty="0"/>
              <a:t> se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kontaminiranu</a:t>
            </a:r>
            <a:r>
              <a:rPr lang="en-US" dirty="0"/>
              <a:t> </a:t>
            </a:r>
            <a:r>
              <a:rPr lang="en-US" dirty="0" err="1"/>
              <a:t>hranu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vodu</a:t>
            </a:r>
            <a:r>
              <a:rPr lang="en-US" dirty="0"/>
              <a:t>, </a:t>
            </a:r>
            <a:r>
              <a:rPr lang="en-US" dirty="0" err="1"/>
              <a:t>ponekad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respiratorni</a:t>
            </a:r>
            <a:r>
              <a:rPr lang="en-US" dirty="0"/>
              <a:t> </a:t>
            </a:r>
            <a:r>
              <a:rPr lang="en-US" dirty="0" err="1"/>
              <a:t>trakt</a:t>
            </a:r>
            <a:r>
              <a:rPr lang="en-US" dirty="0"/>
              <a:t>. </a:t>
            </a:r>
            <a:r>
              <a:rPr lang="en-US" dirty="0" err="1"/>
              <a:t>Vrh</a:t>
            </a:r>
            <a:r>
              <a:rPr lang="en-US" dirty="0"/>
              <a:t> </a:t>
            </a:r>
            <a:r>
              <a:rPr lang="en-US" dirty="0" err="1"/>
              <a:t>infekcije</a:t>
            </a:r>
            <a:r>
              <a:rPr lang="en-US" dirty="0"/>
              <a:t> </a:t>
            </a:r>
            <a:r>
              <a:rPr lang="en-US" dirty="0" err="1"/>
              <a:t>javlja</a:t>
            </a:r>
            <a:r>
              <a:rPr lang="en-US" dirty="0"/>
              <a:t> se u </a:t>
            </a:r>
            <a:r>
              <a:rPr lang="en-US" dirty="0" err="1"/>
              <a:t>toploj</a:t>
            </a:r>
            <a:r>
              <a:rPr lang="en-US" dirty="0"/>
              <a:t> </a:t>
            </a:r>
            <a:r>
              <a:rPr lang="en-US" dirty="0" err="1"/>
              <a:t>sezoni</a:t>
            </a:r>
            <a:r>
              <a:rPr lang="en-US" dirty="0"/>
              <a:t> </a:t>
            </a:r>
            <a:r>
              <a:rPr lang="en-US" dirty="0" err="1" smtClean="0"/>
              <a:t>ređe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jesen</a:t>
            </a:r>
            <a:r>
              <a:rPr lang="en-US" dirty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smtClean="0"/>
              <a:t>​​</a:t>
            </a:r>
            <a:r>
              <a:rPr lang="sr-Latn-RS" b="1" i="1" dirty="0" err="1"/>
              <a:t>S</a:t>
            </a:r>
            <a:r>
              <a:rPr lang="sr-Latn-RS" b="1" i="1" dirty="0" err="1" smtClean="0"/>
              <a:t>treptokokoze</a:t>
            </a:r>
            <a:r>
              <a:rPr lang="sr-Latn-RS" dirty="0" smtClean="0"/>
              <a:t> - </a:t>
            </a:r>
            <a:r>
              <a:rPr lang="en-US" dirty="0" err="1" smtClean="0"/>
              <a:t>zarazna</a:t>
            </a:r>
            <a:r>
              <a:rPr lang="en-US" dirty="0" smtClean="0"/>
              <a:t> </a:t>
            </a:r>
            <a:r>
              <a:rPr lang="en-US" dirty="0" err="1"/>
              <a:t>bolest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</a:t>
            </a:r>
            <a:r>
              <a:rPr lang="en-US" dirty="0" err="1"/>
              <a:t>uzrokuju</a:t>
            </a:r>
            <a:r>
              <a:rPr lang="en-US" dirty="0"/>
              <a:t> </a:t>
            </a:r>
            <a:r>
              <a:rPr lang="en-US" dirty="0" err="1" smtClean="0"/>
              <a:t>streptokok</a:t>
            </a:r>
            <a:r>
              <a:rPr lang="sr-Latn-RS" dirty="0" smtClean="0"/>
              <a:t>e</a:t>
            </a:r>
            <a:r>
              <a:rPr lang="en-US" dirty="0" smtClean="0"/>
              <a:t>.</a:t>
            </a:r>
            <a:r>
              <a:rPr lang="sr-Latn-RS" dirty="0" smtClean="0"/>
              <a:t> Može se javiti </a:t>
            </a:r>
            <a:r>
              <a:rPr lang="en-US" dirty="0" smtClean="0"/>
              <a:t>u </a:t>
            </a:r>
            <a:r>
              <a:rPr lang="en-US" dirty="0" err="1"/>
              <a:t>bilo</a:t>
            </a:r>
            <a:r>
              <a:rPr lang="en-US" dirty="0"/>
              <a:t>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dobi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mlade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RS" dirty="0" smtClean="0"/>
              <a:t> gravidne</a:t>
            </a:r>
            <a:r>
              <a:rPr lang="en-US" dirty="0" smtClean="0"/>
              <a:t> </a:t>
            </a:r>
            <a:r>
              <a:rPr lang="en-US" dirty="0" err="1"/>
              <a:t>životinje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osetljivije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patogen</a:t>
            </a:r>
            <a:r>
              <a:rPr lang="sr-Latn-RS" dirty="0" smtClean="0"/>
              <a:t>e</a:t>
            </a:r>
            <a:r>
              <a:rPr lang="en-US" dirty="0" smtClean="0"/>
              <a:t>.</a:t>
            </a:r>
            <a:r>
              <a:rPr lang="sr-Latn-RS" dirty="0" smtClean="0"/>
              <a:t> </a:t>
            </a:r>
            <a:r>
              <a:rPr lang="en-US" dirty="0" err="1" smtClean="0"/>
              <a:t>Životinje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 smtClean="0"/>
              <a:t>ređe</a:t>
            </a:r>
            <a:r>
              <a:rPr lang="en-US" dirty="0" smtClean="0"/>
              <a:t> </a:t>
            </a:r>
            <a:r>
              <a:rPr lang="en-US" dirty="0" err="1"/>
              <a:t>razboljevaju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 smtClean="0"/>
              <a:t>čuvaju</a:t>
            </a:r>
            <a:r>
              <a:rPr lang="sr-Latn-RS" dirty="0" smtClean="0"/>
              <a:t> </a:t>
            </a:r>
            <a:r>
              <a:rPr lang="en-US" dirty="0" err="1" smtClean="0"/>
              <a:t>odvojeno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sr-Latn-RS" dirty="0" smtClean="0"/>
              <a:t>kavezima</a:t>
            </a:r>
            <a:r>
              <a:rPr lang="en-US" dirty="0" smtClean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sr-Latn-RS" dirty="0" smtClean="0"/>
              <a:t>u grupi</a:t>
            </a:r>
            <a:r>
              <a:rPr lang="en-US" dirty="0" smtClean="0"/>
              <a:t>.</a:t>
            </a:r>
            <a:endParaRPr lang="sr-Latn-RS" dirty="0"/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107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70709"/>
            <a:ext cx="10515600" cy="5406254"/>
          </a:xfrm>
          <a:solidFill>
            <a:srgbClr val="92D050"/>
          </a:solidFill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Kolibakterioza</a:t>
            </a:r>
            <a:r>
              <a:rPr lang="sr-Latn-RS" dirty="0" smtClean="0"/>
              <a:t> - </a:t>
            </a:r>
            <a:r>
              <a:rPr lang="sr-Latn-RS" dirty="0"/>
              <a:t>o</a:t>
            </a:r>
            <a:r>
              <a:rPr lang="en-US" dirty="0" smtClean="0"/>
              <a:t>v</a:t>
            </a:r>
            <a:r>
              <a:rPr lang="sr-Latn-RS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zarazn</a:t>
            </a:r>
            <a:r>
              <a:rPr lang="sr-Latn-RS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bolest</a:t>
            </a:r>
            <a:r>
              <a:rPr lang="en-US" dirty="0"/>
              <a:t> </a:t>
            </a:r>
            <a:r>
              <a:rPr lang="en-US" dirty="0" err="1"/>
              <a:t>uzrokuje</a:t>
            </a:r>
            <a:r>
              <a:rPr lang="en-US" dirty="0"/>
              <a:t> E. coli,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pogađa</a:t>
            </a:r>
            <a:r>
              <a:rPr lang="en-US" dirty="0"/>
              <a:t> </a:t>
            </a:r>
            <a:r>
              <a:rPr lang="sr-Latn-RS" dirty="0" smtClean="0"/>
              <a:t>gravidne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mlada</a:t>
            </a:r>
            <a:r>
              <a:rPr lang="en-US" dirty="0"/>
              <a:t> </a:t>
            </a:r>
            <a:r>
              <a:rPr lang="en-US" dirty="0" err="1" smtClean="0"/>
              <a:t>nutrij</a:t>
            </a:r>
            <a:r>
              <a:rPr lang="sr-Latn-RS" dirty="0" smtClean="0"/>
              <a:t>e</a:t>
            </a:r>
            <a:r>
              <a:rPr lang="en-US" dirty="0" smtClean="0"/>
              <a:t>.</a:t>
            </a:r>
            <a:r>
              <a:rPr lang="sr-Latn-RS" dirty="0" smtClean="0"/>
              <a:t> </a:t>
            </a:r>
            <a:r>
              <a:rPr lang="en-US" dirty="0" err="1" smtClean="0"/>
              <a:t>Infekcija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događa</a:t>
            </a:r>
            <a:r>
              <a:rPr lang="en-US" dirty="0"/>
              <a:t>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RS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maternici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kontaminirane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hrane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brzo</a:t>
            </a:r>
            <a:r>
              <a:rPr lang="en-US" dirty="0"/>
              <a:t> </a:t>
            </a:r>
            <a:r>
              <a:rPr lang="en-US" dirty="0" err="1"/>
              <a:t>inficira</a:t>
            </a:r>
            <a:r>
              <a:rPr lang="en-US" dirty="0"/>
              <a:t> </a:t>
            </a:r>
            <a:r>
              <a:rPr lang="en-US" dirty="0" err="1"/>
              <a:t>oslabljene</a:t>
            </a:r>
            <a:r>
              <a:rPr lang="en-US" dirty="0"/>
              <a:t> </a:t>
            </a:r>
            <a:r>
              <a:rPr lang="en-US" dirty="0" err="1"/>
              <a:t>životinje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slabim</a:t>
            </a:r>
            <a:r>
              <a:rPr lang="en-US" dirty="0"/>
              <a:t> </a:t>
            </a:r>
            <a:r>
              <a:rPr lang="en-US" dirty="0" err="1"/>
              <a:t>imunitetom</a:t>
            </a:r>
            <a:r>
              <a:rPr lang="en-US" dirty="0" smtClean="0"/>
              <a:t>.</a:t>
            </a:r>
            <a:r>
              <a:rPr lang="sr-Latn-RS" dirty="0" smtClean="0"/>
              <a:t> </a:t>
            </a:r>
            <a:r>
              <a:rPr lang="en-US" dirty="0" err="1" smtClean="0"/>
              <a:t>Novorođenčad</a:t>
            </a:r>
            <a:r>
              <a:rPr lang="en-US" dirty="0" smtClean="0"/>
              <a:t> </a:t>
            </a:r>
            <a:r>
              <a:rPr lang="en-US" dirty="0" err="1" smtClean="0"/>
              <a:t>zaražen</a:t>
            </a:r>
            <a:r>
              <a:rPr lang="sr-Latn-RS" dirty="0" smtClean="0"/>
              <a:t>a </a:t>
            </a:r>
            <a:r>
              <a:rPr lang="en-US" dirty="0" err="1" smtClean="0"/>
              <a:t>koliba</a:t>
            </a:r>
            <a:r>
              <a:rPr lang="sr-Latn-RS" dirty="0" err="1" smtClean="0"/>
              <a:t>kteri</a:t>
            </a:r>
            <a:r>
              <a:rPr lang="en-US" dirty="0" err="1" smtClean="0"/>
              <a:t>ozom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maternici</a:t>
            </a:r>
            <a:r>
              <a:rPr lang="en-US" dirty="0"/>
              <a:t> </a:t>
            </a:r>
            <a:r>
              <a:rPr lang="en-US" dirty="0" err="1"/>
              <a:t>uglavnom</a:t>
            </a:r>
            <a:r>
              <a:rPr lang="en-US" dirty="0"/>
              <a:t> ne </a:t>
            </a:r>
            <a:r>
              <a:rPr lang="en-US" dirty="0" err="1"/>
              <a:t>žive</a:t>
            </a:r>
            <a:r>
              <a:rPr lang="en-US" dirty="0"/>
              <a:t> </a:t>
            </a:r>
            <a:r>
              <a:rPr lang="sr-Latn-RS" dirty="0" smtClean="0"/>
              <a:t>duže od dve nedelje.</a:t>
            </a:r>
            <a:endParaRPr lang="sr-Latn-RS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Nutrije</a:t>
            </a:r>
            <a:r>
              <a:rPr lang="sr-Latn-RS" dirty="0" smtClean="0"/>
              <a:t> takođe mogu da obole od upale pluća, </a:t>
            </a:r>
            <a:r>
              <a:rPr lang="sr-Latn-RS" dirty="0" err="1" smtClean="0"/>
              <a:t>kokcidioze</a:t>
            </a:r>
            <a:r>
              <a:rPr lang="sr-Latn-RS" dirty="0" smtClean="0"/>
              <a:t>, raznih preloma </a:t>
            </a:r>
            <a:r>
              <a:rPr lang="sr-Latn-RS" dirty="0" err="1" smtClean="0"/>
              <a:t>kostiju,patološkog</a:t>
            </a:r>
            <a:r>
              <a:rPr lang="sr-Latn-RS" dirty="0" smtClean="0"/>
              <a:t> mršavljenja itd.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2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3771"/>
            <a:ext cx="10515600" cy="5393192"/>
          </a:xfrm>
          <a:solidFill>
            <a:srgbClr val="92D050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RS" b="1" i="1" u="sng" dirty="0" smtClean="0"/>
              <a:t>Meso </a:t>
            </a:r>
            <a:r>
              <a:rPr lang="sr-Latn-RS" b="1" i="1" u="sng" dirty="0" err="1" smtClean="0"/>
              <a:t>nutrija</a:t>
            </a:r>
            <a:endParaRPr lang="sr-Latn-RS" b="1" i="1" u="sng" dirty="0" smtClean="0"/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Meso </a:t>
            </a:r>
            <a:r>
              <a:rPr lang="sr-Latn-RS" dirty="0" err="1" smtClean="0"/>
              <a:t>nutrije</a:t>
            </a:r>
            <a:r>
              <a:rPr lang="sr-Latn-RS" dirty="0" smtClean="0"/>
              <a:t> se razlikuje od svinjskog i goveđeg mesa po svojim suptilnim aromama i specifičnom ukusu.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jedu</a:t>
            </a:r>
            <a:r>
              <a:rPr lang="en-US" dirty="0"/>
              <a:t> </a:t>
            </a:r>
            <a:r>
              <a:rPr lang="en-US" dirty="0" err="1"/>
              <a:t>meso</a:t>
            </a:r>
            <a:r>
              <a:rPr lang="en-US" dirty="0"/>
              <a:t> </a:t>
            </a:r>
            <a:r>
              <a:rPr lang="en-US" dirty="0" err="1"/>
              <a:t>nutrije</a:t>
            </a:r>
            <a:r>
              <a:rPr lang="en-US" dirty="0"/>
              <a:t>, </a:t>
            </a:r>
            <a:r>
              <a:rPr lang="en-US" dirty="0" err="1"/>
              <a:t>primećuju</a:t>
            </a:r>
            <a:r>
              <a:rPr lang="en-US" dirty="0"/>
              <a:t> se </a:t>
            </a:r>
            <a:r>
              <a:rPr lang="en-US" dirty="0" err="1"/>
              <a:t>pozitivne</a:t>
            </a:r>
            <a:r>
              <a:rPr lang="en-US" dirty="0"/>
              <a:t> </a:t>
            </a:r>
            <a:r>
              <a:rPr lang="en-US" dirty="0" err="1"/>
              <a:t>promene</a:t>
            </a:r>
            <a:r>
              <a:rPr lang="en-US" dirty="0"/>
              <a:t> u </a:t>
            </a:r>
            <a:r>
              <a:rPr lang="en-US" dirty="0" err="1"/>
              <a:t>organizmu</a:t>
            </a:r>
            <a:r>
              <a:rPr lang="en-US" dirty="0" smtClean="0"/>
              <a:t>.</a:t>
            </a:r>
            <a:endParaRPr lang="sr-Latn-RS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Karakteristična</a:t>
            </a:r>
            <a:r>
              <a:rPr lang="en-US" dirty="0"/>
              <a:t> </a:t>
            </a:r>
            <a:r>
              <a:rPr lang="en-US" dirty="0" err="1" smtClean="0"/>
              <a:t>svojstva</a:t>
            </a:r>
            <a:r>
              <a:rPr lang="sr-Latn-RS" dirty="0"/>
              <a:t> </a:t>
            </a:r>
            <a:r>
              <a:rPr lang="sr-Latn-RS" dirty="0" smtClean="0"/>
              <a:t>mesa</a:t>
            </a:r>
            <a:r>
              <a:rPr lang="en-US" dirty="0" smtClean="0"/>
              <a:t>: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dirty="0" err="1"/>
              <a:t>boja</a:t>
            </a:r>
            <a:r>
              <a:rPr lang="en-US" dirty="0"/>
              <a:t> </a:t>
            </a:r>
            <a:r>
              <a:rPr lang="en-US" dirty="0" err="1"/>
              <a:t>nalikuje</a:t>
            </a:r>
            <a:r>
              <a:rPr lang="en-US" dirty="0"/>
              <a:t> </a:t>
            </a:r>
            <a:r>
              <a:rPr lang="en-US" dirty="0" err="1"/>
              <a:t>govedini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/>
              <a:t>u</a:t>
            </a:r>
            <a:r>
              <a:rPr lang="en-US" dirty="0" err="1" smtClean="0"/>
              <a:t>kus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sličan</a:t>
            </a:r>
            <a:r>
              <a:rPr lang="en-US" dirty="0"/>
              <a:t> </a:t>
            </a:r>
            <a:r>
              <a:rPr lang="en-US" dirty="0" err="1"/>
              <a:t>piletini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teletini</a:t>
            </a:r>
            <a:r>
              <a:rPr lang="en-US" dirty="0"/>
              <a:t>;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/>
              <a:t>u </a:t>
            </a:r>
            <a:r>
              <a:rPr lang="en-US" dirty="0" err="1"/>
              <a:t>prisustvu</a:t>
            </a:r>
            <a:r>
              <a:rPr lang="en-US" dirty="0"/>
              <a:t> </a:t>
            </a:r>
            <a:r>
              <a:rPr lang="en-US" dirty="0" err="1"/>
              <a:t>minerala</a:t>
            </a:r>
            <a:r>
              <a:rPr lang="en-US" dirty="0"/>
              <a:t>, </a:t>
            </a:r>
            <a:r>
              <a:rPr lang="en-US" dirty="0" err="1"/>
              <a:t>masti</a:t>
            </a:r>
            <a:r>
              <a:rPr lang="en-US" dirty="0"/>
              <a:t>, </a:t>
            </a:r>
            <a:r>
              <a:rPr lang="en-US" dirty="0" err="1"/>
              <a:t>proteina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vitamina</a:t>
            </a:r>
            <a:r>
              <a:rPr lang="en-US" dirty="0" smtClean="0"/>
              <a:t>, </a:t>
            </a:r>
            <a:r>
              <a:rPr lang="en-US" dirty="0" err="1"/>
              <a:t>meso</a:t>
            </a:r>
            <a:r>
              <a:rPr lang="en-US" dirty="0"/>
              <a:t> </a:t>
            </a:r>
            <a:r>
              <a:rPr lang="sr-Latn-RS" dirty="0" err="1" smtClean="0"/>
              <a:t>nutrije</a:t>
            </a:r>
            <a:r>
              <a:rPr lang="sr-Latn-RS" dirty="0" smtClean="0"/>
              <a:t> se </a:t>
            </a:r>
            <a:r>
              <a:rPr lang="en-US" dirty="0" smtClean="0"/>
              <a:t>ne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uporediti</a:t>
            </a:r>
            <a:r>
              <a:rPr lang="en-US" dirty="0" smtClean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RS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jednom</a:t>
            </a:r>
            <a:r>
              <a:rPr lang="en-US" dirty="0"/>
              <a:t> od </a:t>
            </a:r>
            <a:r>
              <a:rPr lang="en-US" dirty="0" err="1"/>
              <a:t>poznatih</a:t>
            </a:r>
            <a:r>
              <a:rPr lang="en-US" dirty="0"/>
              <a:t> </a:t>
            </a:r>
            <a:r>
              <a:rPr lang="en-US" dirty="0" err="1" smtClean="0"/>
              <a:t>vrsta</a:t>
            </a:r>
            <a:r>
              <a:rPr lang="sr-Latn-RS" dirty="0"/>
              <a:t> </a:t>
            </a:r>
            <a:r>
              <a:rPr lang="sr-Latn-RS" dirty="0" smtClean="0"/>
              <a:t>mesa.</a:t>
            </a:r>
            <a:endParaRPr lang="en-US" dirty="0"/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/>
              <a:t>P</a:t>
            </a:r>
            <a:r>
              <a:rPr lang="en-US" dirty="0" err="1" smtClean="0"/>
              <a:t>roizvod</a:t>
            </a:r>
            <a:r>
              <a:rPr lang="sr-Latn-RS" dirty="0" smtClean="0"/>
              <a:t> je</a:t>
            </a:r>
            <a:r>
              <a:rPr lang="en-US" dirty="0" smtClean="0"/>
              <a:t> </a:t>
            </a:r>
            <a:r>
              <a:rPr lang="en-US" dirty="0" err="1"/>
              <a:t>izuzetna</a:t>
            </a:r>
            <a:r>
              <a:rPr lang="en-US" dirty="0"/>
              <a:t> </a:t>
            </a:r>
            <a:r>
              <a:rPr lang="en-US" dirty="0" err="1"/>
              <a:t>poslastica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skupa</a:t>
            </a:r>
            <a:r>
              <a:rPr lang="en-US" dirty="0"/>
              <a:t> je. 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0590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utria meso - koristi i štete - Korist i štet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" y="703717"/>
            <a:ext cx="5017072" cy="283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rednosti i štetnost nutrijskog mesa, ljekovita svojstva nutrijeve mas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9" y="703717"/>
            <a:ext cx="4728753" cy="2836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Kako izgleda meso nutrije. Nutria meso: koristi, štete, metode kuhanja.  Korisne kvalitete mes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765" y="3801291"/>
            <a:ext cx="5017072" cy="26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Ono što znamo o mesu nutrija: koristi i šteta - Popravak stana vlastitim  rukama, izgradnja, dizaj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9" y="3696789"/>
            <a:ext cx="4728753" cy="264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4069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4583"/>
            <a:ext cx="10515600" cy="5432380"/>
          </a:xfrm>
          <a:solidFill>
            <a:srgbClr val="92D050"/>
          </a:solidFill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Latn-RS" dirty="0"/>
              <a:t>Pozitivni zdravstveni efekti:</a:t>
            </a:r>
          </a:p>
          <a:p>
            <a:pPr fontAlgn="base"/>
            <a:r>
              <a:rPr lang="en-US" dirty="0" err="1"/>
              <a:t>jača</a:t>
            </a:r>
            <a:r>
              <a:rPr lang="en-US" dirty="0"/>
              <a:t> </a:t>
            </a:r>
            <a:r>
              <a:rPr lang="en-US" dirty="0" err="1"/>
              <a:t>imunološki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(</a:t>
            </a:r>
            <a:r>
              <a:rPr lang="en-US" dirty="0" err="1"/>
              <a:t>preporučuju</a:t>
            </a:r>
            <a:r>
              <a:rPr lang="en-US" dirty="0"/>
              <a:t> </a:t>
            </a:r>
            <a:r>
              <a:rPr lang="en-US" dirty="0" err="1"/>
              <a:t>nutricionisti</a:t>
            </a:r>
            <a:r>
              <a:rPr lang="en-US" dirty="0"/>
              <a:t> </a:t>
            </a:r>
            <a:r>
              <a:rPr lang="en-US" dirty="0" err="1"/>
              <a:t>nakon</a:t>
            </a:r>
            <a:r>
              <a:rPr lang="en-US" dirty="0"/>
              <a:t> </a:t>
            </a:r>
            <a:r>
              <a:rPr lang="en-US" dirty="0" err="1"/>
              <a:t>iscrpljujućeg</a:t>
            </a:r>
            <a:r>
              <a:rPr lang="en-US" dirty="0"/>
              <a:t> </a:t>
            </a:r>
            <a:r>
              <a:rPr lang="en-US" dirty="0" err="1"/>
              <a:t>fizičkog</a:t>
            </a:r>
            <a:r>
              <a:rPr lang="en-US" dirty="0"/>
              <a:t> </a:t>
            </a:r>
            <a:r>
              <a:rPr lang="en-US" dirty="0" err="1"/>
              <a:t>napora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dugotrajnih</a:t>
            </a:r>
            <a:r>
              <a:rPr lang="en-US" dirty="0"/>
              <a:t> </a:t>
            </a:r>
            <a:r>
              <a:rPr lang="en-US" dirty="0" err="1"/>
              <a:t>bolesti</a:t>
            </a:r>
            <a:r>
              <a:rPr lang="en-US" dirty="0"/>
              <a:t>),</a:t>
            </a:r>
          </a:p>
          <a:p>
            <a:pPr fontAlgn="base"/>
            <a:r>
              <a:rPr lang="en-US" dirty="0" err="1"/>
              <a:t>neguje</a:t>
            </a:r>
            <a:r>
              <a:rPr lang="en-US" dirty="0"/>
              <a:t> </a:t>
            </a:r>
            <a:r>
              <a:rPr lang="en-US" dirty="0" err="1" smtClean="0"/>
              <a:t>telo</a:t>
            </a:r>
            <a:r>
              <a:rPr lang="en-US" dirty="0"/>
              <a:t>, </a:t>
            </a:r>
            <a:r>
              <a:rPr lang="en-US" dirty="0" err="1"/>
              <a:t>pružajući</a:t>
            </a:r>
            <a:r>
              <a:rPr lang="en-US" dirty="0"/>
              <a:t> </a:t>
            </a:r>
            <a:r>
              <a:rPr lang="en-US" dirty="0" err="1"/>
              <a:t>potrebne</a:t>
            </a:r>
            <a:r>
              <a:rPr lang="en-US" dirty="0"/>
              <a:t> </a:t>
            </a:r>
            <a:r>
              <a:rPr lang="en-US" dirty="0" err="1"/>
              <a:t>proteine</a:t>
            </a:r>
            <a:r>
              <a:rPr lang="en-US" dirty="0"/>
              <a:t>, </a:t>
            </a:r>
            <a:r>
              <a:rPr lang="en-US" dirty="0" err="1"/>
              <a:t>vitamine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minerale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pomaže</a:t>
            </a:r>
            <a:r>
              <a:rPr lang="en-US" dirty="0"/>
              <a:t> u </a:t>
            </a:r>
            <a:r>
              <a:rPr lang="en-US" dirty="0" err="1"/>
              <a:t>gubitku</a:t>
            </a:r>
            <a:r>
              <a:rPr lang="en-US" dirty="0"/>
              <a:t> </a:t>
            </a:r>
            <a:r>
              <a:rPr lang="en-US" dirty="0" err="1"/>
              <a:t>viška</a:t>
            </a:r>
            <a:r>
              <a:rPr lang="en-US" dirty="0"/>
              <a:t> </a:t>
            </a:r>
            <a:r>
              <a:rPr lang="en-US" dirty="0" err="1"/>
              <a:t>kilograma</a:t>
            </a:r>
            <a:r>
              <a:rPr lang="en-US" dirty="0"/>
              <a:t>),</a:t>
            </a:r>
          </a:p>
          <a:p>
            <a:pPr fontAlgn="base"/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vitalnost</a:t>
            </a:r>
            <a:r>
              <a:rPr lang="en-US" dirty="0"/>
              <a:t> (</a:t>
            </a:r>
            <a:r>
              <a:rPr lang="en-US" dirty="0" err="1"/>
              <a:t>pomaže</a:t>
            </a:r>
            <a:r>
              <a:rPr lang="en-US" dirty="0"/>
              <a:t> u </a:t>
            </a:r>
            <a:r>
              <a:rPr lang="en-US" dirty="0" err="1"/>
              <a:t>suzbijanju</a:t>
            </a:r>
            <a:r>
              <a:rPr lang="en-US" dirty="0"/>
              <a:t> </a:t>
            </a:r>
            <a:r>
              <a:rPr lang="en-US" dirty="0" err="1"/>
              <a:t>pospanosti</a:t>
            </a:r>
            <a:r>
              <a:rPr lang="en-US" dirty="0"/>
              <a:t>, </a:t>
            </a:r>
            <a:r>
              <a:rPr lang="en-US" dirty="0" err="1"/>
              <a:t>nesanice</a:t>
            </a:r>
            <a:r>
              <a:rPr lang="en-US" dirty="0"/>
              <a:t>),</a:t>
            </a:r>
          </a:p>
          <a:p>
            <a:pPr fontAlgn="base"/>
            <a:r>
              <a:rPr lang="en-US" dirty="0" err="1"/>
              <a:t>poboljšava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 </a:t>
            </a:r>
            <a:r>
              <a:rPr lang="en-US" dirty="0" err="1"/>
              <a:t>kose</a:t>
            </a:r>
            <a:r>
              <a:rPr lang="en-US" dirty="0"/>
              <a:t>, </a:t>
            </a:r>
            <a:r>
              <a:rPr lang="en-US" dirty="0" err="1"/>
              <a:t>noktiju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kože</a:t>
            </a:r>
            <a:r>
              <a:rPr lang="en-US" dirty="0"/>
              <a:t>,</a:t>
            </a:r>
          </a:p>
          <a:p>
            <a:pPr fontAlgn="base"/>
            <a:r>
              <a:rPr lang="en-US" dirty="0" smtClean="0"/>
              <a:t>stimuli</a:t>
            </a:r>
            <a:r>
              <a:rPr lang="sr-Latn-RS" dirty="0" err="1" smtClean="0"/>
              <a:t>še</a:t>
            </a:r>
            <a:r>
              <a:rPr lang="en-US" dirty="0" smtClean="0"/>
              <a:t> </a:t>
            </a:r>
            <a:r>
              <a:rPr lang="en-US" dirty="0" err="1"/>
              <a:t>proizvodnju</a:t>
            </a:r>
            <a:r>
              <a:rPr lang="en-US" dirty="0"/>
              <a:t> </a:t>
            </a:r>
            <a:r>
              <a:rPr lang="en-US" dirty="0" err="1"/>
              <a:t>hormona</a:t>
            </a:r>
            <a:r>
              <a:rPr lang="en-US" dirty="0"/>
              <a:t> </a:t>
            </a:r>
            <a:r>
              <a:rPr lang="en-US" dirty="0" err="1" smtClean="0"/>
              <a:t>štitn</a:t>
            </a:r>
            <a:r>
              <a:rPr lang="sr-Latn-RS" dirty="0" smtClean="0"/>
              <a:t>e žlezde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preporučuje</a:t>
            </a:r>
            <a:r>
              <a:rPr lang="en-US" dirty="0"/>
              <a:t> se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disfunkciju</a:t>
            </a:r>
            <a:r>
              <a:rPr lang="en-US" dirty="0"/>
              <a:t> </a:t>
            </a:r>
            <a:r>
              <a:rPr lang="en-US" dirty="0" err="1"/>
              <a:t>štitnjače</a:t>
            </a:r>
            <a:r>
              <a:rPr lang="en-US" dirty="0"/>
              <a:t>),</a:t>
            </a:r>
          </a:p>
          <a:p>
            <a:pPr fontAlgn="base"/>
            <a:r>
              <a:rPr lang="en-US" dirty="0" err="1"/>
              <a:t>aktivira</a:t>
            </a:r>
            <a:r>
              <a:rPr lang="en-US" dirty="0"/>
              <a:t> </a:t>
            </a:r>
            <a:r>
              <a:rPr lang="en-US" dirty="0" err="1" smtClean="0"/>
              <a:t>metabolizam</a:t>
            </a:r>
            <a:r>
              <a:rPr lang="sr-Latn-RS" dirty="0" smtClean="0"/>
              <a:t>,</a:t>
            </a:r>
            <a:endParaRPr lang="en-US" dirty="0"/>
          </a:p>
          <a:p>
            <a:pPr fontAlgn="base"/>
            <a:r>
              <a:rPr lang="en-US" dirty="0" err="1"/>
              <a:t>poboljšava</a:t>
            </a:r>
            <a:r>
              <a:rPr lang="en-US" dirty="0"/>
              <a:t> </a:t>
            </a:r>
            <a:r>
              <a:rPr lang="en-US" dirty="0" err="1"/>
              <a:t>krvnu</a:t>
            </a:r>
            <a:r>
              <a:rPr lang="en-US" dirty="0"/>
              <a:t> </a:t>
            </a:r>
            <a:r>
              <a:rPr lang="en-US" dirty="0" err="1"/>
              <a:t>sliku</a:t>
            </a:r>
            <a:r>
              <a:rPr lang="en-US" dirty="0"/>
              <a:t> (</a:t>
            </a:r>
            <a:r>
              <a:rPr lang="en-US" dirty="0" err="1"/>
              <a:t>kod</a:t>
            </a:r>
            <a:r>
              <a:rPr lang="en-US" dirty="0"/>
              <a:t> </a:t>
            </a:r>
            <a:r>
              <a:rPr lang="en-US" dirty="0" err="1"/>
              <a:t>anemije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9924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337"/>
            <a:ext cx="10515600" cy="5275626"/>
          </a:xfrm>
          <a:solidFill>
            <a:srgbClr val="92D050"/>
          </a:solidFill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Latn-RS" dirty="0" smtClean="0"/>
              <a:t>Krzno </a:t>
            </a:r>
            <a:r>
              <a:rPr lang="sr-Latn-RS" dirty="0" err="1" smtClean="0"/>
              <a:t>nutrije</a:t>
            </a:r>
            <a:endParaRPr lang="sr-Latn-RS" dirty="0"/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err="1" smtClean="0"/>
              <a:t>Dlačni</a:t>
            </a:r>
            <a:r>
              <a:rPr lang="sr-Latn-RS" dirty="0" smtClean="0"/>
              <a:t> pokrivač </a:t>
            </a:r>
            <a:r>
              <a:rPr lang="sr-Latn-RS" dirty="0" err="1" smtClean="0"/>
              <a:t>nutrije</a:t>
            </a:r>
            <a:r>
              <a:rPr lang="sr-Latn-RS" dirty="0" smtClean="0"/>
              <a:t>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RS" dirty="0" smtClean="0"/>
              <a:t>donji </a:t>
            </a:r>
            <a:r>
              <a:rPr lang="sr-Latn-RS" dirty="0" err="1" smtClean="0"/>
              <a:t>dlačni</a:t>
            </a:r>
            <a:r>
              <a:rPr lang="sr-Latn-RS" dirty="0" smtClean="0"/>
              <a:t> pokrivač (tvorevina pahuljastih i kraćih prelaznih dlaka) i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r-Latn-RS" dirty="0" err="1" smtClean="0"/>
              <a:t>pokrovne</a:t>
            </a:r>
            <a:r>
              <a:rPr lang="sr-Latn-RS" dirty="0" smtClean="0"/>
              <a:t> dlake (sloj dužih prelaznih i </a:t>
            </a:r>
            <a:r>
              <a:rPr lang="sr-Latn-RS" dirty="0" err="1" smtClean="0"/>
              <a:t>osjastih</a:t>
            </a:r>
            <a:r>
              <a:rPr lang="sr-Latn-RS" dirty="0" smtClean="0"/>
              <a:t> dlaka).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Sloj donjih dlaka čine niti dužine do 2,5cm, </a:t>
            </a:r>
            <a:r>
              <a:rPr lang="sr-Latn-RS" dirty="0" err="1" smtClean="0"/>
              <a:t>pokrovne</a:t>
            </a:r>
            <a:r>
              <a:rPr lang="sr-Latn-RS" dirty="0" smtClean="0"/>
              <a:t> dlake su dužine do 8cm.</a:t>
            </a:r>
            <a:endParaRPr lang="sr-Latn-RS" dirty="0"/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Prelazne dlake su po boji, obliku i preseku slične </a:t>
            </a:r>
            <a:r>
              <a:rPr lang="sr-Latn-RS" dirty="0" err="1" smtClean="0"/>
              <a:t>osjastim</a:t>
            </a:r>
            <a:r>
              <a:rPr lang="sr-Latn-RS" dirty="0" smtClean="0"/>
              <a:t> dlakama, ali su kraće i tanje.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Donje dlake delimo na fine i grube. Prve su prosečne debljine oko 12 </a:t>
            </a:r>
            <a:r>
              <a:rPr lang="sr-Latn-RS" dirty="0" err="1" smtClean="0"/>
              <a:t>mikrometra</a:t>
            </a:r>
            <a:r>
              <a:rPr lang="sr-Latn-RS" dirty="0" smtClean="0"/>
              <a:t>, a druge oko 23 </a:t>
            </a:r>
            <a:r>
              <a:rPr lang="sr-Latn-RS" dirty="0" err="1" smtClean="0"/>
              <a:t>mikrometra</a:t>
            </a:r>
            <a:r>
              <a:rPr lang="sr-Latn-RS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Gustoća je jedna od glavnih vrednosti krzna </a:t>
            </a:r>
            <a:r>
              <a:rPr lang="sr-Latn-RS" dirty="0" err="1" smtClean="0"/>
              <a:t>nutrije</a:t>
            </a:r>
            <a:r>
              <a:rPr lang="sr-Latn-RS" dirty="0" smtClean="0"/>
              <a:t> (70-310 </a:t>
            </a:r>
            <a:r>
              <a:rPr lang="sr-Latn-RS" dirty="0" err="1" smtClean="0"/>
              <a:t>dlačnih</a:t>
            </a:r>
            <a:r>
              <a:rPr lang="sr-Latn-RS" dirty="0" smtClean="0"/>
              <a:t> niti na mm² u zavisnosti od mesta na koži i stepena zrelosti </a:t>
            </a:r>
            <a:r>
              <a:rPr lang="sr-Latn-RS" dirty="0" err="1" smtClean="0"/>
              <a:t>dlačnog</a:t>
            </a:r>
            <a:r>
              <a:rPr lang="sr-Latn-RS" dirty="0" smtClean="0"/>
              <a:t> pokrivača).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077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3143"/>
            <a:ext cx="10515600" cy="5523820"/>
          </a:xfrm>
          <a:solidFill>
            <a:srgbClr val="92D050"/>
          </a:solidFill>
        </p:spPr>
        <p:txBody>
          <a:bodyPr/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Zrelost </a:t>
            </a:r>
            <a:r>
              <a:rPr lang="sr-Latn-RS" dirty="0" err="1" smtClean="0"/>
              <a:t>dlačnog</a:t>
            </a:r>
            <a:r>
              <a:rPr lang="sr-Latn-RS" dirty="0" smtClean="0"/>
              <a:t> pokrivača utvrđuje se ispitivanjem trbušnog dela kože.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Prvo sazrevanje nastupa između 7 i 12 meseca života, zavisno od nasleđenih osobina i fizičke kondicije životinje.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Posle prvog sazrevanja, </a:t>
            </a:r>
            <a:r>
              <a:rPr lang="sr-Latn-RS" dirty="0" err="1" smtClean="0"/>
              <a:t>nutrije</a:t>
            </a:r>
            <a:r>
              <a:rPr lang="sr-Latn-RS" dirty="0" smtClean="0"/>
              <a:t> menjaju </a:t>
            </a:r>
            <a:r>
              <a:rPr lang="sr-Latn-RS" dirty="0" err="1" smtClean="0"/>
              <a:t>dlačni</a:t>
            </a:r>
            <a:r>
              <a:rPr lang="sr-Latn-RS" dirty="0" smtClean="0"/>
              <a:t> pokrivač u proleće i u jesen, a sledeća sazrevanja nastupaju samo u zimskom periodu.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Boja može biti standardna i mutirana.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One </a:t>
            </a:r>
            <a:r>
              <a:rPr lang="sr-Latn-RS" dirty="0" err="1" smtClean="0"/>
              <a:t>nutrije</a:t>
            </a:r>
            <a:r>
              <a:rPr lang="sr-Latn-RS" dirty="0" smtClean="0"/>
              <a:t> koje bojom podsećaju na divlje nazivamo standardnim.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Mutirane mogu imati različitu boju </a:t>
            </a:r>
            <a:r>
              <a:rPr lang="sr-Latn-RS" dirty="0" err="1" smtClean="0"/>
              <a:t>dlačnog</a:t>
            </a:r>
            <a:r>
              <a:rPr lang="sr-Latn-RS" dirty="0" smtClean="0"/>
              <a:t> pokrivača (crnu, belu, zlatnu, bisernu, smeđu, jelen), što se postiže pravilnom selekcijom </a:t>
            </a:r>
            <a:r>
              <a:rPr lang="sr-Latn-RS" dirty="0" err="1" smtClean="0"/>
              <a:t>nutrija</a:t>
            </a:r>
            <a:r>
              <a:rPr lang="sr-Latn-RS" dirty="0" smtClean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692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KRZNO - NUTRIJA - Kupindo.com (31089185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72" y="783636"/>
            <a:ext cx="4618101" cy="531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Nutrija krzno (NOVO) -- Mali oglasi i prodavnice # Goglasi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050" y="783636"/>
            <a:ext cx="5172075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0133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pPr algn="ctr"/>
            <a:r>
              <a:rPr lang="sr-Latn-RS" b="1" dirty="0" smtClean="0"/>
              <a:t>Anatomija </a:t>
            </a:r>
            <a:r>
              <a:rPr lang="sr-Latn-RS" b="1" dirty="0" err="1" smtClean="0"/>
              <a:t>nutrije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05804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Nutrije</a:t>
            </a:r>
            <a:r>
              <a:rPr lang="sr-Latn-RS" dirty="0" smtClean="0"/>
              <a:t> su najkrupniji glodari na svetu.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Dužina tela: 35-65 cm; dužina repa 25-45 cm.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Masa odrasle jedinke se kreće od 4-9 kg (14kg).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Težina ženke je za 10-15% manja nego mužjaka istog uzrasta.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Telo je zdepasto, cilindrično sa tipičnim „pacovskim“ repom, obraslim retkim dlakama i </a:t>
            </a:r>
            <a:r>
              <a:rPr lang="sr-Latn-RS" dirty="0" err="1" smtClean="0"/>
              <a:t>rožnim</a:t>
            </a:r>
            <a:r>
              <a:rPr lang="sr-Latn-RS" dirty="0" smtClean="0"/>
              <a:t> pločicama.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Glava velika, vrat kratak, usne su obrasle dlakama.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Karakteristični veliki sekutići za glodanje (2+2), narandžasto-žute boje, stalno se troše, a u slučaju loma ponovo rastu. Potpuno se razviju sa 6 meseci.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2542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unda od krzna nutrije - Kupindo.com (68822253)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32" y="819785"/>
            <a:ext cx="4038865" cy="531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Nutrija krzno -- Mali oglasi i prodavnice # Goglasi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6660" y="819785"/>
            <a:ext cx="5579020" cy="531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4976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rska nutrija (Myocastor coypus / Coypu / Nutria) | Flick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69" y="1583124"/>
            <a:ext cx="5906222" cy="393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na je nutrija ukrštenica od 5 slova. O nutriji. Zečevi ili nutrij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929" y="1583124"/>
            <a:ext cx="5715000" cy="3939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5609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6023"/>
            <a:ext cx="10515600" cy="5340940"/>
          </a:xfrm>
          <a:solidFill>
            <a:srgbClr val="92D050"/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Zadnje noge su jake, sa po 5 prstiju i kožicom razapetom između njih koja služi za plivanje.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Prednje noge služe za hvatanje hrane i pridržavanje dok jedu.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Ženka ima dvorogu matericu.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/>
              <a:t>M</a:t>
            </a:r>
            <a:r>
              <a:rPr lang="sr-Latn-RS" dirty="0" smtClean="0"/>
              <a:t>lečna žlezda – sise se nalaze na bočnoj strani.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Većinom ima 4 para sisa, sa svake strane po 4.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Mužjak nema mošnice, testisi su smešteni u trbušnoj duplji.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Kostur je relativno slab izuzev glave koja je masivna.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Kičma ima 56 pršljenova.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Dužina creva je 15 puta veća od njene telesne dužine (posebno značajno jer je </a:t>
            </a:r>
            <a:r>
              <a:rPr lang="sr-Latn-RS" dirty="0" err="1" smtClean="0"/>
              <a:t>nutrija</a:t>
            </a:r>
            <a:r>
              <a:rPr lang="sr-Latn-RS" dirty="0" smtClean="0"/>
              <a:t> biljojed). Relativno veliko slepo crevo.</a:t>
            </a:r>
          </a:p>
          <a:p>
            <a:pPr>
              <a:buFont typeface="Wingdings" panose="05000000000000000000" pitchFamily="2" charset="2"/>
              <a:buChar char="v"/>
            </a:pPr>
            <a:endParaRPr lang="sr-Latn-R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012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9897"/>
            <a:ext cx="10515600" cy="5367066"/>
          </a:xfrm>
          <a:solidFill>
            <a:srgbClr val="92D050"/>
          </a:solidFill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U uglovima usana i pored analnog otvora su lojne žlezde.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Lojni sekret </a:t>
            </a:r>
            <a:r>
              <a:rPr lang="sr-Latn-RS" dirty="0" err="1" smtClean="0"/>
              <a:t>nutrije</a:t>
            </a:r>
            <a:r>
              <a:rPr lang="sr-Latn-RS" dirty="0" smtClean="0"/>
              <a:t> </a:t>
            </a:r>
            <a:r>
              <a:rPr lang="sr-Latn-RS" dirty="0" err="1" smtClean="0"/>
              <a:t>razmazuju</a:t>
            </a:r>
            <a:r>
              <a:rPr lang="sr-Latn-RS" dirty="0" smtClean="0"/>
              <a:t> po dlaci radi zaštite od </a:t>
            </a:r>
            <a:r>
              <a:rPr lang="sr-Latn-RS" dirty="0" err="1" smtClean="0"/>
              <a:t>kvašenja</a:t>
            </a:r>
            <a:r>
              <a:rPr lang="sr-Latn-RS" dirty="0" smtClean="0"/>
              <a:t>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Nutrije</a:t>
            </a:r>
            <a:r>
              <a:rPr lang="sr-Latn-RS" dirty="0" smtClean="0"/>
              <a:t> nemaju znojne žlezde.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Usna šupljina je podeljena na dva dela (spoljni za žvakanje a unutrašnji za mlevenje hrane).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Prilikom plivanja ili glodanja pod vodom, kožna pregrada zatvara unutrašnji deo usne šupljine pa voda ne može da prodre u nju.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Razvijena su čula mirisa, sluha i dodira. Vid joj je slab (dobro vidi u daljinu, loše izbliza).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Boja </a:t>
            </a:r>
            <a:r>
              <a:rPr lang="sr-Latn-RS" dirty="0" err="1" smtClean="0"/>
              <a:t>dlačnog</a:t>
            </a:r>
            <a:r>
              <a:rPr lang="sr-Latn-RS" dirty="0" smtClean="0"/>
              <a:t> pokrivača se nasleđuje.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Divlje </a:t>
            </a:r>
            <a:r>
              <a:rPr lang="sr-Latn-RS" dirty="0" err="1" smtClean="0"/>
              <a:t>nutrije</a:t>
            </a:r>
            <a:r>
              <a:rPr lang="sr-Latn-RS" dirty="0" smtClean="0"/>
              <a:t> imaju pahuljaste dlake sivkasto-tamnosmeđe boje, a </a:t>
            </a:r>
            <a:r>
              <a:rPr lang="sr-Latn-RS" dirty="0" err="1" smtClean="0"/>
              <a:t>pokrovna</a:t>
            </a:r>
            <a:r>
              <a:rPr lang="sr-Latn-RS" dirty="0" smtClean="0"/>
              <a:t> bronzano-smeđa sa sivim vrhovima. Javljaju se i mutacije od bele, zlatne do crne boje.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530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149"/>
            <a:ext cx="10515600" cy="5314814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sr-Latn-RS" b="1" i="1" u="sng" dirty="0" smtClean="0"/>
              <a:t>Stanište</a:t>
            </a:r>
            <a:endParaRPr lang="sr-Latn-RS" b="1" i="1" u="sng" dirty="0"/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err="1" smtClean="0"/>
              <a:t>Semiakvičan</a:t>
            </a:r>
            <a:r>
              <a:rPr lang="sr-Latn-RS" dirty="0" smtClean="0"/>
              <a:t> glodar.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Naseljava reke, potoke, jezera, </a:t>
            </a:r>
            <a:r>
              <a:rPr lang="sr-Latn-RS" dirty="0" err="1" smtClean="0"/>
              <a:t>zabarena</a:t>
            </a:r>
            <a:r>
              <a:rPr lang="sr-Latn-RS" dirty="0" smtClean="0"/>
              <a:t> područja i bare sa razvijenom priobalnom vegetacijom.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Svoja skloništa, sa tunelima prečnika 20 cm, kopa u obalu, dok je sam ulaz u vodi.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Kada nivo vode opadne, </a:t>
            </a:r>
            <a:r>
              <a:rPr lang="sr-Latn-RS" dirty="0" err="1" smtClean="0"/>
              <a:t>nutrija</a:t>
            </a:r>
            <a:r>
              <a:rPr lang="sr-Latn-RS" dirty="0" smtClean="0"/>
              <a:t> produbljuje svoje kanale i pravi novi otvor ispod vode.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Dobri su  plivači i žive u malim kolonijama pored vode.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sr-Latn-RS" dirty="0" smtClean="0"/>
              <a:t>Pare se nekoliko puta  godišnje, a ženke okote u proseku 6 mladunaca, ređe više, sa već obraslom dlakom i otvorenim očima.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19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62149"/>
            <a:ext cx="10515600" cy="5314814"/>
          </a:xfrm>
          <a:solidFill>
            <a:srgbClr val="92D050"/>
          </a:solidFill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Mladunci su sposobni da plivaju sa 3-5 dana, </a:t>
            </a:r>
            <a:r>
              <a:rPr lang="sr-Latn-RS" dirty="0" err="1" smtClean="0"/>
              <a:t>apolnu</a:t>
            </a:r>
            <a:r>
              <a:rPr lang="sr-Latn-RS" dirty="0" smtClean="0"/>
              <a:t> zrelost dostižu sa 4-6 meseci starosti.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Životni vek </a:t>
            </a:r>
            <a:r>
              <a:rPr lang="sr-Latn-RS" dirty="0" err="1" smtClean="0"/>
              <a:t>nutrije</a:t>
            </a:r>
            <a:r>
              <a:rPr lang="sr-Latn-RS" dirty="0" smtClean="0"/>
              <a:t> je 3, retko 4 godine, u kavezima 6-8 godina.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Noćna je životinja (aktivna u sumrak i zoru).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Hrani se isključivo vodenim biljkama, semenjem žitarica i korenjem.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sr-Latn-RS" dirty="0" smtClean="0"/>
              <a:t>Postoje podaci da u svoju ishranu uključuju i dagnje, kao i da praktikuju </a:t>
            </a:r>
            <a:r>
              <a:rPr lang="sr-Latn-RS" dirty="0" err="1" smtClean="0"/>
              <a:t>koprofagiju</a:t>
            </a:r>
            <a:r>
              <a:rPr lang="sr-Latn-RS" dirty="0" smtClean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254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01337"/>
            <a:ext cx="10515600" cy="5275626"/>
          </a:xfrm>
          <a:solidFill>
            <a:srgbClr val="92D050"/>
          </a:solidFill>
        </p:spPr>
        <p:txBody>
          <a:bodyPr/>
          <a:lstStyle/>
          <a:p>
            <a:pPr marL="0" indent="0">
              <a:buNone/>
            </a:pPr>
            <a:r>
              <a:rPr lang="sr-Latn-RS" b="1" i="1" u="sng" dirty="0" smtClean="0"/>
              <a:t>Uzgoj</a:t>
            </a:r>
            <a:endParaRPr lang="sr-Latn-RS" b="1" i="1" u="sng" dirty="0"/>
          </a:p>
          <a:p>
            <a:pPr marL="0" indent="0" algn="just">
              <a:buNone/>
            </a:pPr>
            <a:r>
              <a:rPr lang="sr-Latn-RS" dirty="0" smtClean="0"/>
              <a:t>Imajući u vidu da </a:t>
            </a:r>
            <a:r>
              <a:rPr lang="sr-Latn-RS" dirty="0" err="1" smtClean="0"/>
              <a:t>nutrije</a:t>
            </a:r>
            <a:r>
              <a:rPr lang="sr-Latn-RS" dirty="0" smtClean="0"/>
              <a:t> provode veliki deo života u vodi, na uzgajalištima je potrebno obezbediti dovoljno vode za kupanje.</a:t>
            </a:r>
          </a:p>
          <a:p>
            <a:pPr marL="0" indent="0" algn="just">
              <a:buNone/>
            </a:pPr>
            <a:r>
              <a:rPr lang="sr-Latn-RS" dirty="0" smtClean="0"/>
              <a:t>Načini gajenja:</a:t>
            </a:r>
          </a:p>
          <a:p>
            <a:pPr algn="just">
              <a:buFontTx/>
              <a:buChar char="-"/>
            </a:pPr>
            <a:r>
              <a:rPr lang="sr-Latn-RS" dirty="0" smtClean="0"/>
              <a:t>Smeštaj u slobodi,</a:t>
            </a:r>
          </a:p>
          <a:p>
            <a:pPr algn="just">
              <a:buFontTx/>
              <a:buChar char="-"/>
            </a:pPr>
            <a:r>
              <a:rPr lang="sr-Latn-RS" dirty="0" smtClean="0"/>
              <a:t>Smeštaj u </a:t>
            </a:r>
            <a:r>
              <a:rPr lang="sr-Latn-RS" dirty="0" err="1" smtClean="0"/>
              <a:t>poluslobodi</a:t>
            </a:r>
            <a:r>
              <a:rPr lang="sr-Latn-RS" dirty="0" smtClean="0"/>
              <a:t>,</a:t>
            </a:r>
          </a:p>
          <a:p>
            <a:pPr algn="just">
              <a:buFontTx/>
              <a:buChar char="-"/>
            </a:pPr>
            <a:r>
              <a:rPr lang="sr-Latn-RS" dirty="0" smtClean="0"/>
              <a:t>Grupno držanje u ograničenom prostoru,</a:t>
            </a:r>
          </a:p>
          <a:p>
            <a:pPr algn="just">
              <a:buFontTx/>
              <a:buChar char="-"/>
            </a:pPr>
            <a:r>
              <a:rPr lang="sr-Latn-RS" dirty="0" smtClean="0"/>
              <a:t>Gajenje u oborima, </a:t>
            </a:r>
          </a:p>
          <a:p>
            <a:pPr algn="just">
              <a:buFontTx/>
              <a:buChar char="-"/>
            </a:pPr>
            <a:r>
              <a:rPr lang="sr-Latn-RS" dirty="0" smtClean="0"/>
              <a:t>Gajenje u izdignutim kavezima sa vodom za kupanje,</a:t>
            </a:r>
          </a:p>
          <a:p>
            <a:pPr algn="just">
              <a:buFontTx/>
              <a:buChar char="-"/>
            </a:pPr>
            <a:r>
              <a:rPr lang="sr-Latn-RS" dirty="0" smtClean="0"/>
              <a:t>Gajenje u izdignutim kavezima bez vode za kupanje.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3624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599</TotalTime>
  <Words>1909</Words>
  <Application>Microsoft Office PowerPoint</Application>
  <PresentationFormat>Widescreen</PresentationFormat>
  <Paragraphs>146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</vt:lpstr>
      <vt:lpstr>Office Theme</vt:lpstr>
      <vt:lpstr>Nutrija</vt:lpstr>
      <vt:lpstr>PowerPoint Presentation</vt:lpstr>
      <vt:lpstr>Anatomija nutrije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Izdignuti kavezi sa vodom za kupanje</vt:lpstr>
      <vt:lpstr>PowerPoint Presentation</vt:lpstr>
      <vt:lpstr>Izdignuti kavezi bez vode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Nutrija</dc:title>
  <dc:creator>Windows User</dc:creator>
  <cp:lastModifiedBy>Windows User</cp:lastModifiedBy>
  <cp:revision>38</cp:revision>
  <dcterms:created xsi:type="dcterms:W3CDTF">2022-05-08T17:29:40Z</dcterms:created>
  <dcterms:modified xsi:type="dcterms:W3CDTF">2022-05-09T13:18:38Z</dcterms:modified>
</cp:coreProperties>
</file>