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45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82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12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435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008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413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535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73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31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43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69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31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60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30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62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72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ABDAA-FCEA-4118-99D9-BDB17BB1463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34AE78-55D9-4549-A211-1D95F1C80B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24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71450"/>
            <a:ext cx="8596668" cy="612321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latin typeface="Times New Roman" pitchFamily="18" charset="0"/>
                <a:cs typeface="Times New Roman" pitchFamily="18" charset="0"/>
              </a:rPr>
              <a:t>INVESTICIJE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243" y="742950"/>
            <a:ext cx="11723914" cy="588645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podrazumevaju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odre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Makroekonomski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aspekt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razmatranje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problematike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mikroekonomski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ukupnu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planiranja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realizacije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najvažnije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determinante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visina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tehnološke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promene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očekivanja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Klasifikacija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Privredne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neprivredne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endParaRPr lang="sr-Latn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BDP-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ulaže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održavanje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zamenu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postojećih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izgradnju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obrtnih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mikroekonomskom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podrazumevaju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preduzimaju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zamene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postojećih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trajnih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obrtnih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sastoje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amortizacije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ulaganjau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akumulacija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amortizacija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ulaže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izgradnju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obrtnih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One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sadašnja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neotpisana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vrednost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potiču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akumulacija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umanjena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vrednost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zaliha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2" indent="0">
              <a:buNone/>
            </a:pP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NtI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BI – UA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odnosno,      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uplaćena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amortizacija</a:t>
            </a:r>
            <a:endParaRPr lang="sr-Latn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icije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dovodi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iznad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nabavne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inicijalne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vrednosti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914400" lvl="2" indent="0">
              <a:buNone/>
            </a:pP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 = BI –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odnosno,     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= bruto investicije -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utrošena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amortizacija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/>
            <a:r>
              <a:rPr lang="sr-Latn-R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rema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tehničkoj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u građevinske objekte, u opremu, u ostalo (promene u zalihama robe i materijala)</a:t>
            </a:r>
          </a:p>
          <a:p>
            <a:pPr marL="800100" lvl="1"/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 nameni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investicije u zamenu, u modernizaciju, u proširenje proizvodnje</a:t>
            </a:r>
          </a:p>
          <a:p>
            <a:pPr marL="800100" lvl="1"/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 izvorima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iz sopstvenih i tudjih izvora</a:t>
            </a:r>
          </a:p>
          <a:p>
            <a:pPr marL="800100" lvl="1"/>
            <a:r>
              <a:rPr lang="sr-Latn-R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rema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načinu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ostvarivanj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jednokratna ulaganja – jednokratni efekti, višekratna ulaganja – efekti u jednom trenutku (na kraju), jednokratna ulaganja – kontinuirani efekti</a:t>
            </a:r>
          </a:p>
        </p:txBody>
      </p:sp>
    </p:spTree>
    <p:extLst>
      <p:ext uri="{BB962C8B-B14F-4D97-AF65-F5344CB8AC3E}">
        <p14:creationId xmlns:p14="http://schemas.microsoft.com/office/powerpoint/2010/main" val="2556450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3914"/>
            <a:ext cx="8596668" cy="604157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latin typeface="Times New Roman" pitchFamily="18" charset="0"/>
                <a:cs typeface="Times New Roman" pitchFamily="18" charset="0"/>
              </a:rPr>
              <a:t>ŠTEDNJA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053193"/>
            <a:ext cx="11152414" cy="5486400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dobrovoljno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odricanje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sadašnjosti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budućem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vremenu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˝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˝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domaćoj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domaćinstava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 = C+ I + G</a:t>
            </a:r>
          </a:p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 se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SP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 = Sp +Sg</a:t>
            </a:r>
          </a:p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svakako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najvažniji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skoro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Njen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veličine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domaćeg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per capita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izrazu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domaćinstava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privrednog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industrijski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razvijenim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faktora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opredeljuju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veličinu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domaćinstava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raspoloživog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starosna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nestabilnost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priliv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spoljna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zaduženost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budžetski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deficit,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najvažnija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determinanta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domaćinstava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budžetskih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rashodima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budžetski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suficit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tednja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niskom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mali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54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2272"/>
            <a:ext cx="10589380" cy="1126672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latin typeface="Times New Roman" pitchFamily="18" charset="0"/>
                <a:cs typeface="Times New Roman" pitchFamily="18" charset="0"/>
              </a:rPr>
              <a:t>KAKO DRŽAVA MOŽE DA UTIČE NA POVEĆANJE PRODUKTIVNOSTI?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10393"/>
            <a:ext cx="10622037" cy="4530969"/>
          </a:xfrm>
        </p:spPr>
        <p:txBody>
          <a:bodyPr/>
          <a:lstStyle/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Investiranje u obrazovanje – investicija u budućnost – u SAD svaka godina školovanja vremenom povećava nadnicu u proseku za oko 10%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Ulaganje u zdravstvo – zdraviji radnici su produktivniji, hrana – neuhranjenost – manja produktivnost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Svojinska prava – pravni sistem ne funkcioniše, ugovori se ne poštuju, prevare i korupcije, vlasnici kapitala se plaše da će im kapital biti konfiskovan, manje SDI, manji životni standard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Politička stabilnost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Slobodna trgovina – politika otvorenosti, uklanjanje barijera, integracija u svetsku privredu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Ulaganje u istraživanje i razvoj – doprinosi tehnološkom napretku – znanje je javno dobro, ideje se mogu slobodno deliti, povećavajući produktivnost mnogih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Stanovništvo – kvalifikaciona struktura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2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212271"/>
            <a:ext cx="9936237" cy="604157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latin typeface="Times New Roman" pitchFamily="18" charset="0"/>
                <a:cs typeface="Times New Roman" pitchFamily="18" charset="0"/>
              </a:rPr>
              <a:t>EKSTERNALIJE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38893"/>
            <a:ext cx="11209867" cy="5582223"/>
          </a:xfrm>
        </p:spPr>
        <p:txBody>
          <a:bodyPr>
            <a:normAutofit/>
          </a:bodyPr>
          <a:lstStyle/>
          <a:p>
            <a:r>
              <a:rPr lang="sr-Latn-C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Eksterni efekti javnih rashoda </a:t>
            </a:r>
            <a:r>
              <a:rPr lang="sr-Latn-C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(eksternalije</a:t>
            </a:r>
            <a:r>
              <a:rPr lang="sr-Latn-C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nastaju kada jedno fizičko ili pravno lice, svojom aktivnošću direktno utiče na druga lica i njihovo bogatstvo, van tržišnog mehanizma.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Oni koji stvaraju pozitivne efekte nemaju nikakvu naknadu za te efekte, a oni koji su uzročnici nastanka negativnih posledica, ne snose troškove, niti bilo kakve druge posledice. Rezultat toga je prevelika proizvodnja dobara koja stvaraju negativne efekte i nedovoljna ponuda dobara koja stvaraju pozitivne eksterne efekte.</a:t>
            </a:r>
          </a:p>
          <a:p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Eksterni efekti javnih rashoda su dim i izduvni gasovi, otpadne vode, uništavanje šumskih površina i zelenila, a ako se ništa ne preduzima u vezi sa njima, dolazi do neefikasne alokacije resursa. Aktivnosti se finansiraju iz javnog i iz privatnog sektora, i samo kombinacijom iz oba izvora mogu se investicije u životnu sredinu podići na viši nivo.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C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Privatni sektor 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 da reši problem eksternalija: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Internalizacijom - kroz udruživanje zainteresovanih strana -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rimer spajanje dva preduzeća od kojih jedno izaziva eksterne efekte i drugo koje ima štetu od tih eksternih efekata,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čega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će strana koja izaziva eksterne efekte voditi računa o njima.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prava vlasništva, koje pojedincima omogućava da kontrolišu neke resurse i da naplaćuju naknadu za njihovo korišćenje.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orišćenje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pravnog sistema, koji ne dozvoljava da jedna strana nanosi drugoj strani štetu.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Uključivanje privatnog sektora kroz javno-privatna partnerstva, potrebno je u domenu razvoja infrastrukture i ostvaruje se od pružanja tehničke pomoći, preko operativnih aktivnosti do potpune privatizacije. Kombinacija javno-privatnih partnerstava, treba da odigra najznačajniju ulogu u ostvarivanju ciljeva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životne sredine.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706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53191"/>
            <a:ext cx="8596668" cy="798094"/>
          </a:xfrm>
        </p:spPr>
        <p:txBody>
          <a:bodyPr>
            <a:normAutofit/>
          </a:bodyPr>
          <a:lstStyle/>
          <a:p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EKSTERNALIJE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726" y="1130968"/>
            <a:ext cx="11598442" cy="5522495"/>
          </a:xfrm>
        </p:spPr>
        <p:txBody>
          <a:bodyPr>
            <a:normAutofit lnSpcReduction="10000"/>
          </a:bodyPr>
          <a:lstStyle/>
          <a:p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Rešenje za probleme ekoloških eksternih efekata od strane </a:t>
            </a:r>
            <a:r>
              <a:rPr lang="sr-Latn-C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javnog sektora 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 da se podele u dve kategorije: </a:t>
            </a:r>
          </a:p>
          <a:p>
            <a:pPr lvl="2" indent="-285750"/>
            <a:r>
              <a:rPr lang="sr-Latn-C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tržišna rešenja i</a:t>
            </a:r>
          </a:p>
          <a:p>
            <a:pPr lvl="2" indent="-285750"/>
            <a:r>
              <a:rPr lang="sr-Latn-C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direktno regulisanje.</a:t>
            </a:r>
            <a:endParaRPr lang="sr-Latn-C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ržava može da interveniše uvo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enjem naknada za zaga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enje i novčanih kazni, subvencijama i transferibilnim dozvolama, kojima utiče na otklanjanje ekoloških eksternalija. </a:t>
            </a:r>
          </a:p>
          <a:p>
            <a:pPr lvl="1"/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Novčane naknade su najjednostavnije tržišno rešenje koje podrazumeva naplatu kazne i poreza, proporcionalno količini zaga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enja. </a:t>
            </a:r>
          </a:p>
          <a:p>
            <a:pPr lvl="1"/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Suprotno rešenje od ovoga su subvencije za smanjenje zaga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enja, a to znači da država daje subvencije za izdatke učinjene za smanjenje zaga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enja. Država subvencioniše ekološki korisne aktivnosti i lakše pozajmljivanje sredstava na finansijskim tržištima za ekološke projekte, kroz mere kao što su podela rizika ili kreditne subvencije onim subjektima koji ne mogu da priušte pune troškove investicija u projekte za zaštitu životne sredine. </a:t>
            </a:r>
          </a:p>
          <a:p>
            <a:pPr lvl="1"/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Transferibilne dozvole su sve popularnije rešenje za eksternalije, a njima se odre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uje količina zaga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 koju svaka firma može da ispusti.</a:t>
            </a:r>
          </a:p>
          <a:p>
            <a:r>
              <a:rPr lang="sr-Latn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Treći izvor finansiranja su sredstva međunarodnih finansijskih institucija i EU, koja se mogu iskoristiti samo uz jasno definisane strategije razvoja i određivanje prioriteta u životnoj sredini, uz ostvarivanje uslova za tržišnu ekonomiju. Uključivanje privatnog sektora kroz javno-privatna partnerstva, potrebno je u domenu razvoja infrastrukture i ostvaruje se od pružanja tehničke pomoći, preko operativnih aktivnosti do potpune privatizacije. Javno-privatnim partnerstvima u Srbiji, koja su daleko ispod nivoa javno-privatnih partnerstava u zemljama EU i neposrednog okruženja, značajno se utiče na ostvarivanje ciljeva zaštite životne sredine i komunalnih delatnosti.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341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81644"/>
            <a:ext cx="8596668" cy="563335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latin typeface="Times New Roman" pitchFamily="18" charset="0"/>
                <a:cs typeface="Times New Roman" pitchFamily="18" charset="0"/>
              </a:rPr>
              <a:t>SIROMAŠTVO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093" y="669471"/>
            <a:ext cx="11715750" cy="6017079"/>
          </a:xfrm>
        </p:spPr>
        <p:txBody>
          <a:bodyPr>
            <a:normAutofit fontScale="77500" lnSpcReduction="20000"/>
          </a:bodyPr>
          <a:lstStyle/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Siromaštvo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manjak materijalnih dobara potrebnih za zadovoljenje najvažnijih potreba svakog pojedinca, porodice ili veće društvene grupe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Apsolutno siromaštvo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siromaštvo na granici opstanka = nemogućnost zadovoljenja osnovnih potzreba = imati manje od definisanog minimuma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Ljudima nedostaju sredstva koja drugi ljudi podrazumevaju. Ova vrsta siromaštva predstavlja odnos koji postoji u svakom društvu izmedju udela najsiromašnijih i najbogatijih u ukupnom bogatstvu tog društva = 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relativno siromaštvo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Novo siromaštvo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situacije u kojima porodice nisu u stanju da održe dosadašnju granicu životnog standarda, odnosno kada prelaze iz relativno sigurnog života u neizvesnost, s kojom se do sada nisu susretale. Procesi povezani sa pojavom novog siromaštva: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Erodoranje sistema socijalne zaštite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Masovna nezaposlenost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Nestabilno zaposlenje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Finansijska nesigurnost i zaduženost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Granica siromaštva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apsolutni nivo prihoda koji je odredila država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rodi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različitih veličina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ispod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se smatra da je porodica u siromaštvu ( Srbija:  2016. - 11.700 dinara, 3,6% ekstremno siromašnih lica)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SRBIJA - U periodu 2006-2016. nema značajnog smanjenja stope siromaštva. U 2016. godini, 7,3% stanovnika je apsolutno siromašno, a smanjenja apsolutnog broja siromašnih posledica smanjenja broja stanovnika. Približno pola miliona stanovnika ne raspolaže potrošnjom dovoljnom da pokriju osnovne životne potrebe.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 siromaštva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% stanovništva čiji je porodični prihod ispod granice siromaštva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Lica u riziku 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osobe bez obrazovanja, stari, deca, nezaposleni, ruralne sredine, domaćinstva sa više lica... 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siromaštva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isključenosti</a:t>
            </a:r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„u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siromaštva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izrazito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materijalno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uskraćeni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žive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domaćinstvima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niskog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intenziteta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Ta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Srbiju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38,7%,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2,7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uskraćenosti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Srbij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a,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2016.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37,7%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pokazatelj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nemogućnosti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priušti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najmanje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stavke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od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adekvatno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grejanje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veš-mašinu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automobil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članovima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priušti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nedelju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odmora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kuće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godišnje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priušti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neočekivani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10.000,00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bio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plaćen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domaćinstva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priušti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priušti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boji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priušti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ribu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obroku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vegeterijansku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zamenu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kašnjenje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plaćanjem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rente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rate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komunalnih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domaćinstvo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borav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Rizične grupe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izbeglice, raseljena lica, romi, lica sa invaliditetom, žene...</a:t>
            </a:r>
          </a:p>
          <a:p>
            <a:endParaRPr lang="sr-Latn-R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6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3286"/>
            <a:ext cx="8596668" cy="620485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latin typeface="Times New Roman" pitchFamily="18" charset="0"/>
                <a:cs typeface="Times New Roman" pitchFamily="18" charset="0"/>
              </a:rPr>
              <a:t>SIROMAŠTVO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229" y="857250"/>
            <a:ext cx="11185071" cy="5723163"/>
          </a:xfrm>
        </p:spPr>
        <p:txBody>
          <a:bodyPr>
            <a:normAutofit lnSpcReduction="10000"/>
          </a:bodyPr>
          <a:lstStyle/>
          <a:p>
            <a:r>
              <a:rPr lang="sr-Latn-RS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Problemi merenja nejednakosti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Nenovčani transferi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pomoć koja se dobija u obliku usluga, a ne u gotovom novcu (izostavljeno je iz merenja nerjednakosti i siromaštva)</a:t>
            </a:r>
          </a:p>
          <a:p>
            <a:pPr lvl="1"/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Životni ciklus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variranje prihoda u životu jedne osobe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Ljudi mogu pozajmiti ili štedeti kako bi nadoknadili promene u životnom ciklusu (uštede za penziju)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Varijacije dohodka u živitnom ciklusu uzrokuju nejednakost u prihodima, ali ne i nejednakost u životnom standardu</a:t>
            </a:r>
          </a:p>
          <a:p>
            <a:pPr lvl="1"/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Prelazni nasuprot trajnom dohodku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(pozajmice i uštede)</a:t>
            </a:r>
          </a:p>
          <a:p>
            <a:pPr lvl="1"/>
            <a:r>
              <a:rPr lang="sr-Latn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Ekonomska mobilnost 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menjanje poslova (zarada nije stalna)</a:t>
            </a:r>
          </a:p>
          <a:p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Siromašne porodice imaju veću verovatnoću da iskuse beskućništvo, zavisnost od droga, zdravstvene probleme, nepismenost, nezaposlenost</a:t>
            </a:r>
          </a:p>
          <a:p>
            <a:r>
              <a:rPr lang="sr-Latn-RS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 POLITIKE ZA SMANJENJE SIROMAŠTVA</a:t>
            </a:r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Ekonomski rast i zapošljavanje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Razvoj ljudskog kapitala – obrazovanje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Progresivni poreski sistem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Socijalna pomoć</a:t>
            </a:r>
          </a:p>
          <a:p>
            <a:pPr lvl="2"/>
            <a:r>
              <a:rPr lang="sr-Latn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Zakon o minimalnoj nadnici</a:t>
            </a:r>
          </a:p>
          <a:p>
            <a:r>
              <a:rPr lang="sr-Latn-RS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SIROMAŠTVO – JEDAN OD NAJOZBILJNIJIH PROBLEMA U DRUŠTVU</a:t>
            </a:r>
            <a:endParaRPr lang="en-US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7169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1759</Words>
  <Application>Microsoft Office PowerPoint</Application>
  <PresentationFormat>Widescreen</PresentationFormat>
  <Paragraphs>81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Facet</vt:lpstr>
      <vt:lpstr>INVESTICIJE</vt:lpstr>
      <vt:lpstr>ŠTEDNJA</vt:lpstr>
      <vt:lpstr>KAKO DRŽAVA MOŽE DA UTIČE NA POVEĆANJE PRODUKTIVNOSTI?</vt:lpstr>
      <vt:lpstr>EKSTERNALIJE</vt:lpstr>
      <vt:lpstr>EKSTERNALIJE</vt:lpstr>
      <vt:lpstr>SIROMAŠTVO</vt:lpstr>
      <vt:lpstr>SIROMAŠTVO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INVESTICIJE</dc:title>
  <dc:creator>Violeta Babic</dc:creator>
  <cp:lastModifiedBy>Violeta Babic</cp:lastModifiedBy>
  <cp:revision>1</cp:revision>
  <dcterms:created xsi:type="dcterms:W3CDTF">2021-05-27T07:07:53Z</dcterms:created>
  <dcterms:modified xsi:type="dcterms:W3CDTF">2021-05-27T07:08:16Z</dcterms:modified>
</cp:coreProperties>
</file>