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0" r:id="rId6"/>
    <p:sldId id="265" r:id="rId7"/>
    <p:sldId id="261" r:id="rId8"/>
    <p:sldId id="262" r:id="rId9"/>
    <p:sldId id="263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0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92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1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62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99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36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37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63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02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72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7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56432-E812-41C8-B9E6-0BCA5AD20300}" type="datetimeFigureOut">
              <a:rPr lang="en-US" smtClean="0"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EBD5E-F709-487A-A970-0F643BA3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45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31966"/>
            <a:ext cx="10515600" cy="5144997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r-Latn-RS" sz="9600" dirty="0" smtClean="0">
              <a:latin typeface="Lucida Calligraphy" panose="03010101010101010101" pitchFamily="66" charset="0"/>
            </a:endParaRPr>
          </a:p>
          <a:p>
            <a:pPr marL="0" indent="0" algn="ctr">
              <a:buNone/>
            </a:pPr>
            <a:r>
              <a:rPr lang="sr-Latn-RS" sz="9600" dirty="0" smtClean="0">
                <a:latin typeface="Lucida Calligraphy" panose="03010101010101010101" pitchFamily="66" charset="0"/>
              </a:rPr>
              <a:t>KRZNA</a:t>
            </a:r>
            <a:endParaRPr lang="en-US" sz="9600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750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211"/>
            <a:ext cx="10515600" cy="5301752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RS" b="1" dirty="0" smtClean="0">
                <a:latin typeface="Lucida Calligraphy" panose="03010101010101010101" pitchFamily="66" charset="0"/>
              </a:rPr>
              <a:t>Izmena dlake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se </a:t>
            </a:r>
            <a:r>
              <a:rPr lang="en-US" dirty="0" err="1" smtClean="0">
                <a:latin typeface="Lucida Calligraphy" panose="03010101010101010101" pitchFamily="66" charset="0"/>
              </a:rPr>
              <a:t>povremeno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menjaju</a:t>
            </a:r>
            <a:r>
              <a:rPr lang="en-US" dirty="0" smtClean="0">
                <a:latin typeface="Lucida Calligraphy" panose="03010101010101010101" pitchFamily="66" charset="0"/>
              </a:rPr>
              <a:t> - </a:t>
            </a:r>
            <a:r>
              <a:rPr lang="en-US" dirty="0" err="1" smtClean="0">
                <a:latin typeface="Lucida Calligraphy" panose="03010101010101010101" pitchFamily="66" charset="0"/>
              </a:rPr>
              <a:t>linjanje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endParaRPr lang="sr-Latn-RS" dirty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Gustina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</a:t>
            </a:r>
            <a:r>
              <a:rPr lang="sr-Latn-RS" dirty="0" err="1" smtClean="0">
                <a:latin typeface="Lucida Calligraphy" panose="03010101010101010101" pitchFamily="66" charset="0"/>
              </a:rPr>
              <a:t>čn</a:t>
            </a:r>
            <a:r>
              <a:rPr lang="en-US" dirty="0" err="1" smtClean="0">
                <a:latin typeface="Lucida Calligraphy" panose="03010101010101010101" pitchFamily="66" charset="0"/>
              </a:rPr>
              <a:t>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pokrivača</a:t>
            </a:r>
            <a:r>
              <a:rPr lang="en-US" dirty="0" smtClean="0">
                <a:latin typeface="Lucida Calligraphy" panose="03010101010101010101" pitchFamily="66" charset="0"/>
              </a:rPr>
              <a:t> je </a:t>
            </a:r>
            <a:r>
              <a:rPr lang="en-US" dirty="0" err="1" smtClean="0">
                <a:latin typeface="Lucida Calligraphy" panose="03010101010101010101" pitchFamily="66" charset="0"/>
              </a:rPr>
              <a:t>obrnuto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proporcionalna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debljini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epidermisa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Boja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zavisi</a:t>
            </a:r>
            <a:r>
              <a:rPr lang="en-US" dirty="0" smtClean="0">
                <a:latin typeface="Lucida Calligraphy" panose="03010101010101010101" pitchFamily="66" charset="0"/>
              </a:rPr>
              <a:t> od </a:t>
            </a:r>
            <a:r>
              <a:rPr lang="en-US" dirty="0" err="1" smtClean="0">
                <a:latin typeface="Lucida Calligraphy" panose="03010101010101010101" pitchFamily="66" charset="0"/>
              </a:rPr>
              <a:t>pigmenta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melanina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keratina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debljine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epidermisa</a:t>
            </a:r>
            <a:r>
              <a:rPr lang="en-US" dirty="0" smtClean="0">
                <a:latin typeface="Lucida Calligraphy" panose="03010101010101010101" pitchFamily="66" charset="0"/>
              </a:rPr>
              <a:t>.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Boja </a:t>
            </a:r>
            <a:r>
              <a:rPr lang="sr-Latn-RS" dirty="0" err="1" smtClean="0">
                <a:latin typeface="Lucida Calligraphy" panose="03010101010101010101" pitchFamily="66" charset="0"/>
              </a:rPr>
              <a:t>dlačnog</a:t>
            </a:r>
            <a:r>
              <a:rPr lang="sr-Latn-RS" dirty="0" smtClean="0">
                <a:latin typeface="Lucida Calligraphy" panose="03010101010101010101" pitchFamily="66" charset="0"/>
              </a:rPr>
              <a:t> pokrivača je nasledna.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Na osnovu obojenosti dlaka </a:t>
            </a:r>
            <a:r>
              <a:rPr lang="sr-Latn-RS" dirty="0" err="1" smtClean="0">
                <a:latin typeface="Lucida Calligraphy" panose="03010101010101010101" pitchFamily="66" charset="0"/>
              </a:rPr>
              <a:t>krznašice</a:t>
            </a:r>
            <a:r>
              <a:rPr lang="sr-Latn-RS" dirty="0" smtClean="0">
                <a:latin typeface="Lucida Calligraphy" panose="03010101010101010101" pitchFamily="66" charset="0"/>
              </a:rPr>
              <a:t> delimo na standardne i mutirane.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422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880"/>
            <a:ext cx="10515600" cy="113647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sr-Latn-RS" b="1" dirty="0" smtClean="0">
                <a:latin typeface="Lucida Calligraphy" panose="03010101010101010101" pitchFamily="66" charset="0"/>
              </a:rPr>
              <a:t>Prerada, izbor i čuvanje krzna</a:t>
            </a:r>
            <a:endParaRPr lang="en-US" b="1" dirty="0">
              <a:latin typeface="Lucida Calligraphy" panose="03010101010101010101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5290"/>
            <a:ext cx="10515600" cy="509451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RS" dirty="0" smtClean="0">
                <a:latin typeface="Lucida Calligraphy" panose="03010101010101010101" pitchFamily="66" charset="0"/>
              </a:rPr>
              <a:t>Prerada se sastoji od niza mehaničkih i hemijsko-tehnoloških procesa koji se grupišu u </a:t>
            </a:r>
            <a:r>
              <a:rPr lang="sr-Latn-RS" dirty="0" err="1" smtClean="0">
                <a:latin typeface="Lucida Calligraphy" panose="03010101010101010101" pitchFamily="66" charset="0"/>
              </a:rPr>
              <a:t>štavljenje</a:t>
            </a:r>
            <a:r>
              <a:rPr lang="sr-Latn-RS" dirty="0" smtClean="0">
                <a:latin typeface="Lucida Calligraphy" panose="03010101010101010101" pitchFamily="66" charset="0"/>
              </a:rPr>
              <a:t> i ukrašavanje.</a:t>
            </a:r>
          </a:p>
          <a:p>
            <a:pPr marL="0" indent="0">
              <a:buNone/>
            </a:pPr>
            <a:r>
              <a:rPr lang="sr-Latn-RS" dirty="0" err="1" smtClean="0">
                <a:latin typeface="Lucida Calligraphy" panose="03010101010101010101" pitchFamily="66" charset="0"/>
              </a:rPr>
              <a:t>Štavljenje</a:t>
            </a:r>
            <a:r>
              <a:rPr lang="sr-Latn-RS" dirty="0" smtClean="0">
                <a:latin typeface="Lucida Calligraphy" panose="03010101010101010101" pitchFamily="66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>
                <a:latin typeface="Lucida Calligraphy" panose="03010101010101010101" pitchFamily="66" charset="0"/>
              </a:rPr>
              <a:t>Kvašenje</a:t>
            </a:r>
            <a:r>
              <a:rPr lang="sr-Latn-RS" dirty="0" smtClean="0">
                <a:latin typeface="Lucida Calligraphy" panose="03010101010101010101" pitchFamily="66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Pranje,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Odstranjivanje potkožnog sloja,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Razbijanje strukture kožnog sloja,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>
                <a:latin typeface="Lucida Calligraphy" panose="03010101010101010101" pitchFamily="66" charset="0"/>
              </a:rPr>
              <a:t>Štavljenje</a:t>
            </a:r>
            <a:r>
              <a:rPr lang="sr-Latn-RS" dirty="0" smtClean="0">
                <a:latin typeface="Lucida Calligraphy" panose="03010101010101010101" pitchFamily="66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Sušenje,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Ponovno čišćenje i novo mehaničko razbijanje strukture kožnog sloja.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70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274"/>
            <a:ext cx="10515600" cy="528868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RS" dirty="0" smtClean="0">
                <a:latin typeface="Lucida Calligraphy" panose="03010101010101010101" pitchFamily="66" charset="0"/>
              </a:rPr>
              <a:t>Ukrašavanje:</a:t>
            </a:r>
            <a:endParaRPr lang="sr-Latn-RS" dirty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Češljanje,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>
                <a:latin typeface="Lucida Calligraphy" panose="03010101010101010101" pitchFamily="66" charset="0"/>
              </a:rPr>
              <a:t>Odmašćivanje</a:t>
            </a:r>
            <a:r>
              <a:rPr lang="sr-Latn-RS" dirty="0" smtClean="0">
                <a:latin typeface="Lucida Calligraphy" panose="03010101010101010101" pitchFamily="66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Peglanje,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Još jedno češljanje,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Šišanje.</a:t>
            </a:r>
          </a:p>
          <a:p>
            <a:pPr marL="0" indent="0" algn="just">
              <a:buNone/>
            </a:pPr>
            <a:r>
              <a:rPr lang="sr-Latn-RS" dirty="0" smtClean="0">
                <a:latin typeface="Lucida Calligraphy" panose="03010101010101010101" pitchFamily="66" charset="0"/>
              </a:rPr>
              <a:t>Obrada </a:t>
            </a:r>
            <a:r>
              <a:rPr lang="sr-Latn-RS" dirty="0" err="1" smtClean="0">
                <a:latin typeface="Lucida Calligraphy" panose="03010101010101010101" pitchFamily="66" charset="0"/>
              </a:rPr>
              <a:t>poluplemenitih</a:t>
            </a:r>
            <a:r>
              <a:rPr lang="sr-Latn-RS" dirty="0" smtClean="0">
                <a:latin typeface="Lucida Calligraphy" panose="03010101010101010101" pitchFamily="66" charset="0"/>
              </a:rPr>
              <a:t> krzna podrazumeva još i procese fiksiranja i bojadisanja krzna.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25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149"/>
            <a:ext cx="10515600" cy="531481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sr-Latn-RS" dirty="0" smtClean="0">
                <a:latin typeface="Lucida Calligraphy" panose="03010101010101010101" pitchFamily="66" charset="0"/>
              </a:rPr>
              <a:t>Čuvanje krzna:</a:t>
            </a:r>
            <a:endParaRPr lang="sr-Latn-RS" dirty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Posebni ormari </a:t>
            </a:r>
            <a:r>
              <a:rPr lang="sr-Latn-RS" dirty="0">
                <a:latin typeface="Lucida Calligraphy" panose="03010101010101010101" pitchFamily="66" charset="0"/>
              </a:rPr>
              <a:t>(</a:t>
            </a:r>
            <a:r>
              <a:rPr lang="sr-Latn-RS" dirty="0" smtClean="0">
                <a:latin typeface="Lucida Calligraphy" panose="03010101010101010101" pitchFamily="66" charset="0"/>
              </a:rPr>
              <a:t>skladišni prostor),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u="sng" dirty="0" smtClean="0">
                <a:latin typeface="Lucida Calligraphy" panose="03010101010101010101" pitchFamily="66" charset="0"/>
              </a:rPr>
              <a:t>Ne smeju </a:t>
            </a:r>
            <a:r>
              <a:rPr lang="sr-Latn-RS" dirty="0" smtClean="0">
                <a:latin typeface="Lucida Calligraphy" panose="03010101010101010101" pitchFamily="66" charset="0"/>
              </a:rPr>
              <a:t>se transportovati u najlonskim kesama,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Bez obzira da li su uskladištena ili u upotrebi moraju imati cirkulaciju vazduha,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Najveća opasnost za krzno su moljci.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Jednom godišnje, sredinom leta, krzno treba nekoliko sati izložiti sunčevim zracima.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541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83326"/>
            <a:ext cx="10515600" cy="602197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RS" b="1" dirty="0" smtClean="0">
                <a:latin typeface="Lucida Calligraphy" panose="03010101010101010101" pitchFamily="66" charset="0"/>
              </a:rPr>
              <a:t>Uloga kože:</a:t>
            </a:r>
          </a:p>
          <a:p>
            <a:pPr marL="0" indent="0" algn="just">
              <a:buNone/>
            </a:pPr>
            <a:endParaRPr lang="sr-Latn-RS" dirty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Štiti telo od štetnih spoljašnjih uticaja,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Regulator telesne temperature,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Razmena materija (razmena gasova),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Produkcija </a:t>
            </a:r>
            <a:r>
              <a:rPr lang="sr-Latn-RS" dirty="0" err="1" smtClean="0">
                <a:latin typeface="Lucida Calligraphy" panose="03010101010101010101" pitchFamily="66" charset="0"/>
              </a:rPr>
              <a:t>folata</a:t>
            </a:r>
            <a:r>
              <a:rPr lang="sr-Latn-RS" dirty="0" smtClean="0">
                <a:latin typeface="Lucida Calligraphy" panose="03010101010101010101" pitchFamily="66" charset="0"/>
              </a:rPr>
              <a:t> i vitamina D,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Učestvuje u procesima ekskrecije (izlučivanje loja i znoja),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Sprečavanje prodiranja mikroorganizama i otrovnih materija u životinjsko telo,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Primanje spoljašnjih nadražaja pomoću brojnih čulnih organa koji su u njoj smešteni.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78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463"/>
            <a:ext cx="10515600" cy="5249500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dirty="0" smtClean="0">
                <a:latin typeface="Lucida Calligraphy" panose="03010101010101010101" pitchFamily="66" charset="0"/>
              </a:rPr>
              <a:t>Građa kože: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>
                <a:latin typeface="Lucida Calligraphy" panose="03010101010101010101" pitchFamily="66" charset="0"/>
              </a:rPr>
              <a:t>Dlačni</a:t>
            </a:r>
            <a:r>
              <a:rPr lang="sr-Latn-RS" dirty="0" smtClean="0">
                <a:latin typeface="Lucida Calligraphy" panose="03010101010101010101" pitchFamily="66" charset="0"/>
              </a:rPr>
              <a:t> pokrivač,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Pokožica (</a:t>
            </a:r>
            <a:r>
              <a:rPr lang="sr-Latn-RS" dirty="0" err="1" smtClean="0">
                <a:latin typeface="Lucida Calligraphy" panose="03010101010101010101" pitchFamily="66" charset="0"/>
              </a:rPr>
              <a:t>epidermis</a:t>
            </a:r>
            <a:r>
              <a:rPr lang="sr-Latn-RS" dirty="0" smtClean="0">
                <a:latin typeface="Lucida Calligraphy" panose="03010101010101010101" pitchFamily="66" charset="0"/>
              </a:rPr>
              <a:t>),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Krzno (</a:t>
            </a:r>
            <a:r>
              <a:rPr lang="sr-Latn-RS" dirty="0" err="1" smtClean="0">
                <a:latin typeface="Lucida Calligraphy" panose="03010101010101010101" pitchFamily="66" charset="0"/>
              </a:rPr>
              <a:t>dermis</a:t>
            </a:r>
            <a:r>
              <a:rPr lang="sr-Latn-RS" dirty="0" smtClean="0">
                <a:latin typeface="Lucida Calligraphy" panose="03010101010101010101" pitchFamily="66" charset="0"/>
              </a:rPr>
              <a:t>),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Potkožni sloj (</a:t>
            </a:r>
            <a:r>
              <a:rPr lang="sr-Latn-RS" dirty="0" err="1" smtClean="0">
                <a:latin typeface="Lucida Calligraphy" panose="03010101010101010101" pitchFamily="66" charset="0"/>
              </a:rPr>
              <a:t>subkutis</a:t>
            </a:r>
            <a:r>
              <a:rPr lang="sr-Latn-RS" dirty="0" smtClean="0">
                <a:latin typeface="Lucida Calligraphy" panose="03010101010101010101" pitchFamily="66" charset="0"/>
              </a:rPr>
              <a:t>).</a:t>
            </a:r>
          </a:p>
          <a:p>
            <a:pPr marL="0" indent="0">
              <a:buNone/>
            </a:pPr>
            <a:r>
              <a:rPr lang="sr-Latn-RS" dirty="0" smtClean="0">
                <a:latin typeface="Lucida Calligraphy" panose="03010101010101010101" pitchFamily="66" charset="0"/>
              </a:rPr>
              <a:t>U ovim slojevima u koži nalaze se i drugi organi i to: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Znojne žlezde,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Lojne žlezde,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Krvni sudovi,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Mišići 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Nervi.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24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721"/>
          </a:xfrm>
        </p:spPr>
        <p:txBody>
          <a:bodyPr/>
          <a:lstStyle/>
          <a:p>
            <a:pPr algn="ctr"/>
            <a:r>
              <a:rPr lang="sr-Latn-RS" dirty="0" smtClean="0">
                <a:latin typeface="Lucida Calligraphy" panose="03010101010101010101" pitchFamily="66" charset="0"/>
              </a:rPr>
              <a:t>Građa kože</a:t>
            </a:r>
            <a:endParaRPr lang="en-US" dirty="0">
              <a:latin typeface="Lucida Calligraphy" panose="03010101010101010101" pitchFamily="66" charset="0"/>
            </a:endParaRPr>
          </a:p>
        </p:txBody>
      </p:sp>
      <p:pic>
        <p:nvPicPr>
          <p:cNvPr id="1026" name="Picture 2" descr="Građa kože l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0" y="1384663"/>
            <a:ext cx="4976949" cy="5107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874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8824"/>
            <a:ext cx="10515600" cy="638773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Lucida Calligraphy" panose="03010101010101010101" pitchFamily="66" charset="0"/>
              </a:rPr>
              <a:t>Epidermis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sr-Latn-RS" dirty="0" smtClean="0">
                <a:latin typeface="Lucida Calligraphy" panose="03010101010101010101" pitchFamily="66" charset="0"/>
              </a:rPr>
              <a:t>(pokožica) </a:t>
            </a:r>
            <a:r>
              <a:rPr lang="en-US" dirty="0" err="1" smtClean="0">
                <a:latin typeface="Lucida Calligraphy" panose="03010101010101010101" pitchFamily="66" charset="0"/>
              </a:rPr>
              <a:t>nastaje</a:t>
            </a:r>
            <a:r>
              <a:rPr lang="en-US" dirty="0" smtClean="0">
                <a:latin typeface="Lucida Calligraphy" panose="03010101010101010101" pitchFamily="66" charset="0"/>
              </a:rPr>
              <a:t> od </a:t>
            </a:r>
            <a:r>
              <a:rPr lang="en-US" dirty="0" err="1" smtClean="0">
                <a:latin typeface="Lucida Calligraphy" panose="03010101010101010101" pitchFamily="66" charset="0"/>
              </a:rPr>
              <a:t>ektoderma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površini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kože</a:t>
            </a:r>
            <a:r>
              <a:rPr lang="en-US" dirty="0" smtClean="0">
                <a:latin typeface="Lucida Calligraphy" panose="03010101010101010101" pitchFamily="66" charset="0"/>
              </a:rPr>
              <a:t>. Od </a:t>
            </a:r>
            <a:r>
              <a:rPr lang="en-US" dirty="0" err="1" smtClean="0">
                <a:latin typeface="Lucida Calligraphy" panose="03010101010101010101" pitchFamily="66" charset="0"/>
              </a:rPr>
              <a:t>ovog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sloja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nastaju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rožne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tvorevine</a:t>
            </a:r>
            <a:r>
              <a:rPr lang="en-US" dirty="0" smtClean="0">
                <a:latin typeface="Lucida Calligraphy" panose="03010101010101010101" pitchFamily="66" charset="0"/>
              </a:rPr>
              <a:t> (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perje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kandže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kopita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papci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rožne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navlake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itd</a:t>
            </a:r>
            <a:r>
              <a:rPr lang="en-US" dirty="0" smtClean="0">
                <a:latin typeface="Lucida Calligraphy" panose="03010101010101010101" pitchFamily="66" charset="0"/>
              </a:rPr>
              <a:t>.)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žlezdane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tvorevine</a:t>
            </a:r>
            <a:r>
              <a:rPr lang="en-US" dirty="0" smtClean="0">
                <a:latin typeface="Lucida Calligraphy" panose="03010101010101010101" pitchFamily="66" charset="0"/>
              </a:rPr>
              <a:t> (</a:t>
            </a:r>
            <a:r>
              <a:rPr lang="en-US" dirty="0" err="1" smtClean="0">
                <a:latin typeface="Lucida Calligraphy" panose="03010101010101010101" pitchFamily="66" charset="0"/>
              </a:rPr>
              <a:t>klupčaste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lojne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mlečne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žlezde</a:t>
            </a:r>
            <a:r>
              <a:rPr lang="en-US" dirty="0" smtClean="0">
                <a:latin typeface="Lucida Calligraphy" panose="03010101010101010101" pitchFamily="66" charset="0"/>
              </a:rPr>
              <a:t>).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smtClean="0">
                <a:latin typeface="Lucida Calligraphy" panose="03010101010101010101" pitchFamily="66" charset="0"/>
              </a:rPr>
              <a:t>Dermis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sr-Latn-RS" dirty="0" smtClean="0">
                <a:latin typeface="Lucida Calligraphy" panose="03010101010101010101" pitchFamily="66" charset="0"/>
              </a:rPr>
              <a:t>(kožni sloj) </a:t>
            </a:r>
            <a:r>
              <a:rPr lang="en-US" dirty="0" smtClean="0">
                <a:latin typeface="Lucida Calligraphy" panose="03010101010101010101" pitchFamily="66" charset="0"/>
              </a:rPr>
              <a:t>je </a:t>
            </a:r>
            <a:r>
              <a:rPr lang="en-US" dirty="0" err="1" smtClean="0">
                <a:latin typeface="Lucida Calligraphy" panose="03010101010101010101" pitchFamily="66" charset="0"/>
              </a:rPr>
              <a:t>mezodermalnog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porekla</a:t>
            </a:r>
            <a:r>
              <a:rPr lang="sr-Latn-RS" dirty="0" smtClean="0">
                <a:latin typeface="Lucida Calligraphy" panose="03010101010101010101" pitchFamily="66" charset="0"/>
              </a:rPr>
              <a:t>. Nalazi se između pokožice i potkožnog sloja. Fiziološka uloga kožnog sloja je u tome što služi kao čvrsta i hranljiva podloga za razvoj </a:t>
            </a:r>
            <a:r>
              <a:rPr lang="sr-Latn-RS" dirty="0" err="1" smtClean="0">
                <a:latin typeface="Lucida Calligraphy" panose="03010101010101010101" pitchFamily="66" charset="0"/>
              </a:rPr>
              <a:t>dlačnog</a:t>
            </a:r>
            <a:r>
              <a:rPr lang="sr-Latn-RS" dirty="0" smtClean="0">
                <a:latin typeface="Lucida Calligraphy" panose="03010101010101010101" pitchFamily="66" charset="0"/>
              </a:rPr>
              <a:t> pokrivača i pokožice.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sr-Latn-RS" b="1" dirty="0">
                <a:latin typeface="Lucida Calligraphy" panose="03010101010101010101" pitchFamily="66" charset="0"/>
              </a:rPr>
              <a:t>S</a:t>
            </a:r>
            <a:r>
              <a:rPr lang="en-US" b="1" dirty="0" err="1" smtClean="0">
                <a:latin typeface="Lucida Calligraphy" panose="03010101010101010101" pitchFamily="66" charset="0"/>
              </a:rPr>
              <a:t>ubcutis</a:t>
            </a:r>
            <a:r>
              <a:rPr lang="sr-Latn-RS" dirty="0">
                <a:latin typeface="Lucida Calligraphy" panose="03010101010101010101" pitchFamily="66" charset="0"/>
              </a:rPr>
              <a:t> </a:t>
            </a:r>
            <a:r>
              <a:rPr lang="sr-Latn-RS" dirty="0" smtClean="0">
                <a:latin typeface="Lucida Calligraphy" panose="03010101010101010101" pitchFamily="66" charset="0"/>
              </a:rPr>
              <a:t>(potkožni sloj)</a:t>
            </a:r>
            <a:r>
              <a:rPr lang="en-US" dirty="0" smtClean="0">
                <a:latin typeface="Lucida Calligraphy" panose="03010101010101010101" pitchFamily="66" charset="0"/>
              </a:rPr>
              <a:t> - </a:t>
            </a:r>
            <a:r>
              <a:rPr lang="en-US" dirty="0" err="1" smtClean="0">
                <a:latin typeface="Lucida Calligraphy" panose="03010101010101010101" pitchFamily="66" charset="0"/>
              </a:rPr>
              <a:t>rastresito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vezivno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tkivo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ispod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dermisa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labavo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vezuje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kožu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mišićima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drugim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tkivima</a:t>
            </a:r>
            <a:r>
              <a:rPr lang="en-US" dirty="0" smtClean="0">
                <a:latin typeface="Lucida Calligraphy" panose="03010101010101010101" pitchFamily="66" charset="0"/>
              </a:rPr>
              <a:t>. - </a:t>
            </a:r>
            <a:r>
              <a:rPr lang="en-US" dirty="0" err="1" smtClean="0">
                <a:latin typeface="Lucida Calligraphy" panose="03010101010101010101" pitchFamily="66" charset="0"/>
              </a:rPr>
              <a:t>vezivne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ćelije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elastična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kolagena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vlakna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masno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tkivo</a:t>
            </a:r>
            <a:r>
              <a:rPr lang="sr-Latn-RS" dirty="0" smtClean="0">
                <a:latin typeface="Lucida Calligraphy" panose="03010101010101010101" pitchFamily="66" charset="0"/>
              </a:rPr>
              <a:t>.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sr-Latn-RS" dirty="0" err="1">
                <a:latin typeface="Lucida Calligraphy" panose="03010101010101010101" pitchFamily="66" charset="0"/>
              </a:rPr>
              <a:t>N</a:t>
            </a:r>
            <a:r>
              <a:rPr lang="en-US" dirty="0" err="1" smtClean="0">
                <a:latin typeface="Lucida Calligraphy" panose="03010101010101010101" pitchFamily="66" charset="0"/>
              </a:rPr>
              <a:t>ervi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veći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krvni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sr-Latn-RS" dirty="0" smtClean="0">
                <a:latin typeface="Lucida Calligraphy" panose="03010101010101010101" pitchFamily="66" charset="0"/>
              </a:rPr>
              <a:t>sudovi </a:t>
            </a:r>
            <a:r>
              <a:rPr lang="en-US" dirty="0" err="1" smtClean="0">
                <a:latin typeface="Lucida Calligraphy" panose="03010101010101010101" pitchFamily="66" charset="0"/>
              </a:rPr>
              <a:t>obezbeđuju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ishranu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pokretljivost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kože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r>
              <a:rPr lang="sr-Latn-RS" dirty="0" err="1" smtClean="0">
                <a:latin typeface="Lucida Calligraphy" panose="03010101010101010101" pitchFamily="66" charset="0"/>
              </a:rPr>
              <a:t>N</a:t>
            </a:r>
            <a:r>
              <a:rPr lang="en-US" dirty="0" smtClean="0">
                <a:latin typeface="Lucida Calligraphy" panose="03010101010101010101" pitchFamily="66" charset="0"/>
              </a:rPr>
              <a:t>a </a:t>
            </a:r>
            <a:r>
              <a:rPr lang="en-US" dirty="0" err="1" smtClean="0">
                <a:latin typeface="Lucida Calligraphy" panose="03010101010101010101" pitchFamily="66" charset="0"/>
              </a:rPr>
              <a:t>nekim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mestima</a:t>
            </a:r>
            <a:r>
              <a:rPr lang="en-US" dirty="0" smtClean="0">
                <a:latin typeface="Lucida Calligraphy" panose="03010101010101010101" pitchFamily="66" charset="0"/>
              </a:rPr>
              <a:t> (</a:t>
            </a:r>
            <a:r>
              <a:rPr lang="en-US" dirty="0" err="1" smtClean="0">
                <a:latin typeface="Lucida Calligraphy" panose="03010101010101010101" pitchFamily="66" charset="0"/>
              </a:rPr>
              <a:t>očni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kapci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ušne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školjke</a:t>
            </a:r>
            <a:r>
              <a:rPr lang="en-US" dirty="0" smtClean="0">
                <a:latin typeface="Lucida Calligraphy" panose="03010101010101010101" pitchFamily="66" charset="0"/>
              </a:rPr>
              <a:t>) </a:t>
            </a:r>
            <a:r>
              <a:rPr lang="en-US" dirty="0" err="1" smtClean="0">
                <a:latin typeface="Lucida Calligraphy" panose="03010101010101010101" pitchFamily="66" charset="0"/>
              </a:rPr>
              <a:t>uopšte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nije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razvijeno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r>
              <a:rPr lang="sr-Latn-RS" dirty="0" err="1">
                <a:latin typeface="Lucida Calligraphy" panose="03010101010101010101" pitchFamily="66" charset="0"/>
              </a:rPr>
              <a:t>N</a:t>
            </a:r>
            <a:r>
              <a:rPr lang="en-US" dirty="0" err="1" smtClean="0">
                <a:latin typeface="Lucida Calligraphy" panose="03010101010101010101" pitchFamily="66" charset="0"/>
              </a:rPr>
              <a:t>aslage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masnog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tkiva</a:t>
            </a:r>
            <a:r>
              <a:rPr lang="en-US" dirty="0" smtClean="0">
                <a:latin typeface="Lucida Calligraphy" panose="03010101010101010101" pitchFamily="66" charset="0"/>
              </a:rPr>
              <a:t> (</a:t>
            </a:r>
            <a:r>
              <a:rPr lang="en-US" dirty="0" err="1" smtClean="0">
                <a:latin typeface="Lucida Calligraphy" panose="03010101010101010101" pitchFamily="66" charset="0"/>
              </a:rPr>
              <a:t>salo</a:t>
            </a:r>
            <a:r>
              <a:rPr lang="en-US" dirty="0" smtClean="0">
                <a:latin typeface="Lucida Calligraphy" panose="03010101010101010101" pitchFamily="66" charset="0"/>
              </a:rPr>
              <a:t>) </a:t>
            </a:r>
            <a:r>
              <a:rPr lang="en-US" dirty="0" err="1" smtClean="0">
                <a:latin typeface="Lucida Calligraphy" panose="03010101010101010101" pitchFamily="66" charset="0"/>
              </a:rPr>
              <a:t>izdeljene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vezivnim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pregradama</a:t>
            </a:r>
            <a:r>
              <a:rPr lang="en-US" dirty="0" smtClean="0">
                <a:latin typeface="Lucida Calligraphy" panose="03010101010101010101" pitchFamily="66" charset="0"/>
              </a:rPr>
              <a:t> u </a:t>
            </a:r>
            <a:r>
              <a:rPr lang="en-US" dirty="0" err="1" smtClean="0">
                <a:latin typeface="Lucida Calligraphy" panose="03010101010101010101" pitchFamily="66" charset="0"/>
              </a:rPr>
              <a:t>režnjeve</a:t>
            </a:r>
            <a:r>
              <a:rPr lang="en-US" dirty="0" smtClean="0">
                <a:latin typeface="Lucida Calligraphy" panose="03010101010101010101" pitchFamily="66" charset="0"/>
              </a:rPr>
              <a:t> (panniculus </a:t>
            </a:r>
            <a:r>
              <a:rPr lang="en-US" dirty="0" err="1" smtClean="0">
                <a:latin typeface="Lucida Calligraphy" panose="03010101010101010101" pitchFamily="66" charset="0"/>
              </a:rPr>
              <a:t>adiposus</a:t>
            </a:r>
            <a:r>
              <a:rPr lang="en-US" dirty="0" smtClean="0">
                <a:latin typeface="Lucida Calligraphy" panose="03010101010101010101" pitchFamily="66" charset="0"/>
              </a:rPr>
              <a:t>) </a:t>
            </a:r>
            <a:r>
              <a:rPr lang="en-US" dirty="0" err="1" smtClean="0">
                <a:latin typeface="Lucida Calligraphy" panose="03010101010101010101" pitchFamily="66" charset="0"/>
              </a:rPr>
              <a:t>nalaze</a:t>
            </a:r>
            <a:r>
              <a:rPr lang="en-US" dirty="0" smtClean="0">
                <a:latin typeface="Lucida Calligraphy" panose="03010101010101010101" pitchFamily="66" charset="0"/>
              </a:rPr>
              <a:t> se </a:t>
            </a:r>
            <a:r>
              <a:rPr lang="en-US" dirty="0" err="1" smtClean="0">
                <a:latin typeface="Lucida Calligraphy" panose="03010101010101010101" pitchFamily="66" charset="0"/>
              </a:rPr>
              <a:t>kod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tovljenih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životinja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sisara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hladnih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predela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morskih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sisara</a:t>
            </a:r>
            <a:r>
              <a:rPr lang="en-US" dirty="0" smtClean="0">
                <a:latin typeface="Lucida Calligraphy" panose="03010101010101010101" pitchFamily="66" charset="0"/>
              </a:rPr>
              <a:t>,  </a:t>
            </a:r>
            <a:r>
              <a:rPr lang="en-US" dirty="0" err="1" smtClean="0">
                <a:latin typeface="Lucida Calligraphy" panose="03010101010101010101" pitchFamily="66" charset="0"/>
              </a:rPr>
              <a:t>masno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tkivo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igra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ulogu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moćnog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izolacionog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sloja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188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ožni sistem kod čoveka | Shtreb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5" y="509452"/>
            <a:ext cx="10162902" cy="5891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085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525587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b="1" dirty="0" err="1" smtClean="0">
                <a:latin typeface="Lucida Calligraphy" panose="03010101010101010101" pitchFamily="66" charset="0"/>
              </a:rPr>
              <a:t>Dlak</a:t>
            </a:r>
            <a:r>
              <a:rPr lang="sr-Latn-RS" b="1" dirty="0" smtClean="0">
                <a:latin typeface="Lucida Calligraphy" panose="03010101010101010101" pitchFamily="66" charset="0"/>
              </a:rPr>
              <a:t>e</a:t>
            </a:r>
          </a:p>
          <a:p>
            <a:pPr marL="0" indent="0" algn="just">
              <a:buNone/>
            </a:pPr>
            <a:r>
              <a:rPr lang="sr-Latn-RS" dirty="0" err="1" smtClean="0">
                <a:latin typeface="Lucida Calligraphy" panose="03010101010101010101" pitchFamily="66" charset="0"/>
              </a:rPr>
              <a:t>Dlačni</a:t>
            </a:r>
            <a:r>
              <a:rPr lang="sr-Latn-RS" dirty="0" smtClean="0">
                <a:latin typeface="Lucida Calligraphy" panose="03010101010101010101" pitchFamily="66" charset="0"/>
              </a:rPr>
              <a:t> pokrivač kože je nosilac glavnih krznarskih svojstava kože.</a:t>
            </a:r>
          </a:p>
          <a:p>
            <a:pPr marL="0" indent="0" algn="just">
              <a:buNone/>
            </a:pP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cilindrične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nerazgranate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rožne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tvorevine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karateristične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samo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za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predstavnike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klase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sisara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r>
              <a:rPr lang="en-US" dirty="0" err="1" smtClean="0">
                <a:latin typeface="Lucida Calligraphy" panose="03010101010101010101" pitchFamily="66" charset="0"/>
              </a:rPr>
              <a:t>Orožale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čvrsto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priljubljene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ćelije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epidermisa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ispunjene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keratinom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različite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građe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dužine</a:t>
            </a:r>
            <a:r>
              <a:rPr lang="en-US" dirty="0" smtClean="0">
                <a:latin typeface="Lucida Calligraphy" panose="03010101010101010101" pitchFamily="66" charset="0"/>
              </a:rPr>
              <a:t> (</a:t>
            </a:r>
            <a:r>
              <a:rPr lang="en-US" dirty="0" err="1" smtClean="0">
                <a:latin typeface="Lucida Calligraphy" panose="03010101010101010101" pitchFamily="66" charset="0"/>
              </a:rPr>
              <a:t>najkraće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su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oko</a:t>
            </a:r>
            <a:r>
              <a:rPr lang="en-US" dirty="0" smtClean="0">
                <a:latin typeface="Lucida Calligraphy" panose="03010101010101010101" pitchFamily="66" charset="0"/>
              </a:rPr>
              <a:t> 1 mm), </a:t>
            </a:r>
            <a:r>
              <a:rPr lang="en-US" dirty="0" err="1" smtClean="0">
                <a:latin typeface="Lucida Calligraphy" panose="03010101010101010101" pitchFamily="66" charset="0"/>
              </a:rPr>
              <a:t>debljine</a:t>
            </a:r>
            <a:r>
              <a:rPr lang="en-US" dirty="0" smtClean="0">
                <a:latin typeface="Lucida Calligraphy" panose="03010101010101010101" pitchFamily="66" charset="0"/>
              </a:rPr>
              <a:t> (od 5 µm do 0,2 mm), </a:t>
            </a:r>
            <a:r>
              <a:rPr lang="en-US" dirty="0" err="1" smtClean="0">
                <a:latin typeface="Lucida Calligraphy" panose="03010101010101010101" pitchFamily="66" charset="0"/>
              </a:rPr>
              <a:t>boje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rasporeda</a:t>
            </a:r>
            <a:r>
              <a:rPr lang="en-US" dirty="0" smtClean="0">
                <a:latin typeface="Lucida Calligraphy" panose="03010101010101010101" pitchFamily="66" charset="0"/>
              </a:rPr>
              <a:t> u </a:t>
            </a:r>
            <a:r>
              <a:rPr lang="en-US" dirty="0" err="1" smtClean="0">
                <a:latin typeface="Lucida Calligraphy" panose="03010101010101010101" pitchFamily="66" charset="0"/>
              </a:rPr>
              <a:t>zavisnosti</a:t>
            </a:r>
            <a:r>
              <a:rPr lang="en-US" dirty="0" smtClean="0">
                <a:latin typeface="Lucida Calligraphy" panose="03010101010101010101" pitchFamily="66" charset="0"/>
              </a:rPr>
              <a:t> od </a:t>
            </a:r>
            <a:r>
              <a:rPr lang="en-US" dirty="0" err="1" smtClean="0">
                <a:latin typeface="Lucida Calligraphy" panose="03010101010101010101" pitchFamily="66" charset="0"/>
              </a:rPr>
              <a:t>vrste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starosti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telesnog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regiona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i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pola</a:t>
            </a:r>
            <a:r>
              <a:rPr lang="en-US" dirty="0" smtClean="0">
                <a:latin typeface="Lucida Calligraphy" panose="03010101010101010101" pitchFamily="66" charset="0"/>
              </a:rPr>
              <a:t>.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 marL="0" indent="0" algn="just">
              <a:buNone/>
            </a:pPr>
            <a:r>
              <a:rPr lang="en-US" b="1" dirty="0" err="1" smtClean="0">
                <a:latin typeface="Lucida Calligraphy" panose="03010101010101010101" pitchFamily="66" charset="0"/>
              </a:rPr>
              <a:t>Građa</a:t>
            </a:r>
            <a:r>
              <a:rPr lang="en-US" b="1" dirty="0" smtClean="0">
                <a:latin typeface="Lucida Calligraphy" panose="03010101010101010101" pitchFamily="66" charset="0"/>
              </a:rPr>
              <a:t> </a:t>
            </a:r>
            <a:r>
              <a:rPr lang="en-US" b="1" dirty="0" err="1" smtClean="0">
                <a:latin typeface="Lucida Calligraphy" panose="03010101010101010101" pitchFamily="66" charset="0"/>
              </a:rPr>
              <a:t>dlake</a:t>
            </a:r>
            <a:r>
              <a:rPr lang="en-US" b="1" dirty="0" smtClean="0">
                <a:latin typeface="Lucida Calligraphy" panose="03010101010101010101" pitchFamily="66" charset="0"/>
              </a:rPr>
              <a:t> </a:t>
            </a:r>
            <a:endParaRPr lang="sr-Latn-RS" b="1" dirty="0" smtClean="0">
              <a:latin typeface="Lucida Calligraphy" panose="03010101010101010101" pitchFamily="66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Pokožice,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Korena</a:t>
            </a:r>
            <a:r>
              <a:rPr lang="sr-Latn-RS" dirty="0" smtClean="0">
                <a:latin typeface="Lucida Calligraphy" panose="03010101010101010101" pitchFamily="66" charset="0"/>
              </a:rPr>
              <a:t> i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Srži dlake.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151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2960"/>
            <a:ext cx="10515600" cy="535400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dirty="0" smtClean="0">
                <a:latin typeface="Lucida Calligraphy" panose="03010101010101010101" pitchFamily="66" charset="0"/>
              </a:rPr>
              <a:t>Svojstva dlake</a:t>
            </a:r>
          </a:p>
          <a:p>
            <a:pPr marL="0" indent="0">
              <a:buNone/>
            </a:pPr>
            <a:endParaRPr lang="sr-Latn-RS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Dužina,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Debljina,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Oblik,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Boja,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>
                <a:latin typeface="Lucida Calligraphy" panose="03010101010101010101" pitchFamily="66" charset="0"/>
              </a:rPr>
              <a:t>S</a:t>
            </a:r>
            <a:r>
              <a:rPr lang="sr-Latn-RS" dirty="0" smtClean="0">
                <a:latin typeface="Lucida Calligraphy" panose="03010101010101010101" pitchFamily="66" charset="0"/>
              </a:rPr>
              <a:t>jaj,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Vijugavost,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>
                <a:latin typeface="Lucida Calligraphy" panose="03010101010101010101" pitchFamily="66" charset="0"/>
              </a:rPr>
              <a:t>Kovrdžavost</a:t>
            </a:r>
            <a:r>
              <a:rPr lang="sr-Latn-RS" dirty="0" smtClean="0">
                <a:latin typeface="Lucida Calligraphy" panose="03010101010101010101" pitchFamily="66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Fizikalna svojstva (rastegljivost, elastičnost, čvrstoća, savitljivost).</a:t>
            </a:r>
            <a:endParaRPr lang="en-US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8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5211"/>
            <a:ext cx="10515600" cy="5301752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 smtClean="0">
                <a:latin typeface="Lucida Calligraphy" panose="03010101010101010101" pitchFamily="66" charset="0"/>
              </a:rPr>
              <a:t>Vrste </a:t>
            </a:r>
            <a:r>
              <a:rPr lang="en-US" b="1" dirty="0" err="1" smtClean="0">
                <a:latin typeface="Lucida Calligraphy" panose="03010101010101010101" pitchFamily="66" charset="0"/>
              </a:rPr>
              <a:t>dlaka</a:t>
            </a:r>
            <a:r>
              <a:rPr lang="en-US" b="1" dirty="0" smtClean="0">
                <a:latin typeface="Lucida Calligraphy" panose="03010101010101010101" pitchFamily="66" charset="0"/>
              </a:rPr>
              <a:t> </a:t>
            </a:r>
            <a:endParaRPr lang="sr-Latn-RS" b="1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Čekinjaste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Duge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strunaste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Pokrovne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malje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Vunaste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endParaRPr lang="sr-Latn-RS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 smtClean="0">
                <a:latin typeface="Lucida Calligraphy" panose="03010101010101010101" pitchFamily="66" charset="0"/>
              </a:rPr>
              <a:t>Senzitivne</a:t>
            </a:r>
            <a:r>
              <a:rPr lang="en-US" dirty="0" smtClean="0">
                <a:latin typeface="Lucida Calligraphy" panose="03010101010101010101" pitchFamily="66" charset="0"/>
              </a:rPr>
              <a:t>, </a:t>
            </a:r>
            <a:r>
              <a:rPr lang="en-US" dirty="0" err="1" smtClean="0">
                <a:latin typeface="Lucida Calligraphy" panose="03010101010101010101" pitchFamily="66" charset="0"/>
              </a:rPr>
              <a:t>taktilne</a:t>
            </a:r>
            <a:r>
              <a:rPr lang="en-US" dirty="0" smtClean="0">
                <a:latin typeface="Lucida Calligraphy" panose="03010101010101010101" pitchFamily="66" charset="0"/>
              </a:rPr>
              <a:t> </a:t>
            </a:r>
            <a:r>
              <a:rPr lang="en-US" dirty="0" err="1" smtClean="0">
                <a:latin typeface="Lucida Calligraphy" panose="03010101010101010101" pitchFamily="66" charset="0"/>
              </a:rPr>
              <a:t>dlake</a:t>
            </a:r>
            <a:r>
              <a:rPr lang="en-US" dirty="0" smtClean="0">
                <a:latin typeface="Lucida Calligraphy" panose="03010101010101010101" pitchFamily="66" charset="0"/>
              </a:rPr>
              <a:t> (vibrissae)</a:t>
            </a:r>
            <a:r>
              <a:rPr lang="sr-Latn-RS" dirty="0" smtClean="0">
                <a:latin typeface="Lucida Calligraphy" panose="03010101010101010101" pitchFamily="66" charset="0"/>
              </a:rPr>
              <a:t>.</a:t>
            </a:r>
          </a:p>
          <a:p>
            <a:pPr marL="0" indent="0">
              <a:buNone/>
            </a:pPr>
            <a:r>
              <a:rPr lang="sr-Latn-RS" b="1" dirty="0" err="1" smtClean="0">
                <a:latin typeface="Lucida Calligraphy" panose="03010101010101010101" pitchFamily="66" charset="0"/>
              </a:rPr>
              <a:t>Krznašice</a:t>
            </a:r>
            <a:endParaRPr lang="sr-Latn-RS" b="1" dirty="0" smtClean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>
                <a:latin typeface="Lucida Calligraphy" panose="03010101010101010101" pitchFamily="66" charset="0"/>
              </a:rPr>
              <a:t>Osjaste</a:t>
            </a:r>
            <a:r>
              <a:rPr lang="sr-Latn-RS" dirty="0" smtClean="0">
                <a:latin typeface="Lucida Calligraphy" panose="03010101010101010101" pitchFamily="66" charset="0"/>
              </a:rPr>
              <a:t>,</a:t>
            </a:r>
            <a:endParaRPr lang="sr-Latn-RS" dirty="0">
              <a:latin typeface="Lucida Calligraphy" panose="03010101010101010101" pitchFamily="66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Prelazne,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>
                <a:latin typeface="Lucida Calligraphy" panose="03010101010101010101" pitchFamily="66" charset="0"/>
              </a:rPr>
              <a:t>Pahuljaste.</a:t>
            </a:r>
          </a:p>
        </p:txBody>
      </p:sp>
    </p:spTree>
    <p:extLst>
      <p:ext uri="{BB962C8B-B14F-4D97-AF65-F5344CB8AC3E}">
        <p14:creationId xmlns:p14="http://schemas.microsoft.com/office/powerpoint/2010/main" val="2897595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612</Words>
  <Application>Microsoft Office PowerPoint</Application>
  <PresentationFormat>Widescreen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Lucida Calligraphy</vt:lpstr>
      <vt:lpstr>Wingdings</vt:lpstr>
      <vt:lpstr>Office Theme</vt:lpstr>
      <vt:lpstr>PowerPoint Presentation</vt:lpstr>
      <vt:lpstr>PowerPoint Presentation</vt:lpstr>
      <vt:lpstr>PowerPoint Presentation</vt:lpstr>
      <vt:lpstr>Građa kože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Prerada, izbor i čuvanje krzna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13</cp:revision>
  <dcterms:created xsi:type="dcterms:W3CDTF">2022-05-16T06:43:40Z</dcterms:created>
  <dcterms:modified xsi:type="dcterms:W3CDTF">2022-05-16T08:34:41Z</dcterms:modified>
</cp:coreProperties>
</file>