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3" r:id="rId25"/>
    <p:sldId id="284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2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28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05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0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80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56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826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47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03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1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03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BA343-99CF-48CF-9FA9-65E674F5A32B}" type="datetimeFigureOut">
              <a:rPr lang="en-US" smtClean="0"/>
              <a:t>10/20/2021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4D6BA-DCED-4FEB-977D-2AAC2A05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24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20829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POREKLO NEKIH VAŽNIJIH VRSTA DOMAĆIH ŽIVOTINJA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34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28544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Prževalski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Equus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Przewalskii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(E.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ferus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Pallas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-Mongolski divlji stepski konj- 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Резултат слика за przevalski konj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68" y="1851751"/>
            <a:ext cx="529992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Резултат слика за przevalski konj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352" y="1851751"/>
            <a:ext cx="6286500" cy="435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130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0349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Tarpan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Equus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tarpan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(E.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Ferus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Pallas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Južnoruski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stepski konj -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 descr="Резултат слика за tarpan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617" y="1646238"/>
            <a:ext cx="7983878" cy="462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205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3691"/>
            <a:ext cx="10515600" cy="1071155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/>
              <a:t> </a:t>
            </a:r>
            <a:r>
              <a:rPr lang="sr-Latn-R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Magarac –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Equus</a:t>
            </a:r>
            <a:r>
              <a:rPr lang="sr-Latn-R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asinus</a:t>
            </a:r>
            <a:r>
              <a:rPr lang="sr-Latn-R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sr-Latn-RS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Somalijski</a:t>
            </a:r>
            <a:r>
              <a:rPr lang="sr-Latn-R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divlji magarac - 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82" name="Picture 10" descr="Резултат слика за somalijski divlji magara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554" y="1475332"/>
            <a:ext cx="7458891" cy="494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891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65126"/>
            <a:ext cx="10622280" cy="758280"/>
          </a:xfrm>
        </p:spPr>
        <p:txBody>
          <a:bodyPr/>
          <a:lstStyle/>
          <a:p>
            <a:pPr algn="ctr"/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Nubijski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divlji magarac -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Резултат слика за nubijski divlji magara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0" y="1280159"/>
            <a:ext cx="7249885" cy="5068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108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primigenus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Bojanus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Divlje goveče – Tur -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Резултат слика за divlje govece tu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060" y="1828154"/>
            <a:ext cx="6400800" cy="434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43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8909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bubalus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Bivo -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52" name="Picture 8" descr="Резултат слика за biv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740399"/>
            <a:ext cx="5475514" cy="449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Резултат слика за biv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58" y="1740399"/>
            <a:ext cx="5539831" cy="449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95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5936"/>
            <a:ext cx="10515600" cy="1319983"/>
          </a:xfrm>
        </p:spPr>
        <p:txBody>
          <a:bodyPr>
            <a:normAutofit/>
          </a:bodyPr>
          <a:lstStyle/>
          <a:p>
            <a:pPr algn="ctr"/>
            <a:r>
              <a:rPr lang="sr-Latn-R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Bos </a:t>
            </a:r>
            <a:r>
              <a:rPr lang="sr-Latn-RS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bison</a:t>
            </a:r>
            <a:r>
              <a:rPr lang="sr-Latn-R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Bizon -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4813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170" name="Picture 2" descr="Резултат слика за bizon američ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17" y="1558358"/>
            <a:ext cx="7458891" cy="478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55371" y="5760721"/>
            <a:ext cx="28999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Američki</a:t>
            </a:r>
            <a:r>
              <a:rPr lang="sr-Latn-R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bizon</a:t>
            </a:r>
          </a:p>
        </p:txBody>
      </p:sp>
    </p:spTree>
    <p:extLst>
      <p:ext uri="{BB962C8B-B14F-4D97-AF65-F5344CB8AC3E}">
        <p14:creationId xmlns:p14="http://schemas.microsoft.com/office/powerpoint/2010/main" val="1668578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966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Evropski bizon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75657"/>
            <a:ext cx="10515600" cy="5001306"/>
          </a:xfrm>
        </p:spPr>
        <p:txBody>
          <a:bodyPr/>
          <a:lstStyle/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/>
          </a:p>
        </p:txBody>
      </p:sp>
      <p:pic>
        <p:nvPicPr>
          <p:cNvPr id="4" name="Picture 6" descr="Резултат слика за bizon evropsk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068" y="1267097"/>
            <a:ext cx="8699863" cy="5146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611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82879"/>
            <a:ext cx="10630989" cy="1541418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Bizonska goveda 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bibovine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Banteng</a:t>
            </a:r>
            <a:r>
              <a:rPr lang="sr-Latn-R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Bibos</a:t>
            </a:r>
            <a:r>
              <a:rPr lang="sr-Latn-R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sondaicus</a:t>
            </a:r>
            <a:r>
              <a:rPr lang="sr-Latn-R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Резултат слика за bante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794" y="1293224"/>
            <a:ext cx="8190411" cy="509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707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0532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Gaur 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Bibos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gaurus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Резултат слика за gau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371" y="1346200"/>
            <a:ext cx="7759338" cy="497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200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0532"/>
          </a:xfrm>
        </p:spPr>
        <p:txBody>
          <a:bodyPr/>
          <a:lstStyle/>
          <a:p>
            <a:pPr algn="ctr"/>
            <a:r>
              <a:rPr lang="sr-Latn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Gajal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Bibos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froontalis</a:t>
            </a:r>
            <a:r>
              <a:rPr 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Резултат слика за gajal bibos frontali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949" y="1175658"/>
            <a:ext cx="8334102" cy="5251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65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6658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POREKLO OVACA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1784"/>
            <a:ext cx="10515600" cy="4975179"/>
          </a:xfrm>
        </p:spPr>
        <p:txBody>
          <a:bodyPr/>
          <a:lstStyle/>
          <a:p>
            <a:pPr marL="0" indent="0" algn="ctr">
              <a:buNone/>
            </a:pPr>
            <a:r>
              <a:rPr lang="sr-Latn-R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Domaća ovca </a:t>
            </a:r>
            <a:r>
              <a:rPr lang="sr-Latn-R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Ovis</a:t>
            </a:r>
            <a:r>
              <a:rPr lang="sr-Latn-R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aries</a:t>
            </a:r>
            <a:r>
              <a:rPr lang="sr-Latn-R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 algn="ctr">
              <a:buNone/>
            </a:pPr>
            <a:endParaRPr lang="sr-Latn-RS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Muflon  i                                                        </a:t>
            </a:r>
          </a:p>
          <a:p>
            <a:pPr marL="0" indent="0">
              <a:buNone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 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Argali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None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AutoNum type="alphaLcParenR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Evropski (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Ovis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musimon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514350" indent="-514350">
              <a:buAutoNum type="alphaLcParenR"/>
            </a:pP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Maloazijski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Ovis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orientalis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i</a:t>
            </a:r>
          </a:p>
          <a:p>
            <a:pPr marL="514350" indent="-514350">
              <a:buAutoNum type="alphaLcParenR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Avganistansko-indijski (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Ovis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vignei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                                        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287616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1344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Evropski muflon 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musimon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Резултат слика за evropski mufl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508" y="1319213"/>
            <a:ext cx="7282983" cy="485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859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5846"/>
          </a:xfrm>
        </p:spPr>
        <p:txBody>
          <a:bodyPr/>
          <a:lstStyle/>
          <a:p>
            <a:pPr algn="ctr"/>
            <a:r>
              <a:rPr lang="sr-Latn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Maloazijski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muflon 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orientalis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Резултат слика за maloazijski mufl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251" y="1240973"/>
            <a:ext cx="7393578" cy="5146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864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Avganistansko-indijski muflon </a:t>
            </a:r>
            <a:b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vignei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Arkar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54" name="Picture 10" descr="Резултат слика за arkar ovc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17" y="1690688"/>
            <a:ext cx="8214886" cy="481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063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5846"/>
          </a:xfrm>
        </p:spPr>
        <p:txBody>
          <a:bodyPr/>
          <a:lstStyle/>
          <a:p>
            <a:pPr algn="ctr"/>
            <a:r>
              <a:rPr lang="sr-Latn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Argali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argali-Ovis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Ammon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Резултат слика за argali ovc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486" y="1241425"/>
            <a:ext cx="8530045" cy="514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031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93858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POREKLO KOZA 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Capra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hircus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Bezoar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Capra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aegagrus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Резултат слика за bezoar koz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880" y="1658937"/>
            <a:ext cx="7354389" cy="493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664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>
            <a:normAutofit/>
          </a:bodyPr>
          <a:lstStyle/>
          <a:p>
            <a:pPr algn="ctr"/>
            <a:r>
              <a:rPr lang="sr-Latn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Falkoneri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Capra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falkoneri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Резултат слика за capra falkoner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29" y="1280160"/>
            <a:ext cx="9431381" cy="539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791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8098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Balkanska domaća koza </a:t>
            </a:r>
            <a:endParaRPr lang="en-US" b="1" dirty="0"/>
          </a:p>
        </p:txBody>
      </p:sp>
      <p:pic>
        <p:nvPicPr>
          <p:cNvPr id="10242" name="Picture 2" descr="Резултат слика за balkanska domaca koz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017" y="1632858"/>
            <a:ext cx="6753498" cy="441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6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POREKLO SVINJA </a:t>
            </a:r>
            <a:b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scrofa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domestica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Evropska divlja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svinja</a:t>
            </a:r>
          </a:p>
          <a:p>
            <a:pPr algn="ctr"/>
            <a:r>
              <a:rPr lang="sr-Latn-RS" dirty="0" smtClean="0"/>
              <a:t> </a:t>
            </a:r>
            <a:r>
              <a:rPr lang="sr-Latn-RS" i="1" dirty="0" smtClean="0"/>
              <a:t>(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scrofa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ferus</a:t>
            </a:r>
            <a:r>
              <a:rPr lang="sr-Latn-RS" i="1" dirty="0" smtClean="0"/>
              <a:t>)</a:t>
            </a:r>
            <a:endParaRPr lang="sr-Latn-RS" i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Azijska divlja svinja </a:t>
            </a:r>
          </a:p>
          <a:p>
            <a:pPr algn="ctr"/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vittatus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4" descr="Резултат слика за sus scrofa feru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649479"/>
            <a:ext cx="5157787" cy="354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Резултат слика за sus vittatu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649479"/>
            <a:ext cx="5183188" cy="354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777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Kunić </a:t>
            </a:r>
            <a:b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lepus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cuniculus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sr-Latn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Potiče od divljeg </a:t>
            </a:r>
            <a:r>
              <a:rPr lang="sr-Latn-R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kunića (</a:t>
            </a:r>
            <a:r>
              <a:rPr lang="sr-Latn-RS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Oryctogalus</a:t>
            </a:r>
            <a:r>
              <a:rPr lang="sr-Latn-R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lepus</a:t>
            </a:r>
            <a:r>
              <a:rPr lang="sr-Latn-R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cuniculus</a:t>
            </a:r>
            <a:r>
              <a:rPr lang="sr-Latn-R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r-Latn-R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 je živeo u području Sredozemlja, odakle se proširio po Evropi i Aziji, a ne od divljeg zeca kako to mnogi misle.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Резултат слика за lepus cuniculus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7" b="21727"/>
          <a:stretch>
            <a:fillRect/>
          </a:stretch>
        </p:blipFill>
        <p:spPr bwMode="auto">
          <a:xfrm>
            <a:off x="5183188" y="600891"/>
            <a:ext cx="6016658" cy="5721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551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 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Canis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familiaris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 potiče od vuka (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Canis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lupus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Hrt potiče od šakala (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Canis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lupaster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Резултат слика за canis lupus porekl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2748901"/>
            <a:ext cx="5051561" cy="344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Резултат слика за šakal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48901"/>
            <a:ext cx="5183188" cy="3440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958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MAČKA </a:t>
            </a:r>
            <a:b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Felis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domestica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Latn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Smatra se da potiče od pripitomljene mačke iz Afrike (</a:t>
            </a:r>
            <a:r>
              <a:rPr lang="sr-Latn-R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Felis</a:t>
            </a:r>
            <a:r>
              <a:rPr lang="sr-Latn-R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okreata</a:t>
            </a:r>
            <a:r>
              <a:rPr lang="sr-Latn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koju su stari Egipćani gajili kao svetu životinju, a kasnije je preneta u Evropu. Postoji mišljenje da potiče od evropske divlje mačke (</a:t>
            </a:r>
            <a:r>
              <a:rPr lang="sr-Latn-R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Felis</a:t>
            </a:r>
            <a:r>
              <a:rPr lang="sr-Latn-R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silvestritis</a:t>
            </a:r>
            <a:r>
              <a:rPr lang="sr-Latn-R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r-Latn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 je verovatnije ono prvo.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/>
          </a:p>
        </p:txBody>
      </p:sp>
      <p:sp>
        <p:nvSpPr>
          <p:cNvPr id="18" name="AutoShape 6" descr="Резултат слика за felis ocre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AutoShape 8" descr="Резултат слика за felis ocreat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52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744583"/>
            <a:ext cx="10515600" cy="1045028"/>
          </a:xfrm>
        </p:spPr>
        <p:txBody>
          <a:bodyPr/>
          <a:lstStyle/>
          <a:p>
            <a:r>
              <a:rPr lang="sr-Latn-RS" dirty="0" smtClean="0"/>
              <a:t>     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Felis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silvestritis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Felis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ocreata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Резултат слика за felis ocreat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98617"/>
            <a:ext cx="4876800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Резултат слика за felis ocreata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2215356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8894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DOMAĆA KOKOŠ (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Gallus</a:t>
            </a:r>
            <a:r>
              <a:rPr lang="sr-Latn-R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domesticus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Poti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če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 divlje 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bankiva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kokoši (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Gallus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ferrugineus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koja je živela u jugoistočnom delu Azije, prednjoj i zadnjoj Indiji i susednim ostrvima. Danas živi u jugoistočnoj Aziji, 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Sundskim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ostrvima i na Cejlonu. Pripitomljena je u Indiji odakle je preneta u Kinu, Persiju a zatim u Evropu.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56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37104"/>
          </a:xfrm>
        </p:spPr>
        <p:txBody>
          <a:bodyPr/>
          <a:lstStyle/>
          <a:p>
            <a:pPr algn="ctr"/>
            <a:r>
              <a:rPr lang="sr-Latn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Bankiva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kokoš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https://upload.wikimedia.org/wikipedia/commons/thumb/2/26/Red_Junglefowl.jpg/220px-Red_Junglefow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8171"/>
            <a:ext cx="5053149" cy="377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upload.wikimedia.org/wikipedia/commons/thumb/1/14/Gallus_gallus_female_-_Kaeng_Krachan.jpg/220px-Gallus_gallus_female_-_Kaeng_Kracha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669" y="1691639"/>
            <a:ext cx="5188131" cy="377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878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316</Words>
  <Application>Microsoft Office PowerPoint</Application>
  <PresentationFormat>Widescreen</PresentationFormat>
  <Paragraphs>59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POREKLO NEKIH VAŽNIJIH VRSTA DOMAĆIH ŽIVOTINJA</vt:lpstr>
      <vt:lpstr>Prževalski – Equus Przewalskii (E. ferus Pallas) -Mongolski divlji stepski konj- </vt:lpstr>
      <vt:lpstr>Tarpan – Equus tarpan (E. Ferus Pallas) - Južnoruski stepski konj -</vt:lpstr>
      <vt:lpstr> Magarac – Equus asinus - Somalijski divlji magarac - </vt:lpstr>
      <vt:lpstr> - Nubijski divlji magarac -</vt:lpstr>
      <vt:lpstr>Bos primigenus Bojanus Divlje goveče – Tur -</vt:lpstr>
      <vt:lpstr>Bos bubalus - Bivo -</vt:lpstr>
      <vt:lpstr>Bos bison - Bizon -</vt:lpstr>
      <vt:lpstr>Evropski bizon</vt:lpstr>
      <vt:lpstr>Bizonska goveda (bibovine) Banteng (Bibos sondaicus) </vt:lpstr>
      <vt:lpstr>Gaur (Bibos gaurus)</vt:lpstr>
      <vt:lpstr>Gajal (Bibos froontalis)</vt:lpstr>
      <vt:lpstr>POREKLO OVACA</vt:lpstr>
      <vt:lpstr>Evropski muflon (Ovis musimon)</vt:lpstr>
      <vt:lpstr>Maloazijski muflon (Ovis orientalis)</vt:lpstr>
      <vt:lpstr>Avganistansko-indijski muflon  (Ovis vignei - Arkar)</vt:lpstr>
      <vt:lpstr>Argali (Ovis argali-Ovis Ammon)</vt:lpstr>
      <vt:lpstr>POREKLO KOZA (Capra hircus) Bezoar (Capra aegagrus) </vt:lpstr>
      <vt:lpstr>Falkoneri (Capra falkoneri)</vt:lpstr>
      <vt:lpstr>Balkanska domaća koza </vt:lpstr>
      <vt:lpstr>POREKLO SVINJA  (Sus scrofa domestica)</vt:lpstr>
      <vt:lpstr>Kunić  (lepus cuniculus)</vt:lpstr>
      <vt:lpstr>PAS (Canis familiaris)</vt:lpstr>
      <vt:lpstr>MAČKA  (Felis domestica)</vt:lpstr>
      <vt:lpstr>      Felis silvestritis                 Felis ocreata</vt:lpstr>
      <vt:lpstr>DOMAĆA KOKOŠ (Gallus domesticus)</vt:lpstr>
      <vt:lpstr>Bankiva kokoš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26</cp:revision>
  <dcterms:created xsi:type="dcterms:W3CDTF">2020-02-07T12:19:41Z</dcterms:created>
  <dcterms:modified xsi:type="dcterms:W3CDTF">2021-10-20T09:05:18Z</dcterms:modified>
</cp:coreProperties>
</file>