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2512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РАСТ И РАЗВОЈ ДОМАЋИХ ЖИВОТИЊА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74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27463"/>
            <a:ext cx="8596668" cy="51138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 раста је један од најважнијих у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сточарству, посебно када је у питању производња меса. То је комплексан процес који укључује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два типа еволуције:</a:t>
            </a:r>
          </a:p>
          <a:p>
            <a:pPr algn="just">
              <a:buFont typeface="+mj-lt"/>
              <a:buAutoNum type="arabicPeriod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Повећање тежине са узрастом, односно старошћу, што представља квантитативну еволуцију (раст), и </a:t>
            </a:r>
          </a:p>
          <a:p>
            <a:pPr algn="just">
              <a:buFont typeface="+mj-lt"/>
              <a:buAutoNum type="arabicPeriod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Развиће, које је прогресивна реализација одраслог стања, путем модификације облика, пропорција, хемијског састава и функционисања тела, што је квалитативна еволуција.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процесу раста и развитка сисара разликују се два периода:</a:t>
            </a:r>
          </a:p>
          <a:p>
            <a:pPr algn="just">
              <a:buFont typeface="+mj-lt"/>
              <a:buAutoNum type="arabicPeriod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развоја у материци мајке, тзв.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(пренатални, ембрионални), који се завршава рађањем, и</a:t>
            </a:r>
          </a:p>
          <a:p>
            <a:pPr algn="just">
              <a:buFont typeface="+mj-lt"/>
              <a:buAutoNum type="arabicPeriod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 развоја након рођења, тзв.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екстраутерини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постембрионални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 и развој животиња се одвија под утицајем наследних фактора и фактора спољашње средине.</a:t>
            </a:r>
          </a:p>
          <a:p>
            <a:pPr algn="just">
              <a:buFont typeface="+mj-lt"/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137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00891"/>
            <a:ext cx="8596668" cy="54404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Ембрионална фаза 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Развој заметка (ембриона)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Фетална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фаза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Развој плода (фетуса)</a:t>
            </a:r>
          </a:p>
          <a:p>
            <a:pPr algn="just">
              <a:buFontTx/>
              <a:buChar char="-"/>
            </a:pP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последњој трећини бременитости је најинтензивнији развој плода (највећи прираст телесне масе).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945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73723"/>
            <a:ext cx="8596668" cy="52676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 ПЕРИОД</a:t>
            </a:r>
          </a:p>
          <a:p>
            <a:pPr marL="0" indent="0">
              <a:buNone/>
            </a:pP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Чиниоци који утичу на раст: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Наследни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Матерински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Број потомака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мајке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 мајке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21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81354"/>
            <a:ext cx="8596668" cy="63832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ЕКСТРАУТЕРИНИ ПЕРИОД</a:t>
            </a: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Утицаји на раст: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  </a:t>
            </a:r>
            <a:r>
              <a:rPr lang="sr-Cyrl-R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до </a:t>
            </a:r>
            <a:r>
              <a:rPr lang="sr-Cyrl-R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залучења</a:t>
            </a:r>
            <a:endParaRPr lang="sr-Cyrl-RS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Наслеђе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Порођајна тежина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Количина мајчиног млека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 мајке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 приликом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 </a:t>
            </a:r>
            <a:r>
              <a:rPr lang="sr-Cyrl-R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после </a:t>
            </a:r>
            <a:r>
              <a:rPr lang="sr-Cyrl-R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залучења</a:t>
            </a:r>
            <a:endParaRPr lang="sr-Cyrl-R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наслеђе,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Пол,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исхрана,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 прилагођавања (адаптације)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 при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залучењу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sr-Cyrl-RS" sz="20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584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38555"/>
            <a:ext cx="8596668" cy="530280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Ензимски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који управљају процесом раста и развитка делују под утицајем унутрашњих и спољашњих чиниоца: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Унутрашњи чиниоци раста: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Генетска основа, делује значајно на брзину раста (нпр.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Сименталац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има већи потенцијал раста од Источно-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фризијске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расе или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Абердин-ангуса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наследни чиниоци одређују временско трајање раста.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Порођајна маса и пол имају утицаја на раст; већа порођајна маса утиче на бржи раст (мушке животиње брже расту од женских);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Хормони утичу на степен раста и развитка под контролом наследне основе (постоје хормони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стимулатори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хормони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инхибитори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раста).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896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81743"/>
            <a:ext cx="8596668" cy="51271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Стимулатори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раста: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Тироксин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је хормон штитне жлезде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Утиче на раст јер делује на енергетски метаболизам у организму,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Делује на лучење СТХ (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соматотропни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хормон), диференцијацију ткива и развитак организма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Због слабијег рада штитне жлезде смањује се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базални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метаболизам, снижава синтеза протеина и накупља маст у организму.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Појачано деловање штитне жлезде доводи до наглог мршављења и слабијег раста.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је хормон панкреаса (гуштераче)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Потребан за нормално деловање СТХ и за одржавање синтезе протеина,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Делује на рационално коришћење угљених хидрата,</a:t>
            </a:r>
          </a:p>
          <a:p>
            <a:pPr marL="0" indent="0" algn="just">
              <a:buNone/>
            </a:pP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476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32757"/>
            <a:ext cx="8596668" cy="520860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Андрогени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мушки хормони, делују на: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Ретенцију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анаболички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учинак),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накупљање мишићне масе код мушких животиња (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миотропни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учинак).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Прогестерон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хормон жутог тела, делује: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На раст женских животиња за време гравидности, јер зауставља деловање естрогена.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12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14401"/>
            <a:ext cx="8596668" cy="51269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Инхибитори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раста:</a:t>
            </a: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Полни хормони – након пубертета делују на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осификацију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епифизних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хрскавица и на заустављање раста у дужину.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Глукокортикоидни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хормони – надбубрежне жлезде појачано стимулишу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глуконеогенезу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мобилише протеине и масти и појачано излучивање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организма.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Нормалан раст и развитак у организму одвија се кад уз енергетску основу постоји равнотежа хормона </a:t>
            </a:r>
            <a:r>
              <a:rPr lang="sr-Cyrl-R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стимулатора</a:t>
            </a:r>
            <a:r>
              <a:rPr lang="sr-Cyrl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Cyrl-R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инхибитора</a:t>
            </a:r>
            <a:r>
              <a:rPr lang="sr-Cyrl-R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2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424543"/>
            <a:ext cx="8596668" cy="60905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Спољашњи чиниоци раста: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Исхрана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делује на раст преко количине и квалитета протеина, садржаја енергије, витамина и минерала ухрани којом се хране домаће животиње.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Витамини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витамини као коензими (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пантотенска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киселина,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ниацин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тиамин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активирају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апоензиме</a:t>
            </a:r>
            <a:r>
              <a:rPr lang="sr-Latn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Такво деловање имају и неки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макроелементи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микроелементи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Co, Cu, Mg, P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итд.).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В12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потребан је за синтезу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нуклеинске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киселине без које нема деобе ћелија и раста;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(витамин раста) делује на раст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епителног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ткива, костију и на вид.</a:t>
            </a:r>
          </a:p>
          <a:p>
            <a:pPr marL="0" indent="0" algn="just">
              <a:buNone/>
            </a:pP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делује на ресорпцију минерала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Ca, P, Mg.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витамина 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</a:t>
            </a: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настаје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осификација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костију што узрокује рахитис код младих 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остеомалацију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 старијих животиња.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Latn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 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учествује у биолошкој оксидацији, без које нема нормалног раста и развитка. Витамин Е делује на раст ембриона и фетуса и на развитак и функцију мишићног ткива.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661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51115"/>
            <a:ext cx="8596668" cy="529024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sr-Cyrl-R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 и земљиште</a:t>
            </a:r>
            <a:endParaRPr lang="sr-Cyrl-RS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утиче на раст животиња преко температуре, влаге, ваздуха и светлости;</a:t>
            </a:r>
          </a:p>
          <a:p>
            <a:pPr marL="0" indent="0" algn="just">
              <a:buNone/>
            </a:pPr>
            <a:r>
              <a:rPr lang="sr-Cyrl-R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Земљиште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утиче на раст преко биљака које расту на земљи и којима се хране домаће животиње.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 се може исказати променама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дужине, дубине, ширине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висине трупа, као и обима.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току раста постоје законитости у снабдевању хранљивим материјама појединих ткива и органа. 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Постоје органи који имају приоритет у снабдевању хранљивим материјама.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Редослед: 1. мозак, 2. плод, 3. виме, 4. мишићи, 5. кости, 6. масно ткиво.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33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32757"/>
            <a:ext cx="8596668" cy="52086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</a:t>
            </a:r>
            <a:r>
              <a:rPr lang="sr-Cyrl-R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раст: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 у материци,</a:t>
            </a: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првој трећини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гравидитета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расте и развија се заметак или ембрион,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задње две трећине плод или фетус.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време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интраутериног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раста ограничен је утицај спољашњих чинилаца и своди се на утицај исхране.</a:t>
            </a:r>
          </a:p>
          <a:p>
            <a:pPr marL="0" indent="0">
              <a:buNone/>
            </a:pP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 плода почиње од оплодње, траје до порода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плоткиње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одвија се у материци.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Траје колико и гравидност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плоткиње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прве две трећине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гравидитета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 је полаган,</a:t>
            </a: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задњој трећини врло интензиван.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раздобљу интензивног раста плода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плоткиње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 морају појачано хранити.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69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63" y="783771"/>
            <a:ext cx="8596668" cy="5257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</a:t>
            </a:r>
            <a:r>
              <a:rPr lang="sr-Cyrl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 говеда</a:t>
            </a:r>
            <a:endParaRPr lang="sr-Cyrl-R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659208"/>
              </p:ext>
            </p:extLst>
          </p:nvPr>
        </p:nvGraphicFramePr>
        <p:xfrm>
          <a:off x="947057" y="1992086"/>
          <a:ext cx="8147958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986">
                  <a:extLst>
                    <a:ext uri="{9D8B030D-6E8A-4147-A177-3AD203B41FA5}">
                      <a16:colId xmlns:a16="http://schemas.microsoft.com/office/drawing/2014/main" val="1814289599"/>
                    </a:ext>
                  </a:extLst>
                </a:gridCol>
                <a:gridCol w="2715986">
                  <a:extLst>
                    <a:ext uri="{9D8B030D-6E8A-4147-A177-3AD203B41FA5}">
                      <a16:colId xmlns:a16="http://schemas.microsoft.com/office/drawing/2014/main" val="3627743831"/>
                    </a:ext>
                  </a:extLst>
                </a:gridCol>
                <a:gridCol w="2715986">
                  <a:extLst>
                    <a:ext uri="{9D8B030D-6E8A-4147-A177-3AD203B41FA5}">
                      <a16:colId xmlns:a16="http://schemas.microsoft.com/office/drawing/2014/main" val="1610374058"/>
                    </a:ext>
                  </a:extLst>
                </a:gridCol>
              </a:tblGrid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Месец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Дневни прираст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Маса фетуса, g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24470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88121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505771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7,50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608603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05544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87599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137,00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643859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145,00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591546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209,80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440046"/>
                  </a:ext>
                </a:extLst>
              </a:tr>
              <a:tr h="24359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763,40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40.000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3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076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32757"/>
            <a:ext cx="8596668" cy="52086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Интраутерини</a:t>
            </a:r>
            <a:r>
              <a:rPr lang="sr-Cyrl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 прасади</a:t>
            </a:r>
            <a:endParaRPr lang="sr-Cyrl-R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517793"/>
              </p:ext>
            </p:extLst>
          </p:nvPr>
        </p:nvGraphicFramePr>
        <p:xfrm>
          <a:off x="2057400" y="2351312"/>
          <a:ext cx="5698672" cy="1665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336">
                  <a:extLst>
                    <a:ext uri="{9D8B030D-6E8A-4147-A177-3AD203B41FA5}">
                      <a16:colId xmlns:a16="http://schemas.microsoft.com/office/drawing/2014/main" val="434785038"/>
                    </a:ext>
                  </a:extLst>
                </a:gridCol>
                <a:gridCol w="2849336">
                  <a:extLst>
                    <a:ext uri="{9D8B030D-6E8A-4147-A177-3AD203B41FA5}">
                      <a16:colId xmlns:a16="http://schemas.microsoft.com/office/drawing/2014/main" val="2059785940"/>
                    </a:ext>
                  </a:extLst>
                </a:gridCol>
              </a:tblGrid>
              <a:tr h="416379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Раздобље, дана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Прираст,</a:t>
                      </a:r>
                      <a:r>
                        <a:rPr lang="sr-Cyrl-R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</a:t>
                      </a:r>
                      <a:r>
                        <a:rPr lang="en-U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085318"/>
                  </a:ext>
                </a:extLst>
              </a:tr>
              <a:tr h="4163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63865"/>
                  </a:ext>
                </a:extLst>
              </a:tr>
              <a:tr h="4163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90-114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0,8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64038"/>
                  </a:ext>
                </a:extLst>
              </a:tr>
              <a:tr h="41637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1-114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1,3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842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45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16429"/>
            <a:ext cx="8596668" cy="52249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Екстраутерини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раст:</a:t>
            </a:r>
          </a:p>
          <a:p>
            <a:pPr marL="0" indent="0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Одвија се под контролом човека,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Почиње од порођаја до постизања коначне масе својствене раси.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Маса на рођењу:</a:t>
            </a: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овек 3-4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kg</a:t>
            </a: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овца и коза 4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kg</a:t>
            </a: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оњ 50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kg</a:t>
            </a: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виња 1,3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kg</a:t>
            </a: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оведа 40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kg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Брзина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екстраутериног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раста подмлатка може се исказати временом које је потребно за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удвостручење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порођајне масе.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Повезаност између % протеина и минералних материја у млеку мајке и удвостручивања телесне масе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младунчади је приказана у табели:</a:t>
            </a: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40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51115"/>
            <a:ext cx="8596668" cy="5290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Повезаност између % протеина и минералних материја у млеку мајке и удвостручивања телесне масе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младунчади</a:t>
            </a:r>
          </a:p>
          <a:p>
            <a:pPr marL="0" indent="0" algn="ctr">
              <a:buNone/>
            </a:pP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771222"/>
              </p:ext>
            </p:extLst>
          </p:nvPr>
        </p:nvGraphicFramePr>
        <p:xfrm>
          <a:off x="506187" y="1845124"/>
          <a:ext cx="9062356" cy="4520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9184">
                  <a:extLst>
                    <a:ext uri="{9D8B030D-6E8A-4147-A177-3AD203B41FA5}">
                      <a16:colId xmlns:a16="http://schemas.microsoft.com/office/drawing/2014/main" val="2484477600"/>
                    </a:ext>
                  </a:extLst>
                </a:gridCol>
                <a:gridCol w="1730829">
                  <a:extLst>
                    <a:ext uri="{9D8B030D-6E8A-4147-A177-3AD203B41FA5}">
                      <a16:colId xmlns:a16="http://schemas.microsoft.com/office/drawing/2014/main" val="3863748968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3226540888"/>
                    </a:ext>
                  </a:extLst>
                </a:gridCol>
                <a:gridCol w="1997688">
                  <a:extLst>
                    <a:ext uri="{9D8B030D-6E8A-4147-A177-3AD203B41FA5}">
                      <a16:colId xmlns:a16="http://schemas.microsoft.com/office/drawing/2014/main" val="2360528019"/>
                    </a:ext>
                  </a:extLst>
                </a:gridCol>
                <a:gridCol w="1659912">
                  <a:extLst>
                    <a:ext uri="{9D8B030D-6E8A-4147-A177-3AD203B41FA5}">
                      <a16:colId xmlns:a16="http://schemas.microsoft.com/office/drawing/2014/main" val="1126166899"/>
                    </a:ext>
                  </a:extLst>
                </a:gridCol>
              </a:tblGrid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Врста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Маса</a:t>
                      </a:r>
                      <a:r>
                        <a:rPr lang="sr-Cyrl-R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рођењу (к</a:t>
                      </a:r>
                      <a:r>
                        <a:rPr lang="en-US" sz="2000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Удвостручење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телесне масе</a:t>
                      </a:r>
                      <a:r>
                        <a:rPr lang="sr-Cyrl-R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протеина у мајчином млеку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минералних материја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6136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2-4,5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00393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Ждребе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30-70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96286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20-60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850343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Јаре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2,5-4,0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03706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Јагње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2,5-4,0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780028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Прасе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1,0-1,5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7-14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893199"/>
                  </a:ext>
                </a:extLst>
              </a:tr>
              <a:tr h="502104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Кунић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0,044-0,067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219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803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47057"/>
            <a:ext cx="8596668" cy="5094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Укупни раст животиње</a:t>
            </a:r>
          </a:p>
          <a:p>
            <a:pPr marL="0" indent="0">
              <a:buNone/>
            </a:pP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 је раста појединих делова тела животиња.</a:t>
            </a:r>
          </a:p>
          <a:p>
            <a:pPr marL="0" indent="0">
              <a:buNone/>
            </a:pP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Поједини делови тела животиње не расту једнаким интензитетом.</a:t>
            </a:r>
          </a:p>
          <a:p>
            <a:pPr marL="0" indent="0">
              <a:buNone/>
            </a:pP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 тече од главе према трупу и од ногу према гребену.</a:t>
            </a:r>
          </a:p>
          <a:p>
            <a:pPr marL="0" indent="0">
              <a:buNone/>
            </a:pPr>
            <a:endParaRPr lang="sr-Cyrl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Ткива не расту једнако и у исто време.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Прво раст завршавају кости, затим мишићи, а онда следи накупљање масти.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953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85801"/>
            <a:ext cx="8596668" cy="53555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Трајање пораста (године) појединих врста домаћих животиња</a:t>
            </a:r>
          </a:p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170461"/>
              </p:ext>
            </p:extLst>
          </p:nvPr>
        </p:nvGraphicFramePr>
        <p:xfrm>
          <a:off x="865413" y="1371597"/>
          <a:ext cx="8588829" cy="338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2943">
                  <a:extLst>
                    <a:ext uri="{9D8B030D-6E8A-4147-A177-3AD203B41FA5}">
                      <a16:colId xmlns:a16="http://schemas.microsoft.com/office/drawing/2014/main" val="1821497833"/>
                    </a:ext>
                  </a:extLst>
                </a:gridCol>
                <a:gridCol w="2862943">
                  <a:extLst>
                    <a:ext uri="{9D8B030D-6E8A-4147-A177-3AD203B41FA5}">
                      <a16:colId xmlns:a16="http://schemas.microsoft.com/office/drawing/2014/main" val="568542166"/>
                    </a:ext>
                  </a:extLst>
                </a:gridCol>
                <a:gridCol w="2862943">
                  <a:extLst>
                    <a:ext uri="{9D8B030D-6E8A-4147-A177-3AD203B41FA5}">
                      <a16:colId xmlns:a16="http://schemas.microsoft.com/office/drawing/2014/main" val="2892120757"/>
                    </a:ext>
                  </a:extLst>
                </a:gridCol>
              </a:tblGrid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Врста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Ранозреле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расе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Каснозреле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расе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06325"/>
                  </a:ext>
                </a:extLst>
              </a:tr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Коњ, магарац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126527"/>
                  </a:ext>
                </a:extLst>
              </a:tr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Говедо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242659"/>
                  </a:ext>
                </a:extLst>
              </a:tr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Свиња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409434"/>
                  </a:ext>
                </a:extLst>
              </a:tr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Овца, коза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424769"/>
                  </a:ext>
                </a:extLst>
              </a:tr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721599"/>
                  </a:ext>
                </a:extLst>
              </a:tr>
              <a:tr h="482860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Живина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872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3705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61257"/>
            <a:ext cx="8596668" cy="71355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 и развој </a:t>
            </a:r>
            <a:r>
              <a:rPr lang="sr-Cyrl-R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сименталца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 4 до 36 месеци старости</a:t>
            </a: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664899"/>
              </p:ext>
            </p:extLst>
          </p:nvPr>
        </p:nvGraphicFramePr>
        <p:xfrm>
          <a:off x="489854" y="767445"/>
          <a:ext cx="9013374" cy="5796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236412221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48430553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247897539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21587325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742208571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561453203"/>
                    </a:ext>
                  </a:extLst>
                </a:gridCol>
              </a:tblGrid>
              <a:tr h="1012112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Старост</a:t>
                      </a:r>
                      <a:r>
                        <a:rPr lang="sr-Cyrl-RS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(месеци)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Телесна маса (к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Висина гребена (</a:t>
                      </a:r>
                      <a:r>
                        <a:rPr lang="sr-Cyrl-R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сm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Дубина груди (</a:t>
                      </a:r>
                      <a:r>
                        <a:rPr lang="sr-Cyrl-R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сm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Обим груди (с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Дневни прираст (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68150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500423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149184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866599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941135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65166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254843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01992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236717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61133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038789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923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0365"/>
                  </a:ext>
                </a:extLst>
              </a:tr>
              <a:tr h="398711"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</a:t>
                      </a:r>
                      <a:endParaRPr lang="en-US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737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102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816429"/>
            <a:ext cx="8596668" cy="52249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Капацитет раста</a:t>
            </a: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енетски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условљена могућност раста дефинисана телесном масом и телесним димензијама.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Интензитет раста 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Брзина пораста јединке у појединим животним добима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Прираст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 мера интензитета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Информације о брзини раста 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мерење телесне масе и телесних димензија у појединим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добним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интервалима.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 телесне мере: </a:t>
            </a:r>
            <a:r>
              <a:rPr lang="sr-Cyrl-R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исина гребена, дужина трупа, обим груди, дубина груди, ширина груди.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78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83771"/>
            <a:ext cx="8596668" cy="52575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Прираст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израчунава се на основу података о телесној тежини и телесним мерама;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изражава се у апсолутним или релативним величинама.</a:t>
            </a:r>
          </a:p>
          <a:p>
            <a:pPr algn="just">
              <a:buFontTx/>
              <a:buChar char="-"/>
            </a:pP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Апсолутни прираст</a:t>
            </a:r>
          </a:p>
          <a:p>
            <a:pPr marL="457200" indent="-457200" algn="just">
              <a:buAutoNum type="arabicPeriod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Укупни прираст:</a:t>
            </a:r>
          </a:p>
          <a:p>
            <a:pPr marL="0" indent="0" algn="ctr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 = V₂ - V₁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V₁ – 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почетна величина (телесна тежина, телесна мера) у одређеном животном добу,</a:t>
            </a:r>
          </a:p>
          <a:p>
            <a:pPr marL="0" indent="0">
              <a:buNone/>
            </a:pP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V₂ – </a:t>
            </a: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завршна величина (телесна тежина, телесна мера) у одређеном животном добу.</a:t>
            </a:r>
          </a:p>
          <a:p>
            <a:pPr marL="0" indent="0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Изражава се у мерним јединицама испитиване особине (к</a:t>
            </a:r>
            <a:r>
              <a:rPr 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g, g, cm…)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058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36815"/>
            <a:ext cx="8596668" cy="54045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Просечан дневни прираст</a:t>
            </a: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V₂ – V₁ / t</a:t>
            </a:r>
          </a:p>
          <a:p>
            <a:pPr marL="0" indent="0" algn="just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=t₂ - t₁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Временски интервал од првог до задњег мерења (у данима)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Разлика између завршне и почетне доби грла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Изражава се у мерним јединицама испитиване особине / дан (к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дан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cm/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Апсолутни прираст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се израчунати за различита раздобља;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рођења до коначног узраста;</a:t>
            </a:r>
          </a:p>
          <a:p>
            <a:pPr algn="just"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раздобља различите исхране или фазе </a:t>
            </a:r>
            <a:r>
              <a:rPr lang="sr-Cyrl-R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Tx/>
              <a:buChar char="-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539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53143"/>
            <a:ext cx="8596668" cy="53882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Релативни прираст 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Показатељ интензитета раста животиње</a:t>
            </a:r>
          </a:p>
          <a:p>
            <a:pPr>
              <a:buFontTx/>
              <a:buChar char="-"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Однос између укупног прираста и почетне величине (телесне масе и телесних мера при рођењу)</a:t>
            </a:r>
          </a:p>
          <a:p>
            <a:pPr marL="0" indent="0" algn="ctr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V₂ - V₁   </a:t>
            </a:r>
          </a:p>
          <a:p>
            <a:pPr marL="0" indent="0" algn="ctr">
              <a:buNone/>
            </a:pPr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  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</a:t>
            </a:r>
            <a:r>
              <a:rPr lang="en-US" sz="10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   100</a:t>
            </a:r>
            <a:endParaRPr 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V₁</a:t>
            </a:r>
          </a:p>
          <a:p>
            <a:pPr marL="0" indent="0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Изражава се у %.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Поређење: две јединке различите тежине након рођења, могу постићи исти апсолутни прираст у истом временском периоду, али  интензитет раста добијамо тек када израчунамо релативни прираст.</a:t>
            </a:r>
          </a:p>
          <a:p>
            <a:pPr marL="0" indent="0" algn="just">
              <a:buNone/>
            </a:pP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 је најинтензивнији од рођења до постизања полне зрелости.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54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751115"/>
            <a:ext cx="8596668" cy="5290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Фазе раста у зависности од оствареног прираста</a:t>
            </a:r>
          </a:p>
          <a:p>
            <a:pPr marL="0" indent="0">
              <a:buNone/>
            </a:pPr>
            <a:endParaRPr lang="sr-Cyrl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Младост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од рођења до појаве полне зрелости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Зрелост – 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 полне зрелости до коначне зрелости</a:t>
            </a:r>
            <a:endParaRPr lang="sr-Cyrl-R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sr-Cyrl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</a:t>
            </a:r>
            <a:r>
              <a:rPr lang="sr-Cyrl-R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опадање полне моћи, телесне масе и прираста.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0368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445</TotalTime>
  <Words>1616</Words>
  <Application>Microsoft Office PowerPoint</Application>
  <PresentationFormat>Widescreen</PresentationFormat>
  <Paragraphs>337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Times New Roman</vt:lpstr>
      <vt:lpstr>Trebuchet MS</vt:lpstr>
      <vt:lpstr>Wingdings</vt:lpstr>
      <vt:lpstr>Wingdings 3</vt:lpstr>
      <vt:lpstr>Facet</vt:lpstr>
      <vt:lpstr>РАСТ И РАЗВОЈ ДОМАЋИХ ЖИВОТИЊА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 И РАЗВОЈ ДОМАЋИХ ЖИВОТИЊА</dc:title>
  <dc:creator>Windows User</dc:creator>
  <cp:lastModifiedBy>Windows User</cp:lastModifiedBy>
  <cp:revision>38</cp:revision>
  <dcterms:created xsi:type="dcterms:W3CDTF">2021-05-25T11:39:04Z</dcterms:created>
  <dcterms:modified xsi:type="dcterms:W3CDTF">2024-03-25T19:14:44Z</dcterms:modified>
</cp:coreProperties>
</file>