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7" r:id="rId20"/>
    <p:sldId id="278" r:id="rId21"/>
    <p:sldId id="279" r:id="rId22"/>
    <p:sldId id="280" r:id="rId23"/>
    <p:sldId id="283" r:id="rId24"/>
    <p:sldId id="281" r:id="rId25"/>
    <p:sldId id="282" r:id="rId26"/>
    <p:sldId id="284" r:id="rId27"/>
    <p:sldId id="285" r:id="rId28"/>
    <p:sldId id="28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B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5/8/2023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89213" y="2690949"/>
            <a:ext cx="8915399" cy="1423851"/>
          </a:xfrm>
        </p:spPr>
        <p:txBody>
          <a:bodyPr>
            <a:normAutofit/>
          </a:bodyPr>
          <a:lstStyle/>
          <a:p>
            <a:pPr algn="ctr"/>
            <a:r>
              <a:rPr lang="sr-Cyrl-RS" sz="4800" b="1" dirty="0" smtClean="0">
                <a:latin typeface="Times New Roman" panose="02020603050405020304" pitchFamily="18" charset="0"/>
                <a:cs typeface="Times New Roman" panose="02020603050405020304" pitchFamily="18" charset="0"/>
              </a:rPr>
              <a:t>Селекција и успех у селекцији</a:t>
            </a:r>
            <a:endParaRPr lang="en-US" sz="4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5272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73616"/>
          </a:xfrm>
        </p:spPr>
        <p:txBody>
          <a:bodyPr/>
          <a:lstStyle/>
          <a:p>
            <a:pPr algn="ctr"/>
            <a:r>
              <a:rPr lang="sr-Cyrl-RS" dirty="0" smtClean="0">
                <a:latin typeface="Times New Roman" panose="02020603050405020304" pitchFamily="18" charset="0"/>
                <a:cs typeface="Times New Roman" panose="02020603050405020304" pitchFamily="18" charset="0"/>
              </a:rPr>
              <a:t>Општи појмови о селекцији</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1397726"/>
            <a:ext cx="8915400" cy="4513496"/>
          </a:xfrm>
        </p:spPr>
        <p:txBody>
          <a:bodyPr>
            <a:normAutofit lnSpcReduction="10000"/>
          </a:bodyPr>
          <a:lstStyle/>
          <a:p>
            <a:pPr marL="0" indent="0">
              <a:buNone/>
            </a:pPr>
            <a:r>
              <a:rPr lang="sr-Cyrl-RS" b="1" dirty="0">
                <a:latin typeface="Times New Roman" panose="02020603050405020304" pitchFamily="18" charset="0"/>
                <a:cs typeface="Times New Roman" panose="02020603050405020304" pitchFamily="18" charset="0"/>
              </a:rPr>
              <a:t>Селекција</a:t>
            </a:r>
            <a:r>
              <a:rPr lang="sr-Cyrl-RS" dirty="0"/>
              <a:t> – </a:t>
            </a:r>
            <a:r>
              <a:rPr lang="sr-Latn-RS" dirty="0">
                <a:latin typeface="Times New Roman" panose="02020603050405020304" pitchFamily="18" charset="0"/>
                <a:cs typeface="Times New Roman" panose="02020603050405020304" pitchFamily="18" charset="0"/>
              </a:rPr>
              <a:t>(lat.) </a:t>
            </a:r>
            <a:r>
              <a:rPr lang="sr-Latn-RS" b="1" i="1" dirty="0" err="1">
                <a:latin typeface="Times New Roman" panose="02020603050405020304" pitchFamily="18" charset="0"/>
                <a:cs typeface="Times New Roman" panose="02020603050405020304" pitchFamily="18" charset="0"/>
              </a:rPr>
              <a:t>selectio</a:t>
            </a:r>
            <a:r>
              <a:rPr lang="sr-Latn-RS" b="1" i="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t>
            </a:r>
            <a:r>
              <a:rPr lang="sr-Cyrl-RS" dirty="0">
                <a:latin typeface="Times New Roman" panose="02020603050405020304" pitchFamily="18" charset="0"/>
                <a:cs typeface="Times New Roman" panose="02020603050405020304" pitchFamily="18" charset="0"/>
              </a:rPr>
              <a:t>избор, одабирање</a:t>
            </a:r>
            <a:endParaRPr lang="en-US" b="1" i="1" dirty="0">
              <a:latin typeface="Times New Roman" panose="02020603050405020304" pitchFamily="18" charset="0"/>
              <a:cs typeface="Times New Roman" panose="02020603050405020304" pitchFamily="18" charset="0"/>
            </a:endParaRPr>
          </a:p>
          <a:p>
            <a:pPr marL="0" indent="0" algn="just">
              <a:buNone/>
            </a:pPr>
            <a:r>
              <a:rPr lang="sr-Cyrl-RS" sz="2000" dirty="0" smtClean="0">
                <a:latin typeface="Times New Roman" panose="02020603050405020304" pitchFamily="18" charset="0"/>
                <a:cs typeface="Times New Roman" panose="02020603050405020304" pitchFamily="18" charset="0"/>
              </a:rPr>
              <a:t>У сточарској производњи представља одабирање родитеља за наредну генерацију, односно родитеља за потомство следеће генерације.</a:t>
            </a:r>
          </a:p>
          <a:p>
            <a:pPr marL="0" indent="0" algn="just">
              <a:buNone/>
            </a:pPr>
            <a:r>
              <a:rPr lang="sr-Cyrl-RS" sz="2000" dirty="0" smtClean="0">
                <a:latin typeface="Times New Roman" panose="02020603050405020304" pitchFamily="18" charset="0"/>
                <a:cs typeface="Times New Roman" panose="02020603050405020304" pitchFamily="18" charset="0"/>
              </a:rPr>
              <a:t>Селекцијом се не стварају нови гени. Њеном применом, настоји се смањити учесталост непожељних гена, а повећати учесталост пожељних.</a:t>
            </a:r>
          </a:p>
          <a:p>
            <a:pPr marL="0" indent="0" algn="just">
              <a:buNone/>
            </a:pPr>
            <a:r>
              <a:rPr lang="sr-Cyrl-RS" sz="2000" dirty="0" smtClean="0">
                <a:latin typeface="Times New Roman" panose="02020603050405020304" pitchFamily="18" charset="0"/>
                <a:cs typeface="Times New Roman" panose="02020603050405020304" pitchFamily="18" charset="0"/>
              </a:rPr>
              <a:t>Селекција може бити </a:t>
            </a:r>
            <a:r>
              <a:rPr lang="sr-Cyrl-RS" sz="2000" b="1" dirty="0" smtClean="0">
                <a:latin typeface="Times New Roman" panose="02020603050405020304" pitchFamily="18" charset="0"/>
                <a:cs typeface="Times New Roman" panose="02020603050405020304" pitchFamily="18" charset="0"/>
              </a:rPr>
              <a:t>природна</a:t>
            </a:r>
            <a:r>
              <a:rPr lang="sr-Cyrl-RS" sz="2000" dirty="0" smtClean="0">
                <a:latin typeface="Times New Roman" panose="02020603050405020304" pitchFamily="18" charset="0"/>
                <a:cs typeface="Times New Roman" panose="02020603050405020304" pitchFamily="18" charset="0"/>
              </a:rPr>
              <a:t> и </a:t>
            </a:r>
            <a:r>
              <a:rPr lang="sr-Cyrl-RS" sz="2000" b="1" dirty="0" smtClean="0">
                <a:latin typeface="Times New Roman" panose="02020603050405020304" pitchFamily="18" charset="0"/>
                <a:cs typeface="Times New Roman" panose="02020603050405020304" pitchFamily="18" charset="0"/>
              </a:rPr>
              <a:t>вештачка</a:t>
            </a:r>
            <a:r>
              <a:rPr lang="sr-Cyrl-RS" sz="2000" dirty="0" smtClean="0">
                <a:latin typeface="Times New Roman" panose="02020603050405020304" pitchFamily="18" charset="0"/>
                <a:cs typeface="Times New Roman" panose="02020603050405020304" pitchFamily="18" charset="0"/>
              </a:rPr>
              <a:t>.</a:t>
            </a:r>
            <a:endParaRPr lang="en-US" sz="2000" dirty="0" smtClean="0">
              <a:latin typeface="Times New Roman" panose="02020603050405020304" pitchFamily="18" charset="0"/>
              <a:cs typeface="Times New Roman" panose="02020603050405020304" pitchFamily="18" charset="0"/>
            </a:endParaRPr>
          </a:p>
          <a:p>
            <a:pPr marL="0" indent="0" algn="just">
              <a:buNone/>
            </a:pPr>
            <a:r>
              <a:rPr lang="sr-Cyrl-RS" sz="2000" b="1" dirty="0" smtClean="0">
                <a:latin typeface="Times New Roman" panose="02020603050405020304" pitchFamily="18" charset="0"/>
                <a:cs typeface="Times New Roman" panose="02020603050405020304" pitchFamily="18" charset="0"/>
              </a:rPr>
              <a:t>Природна селекција </a:t>
            </a:r>
            <a:r>
              <a:rPr lang="sr-Cyrl-RS" sz="2000" dirty="0" smtClean="0">
                <a:latin typeface="Times New Roman" panose="02020603050405020304" pitchFamily="18" charset="0"/>
                <a:cs typeface="Times New Roman" panose="02020603050405020304" pitchFamily="18" charset="0"/>
              </a:rPr>
              <a:t>– </a:t>
            </a:r>
            <a:r>
              <a:rPr lang="en-US" sz="2000" i="1" dirty="0" err="1" smtClean="0">
                <a:latin typeface="Times New Roman" panose="02020603050405020304" pitchFamily="18" charset="0"/>
                <a:cs typeface="Times New Roman" panose="02020603050405020304" pitchFamily="18" charset="0"/>
              </a:rPr>
              <a:t>selectio</a:t>
            </a:r>
            <a:r>
              <a:rPr lang="en-US" sz="2000" i="1" dirty="0" smtClean="0">
                <a:latin typeface="Times New Roman" panose="02020603050405020304" pitchFamily="18" charset="0"/>
                <a:cs typeface="Times New Roman" panose="02020603050405020304" pitchFamily="18" charset="0"/>
              </a:rPr>
              <a:t> </a:t>
            </a:r>
            <a:r>
              <a:rPr lang="en-US" sz="2000" i="1" dirty="0" err="1" smtClean="0">
                <a:latin typeface="Times New Roman" panose="02020603050405020304" pitchFamily="18" charset="0"/>
                <a:cs typeface="Times New Roman" panose="02020603050405020304" pitchFamily="18" charset="0"/>
              </a:rPr>
              <a:t>naturalis</a:t>
            </a:r>
            <a:r>
              <a:rPr lang="en-US" sz="2000" i="1" dirty="0" smtClean="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дешава се у слободној природи и може се рећи да постоји од момента појаве првих живих бића. Природна селекција проистиче из борбе за опстанак живих бића која живе у слободној природи. Природна селекција се одиграва код свих животиња. Код домаћих животиња она је значајна само код примитивних раса и сојева, који су више или мање под утицајем спољашњих фактора природе у којој живе, а утицај човека на њихово стварање и</a:t>
            </a:r>
            <a:r>
              <a:rPr lang="en-US" sz="2000" dirty="0" smtClean="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производне способности је никакав или врло мали. Због тога су ове животиње задржале најчешће облике и производне способности својих предака.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5674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836023"/>
            <a:ext cx="8915400" cy="5075199"/>
          </a:xfrm>
        </p:spPr>
        <p:txBody>
          <a:bodyPr>
            <a:normAutofit/>
          </a:bodyPr>
          <a:lstStyle/>
          <a:p>
            <a:pPr marL="0" indent="0" algn="just">
              <a:buNone/>
            </a:pPr>
            <a:r>
              <a:rPr lang="sr-Cyrl-RS" sz="2000" dirty="0" smtClean="0">
                <a:latin typeface="Times New Roman" panose="02020603050405020304" pitchFamily="18" charset="0"/>
                <a:cs typeface="Times New Roman" panose="02020603050405020304" pitchFamily="18" charset="0"/>
              </a:rPr>
              <a:t>Природна селекција је компликован процес, јер број јединки које ће се размножавати одређују многобројни чиниоци. Међу њима најважнији су:</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Разлике у погледу смртности индивидуа у популацији, нарочито рано у животу,</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Разлике у трајању полне активности,</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Разлике у нивоу плодности у популацији.</a:t>
            </a:r>
          </a:p>
          <a:p>
            <a:pPr algn="just">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074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796834"/>
            <a:ext cx="8915400" cy="5114388"/>
          </a:xfrm>
        </p:spPr>
        <p:txBody>
          <a:bodyPr>
            <a:normAutofit/>
          </a:bodyPr>
          <a:lstStyle/>
          <a:p>
            <a:pPr marL="0" indent="0" algn="just">
              <a:buNone/>
            </a:pPr>
            <a:r>
              <a:rPr lang="sr-Cyrl-RS" sz="2000" b="1" dirty="0" smtClean="0">
                <a:latin typeface="Times New Roman" panose="02020603050405020304" pitchFamily="18" charset="0"/>
                <a:cs typeface="Times New Roman" panose="02020603050405020304" pitchFamily="18" charset="0"/>
              </a:rPr>
              <a:t>Вештачка селекција </a:t>
            </a:r>
            <a:r>
              <a:rPr lang="sr-Cyrl-RS" sz="2000" dirty="0" smtClean="0">
                <a:latin typeface="Times New Roman" panose="02020603050405020304" pitchFamily="18" charset="0"/>
                <a:cs typeface="Times New Roman" panose="02020603050405020304" pitchFamily="18" charset="0"/>
              </a:rPr>
              <a:t>– </a:t>
            </a:r>
            <a:r>
              <a:rPr lang="en-US" sz="2000" i="1" dirty="0" err="1" smtClean="0">
                <a:latin typeface="Times New Roman" panose="02020603050405020304" pitchFamily="18" charset="0"/>
                <a:cs typeface="Times New Roman" panose="02020603050405020304" pitchFamily="18" charset="0"/>
              </a:rPr>
              <a:t>selectio</a:t>
            </a:r>
            <a:r>
              <a:rPr lang="en-US" sz="2000" i="1" dirty="0" smtClean="0">
                <a:latin typeface="Times New Roman" panose="02020603050405020304" pitchFamily="18" charset="0"/>
                <a:cs typeface="Times New Roman" panose="02020603050405020304" pitchFamily="18" charset="0"/>
              </a:rPr>
              <a:t> </a:t>
            </a:r>
            <a:r>
              <a:rPr lang="en-US" sz="2000" i="1" dirty="0" err="1" smtClean="0">
                <a:latin typeface="Times New Roman" panose="02020603050405020304" pitchFamily="18" charset="0"/>
                <a:cs typeface="Times New Roman" panose="02020603050405020304" pitchFamily="18" charset="0"/>
              </a:rPr>
              <a:t>artificiosa</a:t>
            </a:r>
            <a:r>
              <a:rPr lang="en-US" sz="2000" i="1" dirty="0" smtClean="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одвија се потпуно под утицајем човека, који стално и смишљено одабира мушке и женске животиње за даљу репродукцију, према унапред одређеном циљу и сврси гајења.</a:t>
            </a:r>
          </a:p>
          <a:p>
            <a:pPr marL="0" indent="0" algn="just">
              <a:buNone/>
            </a:pPr>
            <a:r>
              <a:rPr lang="sr-Cyrl-RS" sz="2000" dirty="0" smtClean="0">
                <a:latin typeface="Times New Roman" panose="02020603050405020304" pitchFamily="18" charset="0"/>
                <a:cs typeface="Times New Roman" panose="02020603050405020304" pitchFamily="18" charset="0"/>
              </a:rPr>
              <a:t>С обзиром на чињеницу да животиње једне расе стално варирају у морфолошким и физиолошким особинама, одгајивачу се пружа могућност да стално одабира и задржава за приплод она грла која најбоље одговарају постављеном </a:t>
            </a:r>
            <a:r>
              <a:rPr lang="sr-Cyrl-RS" sz="2000" dirty="0" err="1" smtClean="0">
                <a:latin typeface="Times New Roman" panose="02020603050405020304" pitchFamily="18" charset="0"/>
                <a:cs typeface="Times New Roman" panose="02020603050405020304" pitchFamily="18" charset="0"/>
              </a:rPr>
              <a:t>одгајивачком</a:t>
            </a:r>
            <a:r>
              <a:rPr lang="sr-Cyrl-RS" sz="2000" dirty="0" smtClean="0">
                <a:latin typeface="Times New Roman" panose="02020603050405020304" pitchFamily="18" charset="0"/>
                <a:cs typeface="Times New Roman" panose="02020603050405020304" pitchFamily="18" charset="0"/>
              </a:rPr>
              <a:t> циљу.</a:t>
            </a:r>
          </a:p>
          <a:p>
            <a:pPr marL="0" indent="0" algn="just">
              <a:buNone/>
            </a:pPr>
            <a:r>
              <a:rPr lang="sr-Cyrl-RS" sz="2000" dirty="0" smtClean="0">
                <a:latin typeface="Times New Roman" panose="02020603050405020304" pitchFamily="18" charset="0"/>
                <a:cs typeface="Times New Roman" panose="02020603050405020304" pitchFamily="18" charset="0"/>
              </a:rPr>
              <a:t>У току </a:t>
            </a:r>
            <a:r>
              <a:rPr lang="sr-Cyrl-RS" sz="2000" dirty="0" err="1" smtClean="0">
                <a:latin typeface="Times New Roman" panose="02020603050405020304" pitchFamily="18" charset="0"/>
                <a:cs typeface="Times New Roman" panose="02020603050405020304" pitchFamily="18" charset="0"/>
              </a:rPr>
              <a:t>селекцијског</a:t>
            </a:r>
            <a:r>
              <a:rPr lang="sr-Cyrl-RS" sz="2000" dirty="0" smtClean="0">
                <a:latin typeface="Times New Roman" panose="02020603050405020304" pitchFamily="18" charset="0"/>
                <a:cs typeface="Times New Roman" panose="02020603050405020304" pitchFamily="18" charset="0"/>
              </a:rPr>
              <a:t> рада, кроз генерације се мења </a:t>
            </a:r>
            <a:r>
              <a:rPr lang="sr-Cyrl-RS" sz="2000" dirty="0" err="1" smtClean="0">
                <a:latin typeface="Times New Roman" panose="02020603050405020304" pitchFamily="18" charset="0"/>
                <a:cs typeface="Times New Roman" panose="02020603050405020304" pitchFamily="18" charset="0"/>
              </a:rPr>
              <a:t>популацијска</a:t>
            </a:r>
            <a:r>
              <a:rPr lang="sr-Cyrl-RS" sz="2000" dirty="0" smtClean="0">
                <a:latin typeface="Times New Roman" panose="02020603050405020304" pitchFamily="18" charset="0"/>
                <a:cs typeface="Times New Roman" panose="02020603050405020304" pitchFamily="18" charset="0"/>
              </a:rPr>
              <a:t> слика неке расе или соја.</a:t>
            </a:r>
          </a:p>
          <a:p>
            <a:pPr marL="0" indent="0" algn="just">
              <a:buNone/>
            </a:pPr>
            <a:r>
              <a:rPr lang="sr-Cyrl-RS" sz="2000" dirty="0" err="1" smtClean="0">
                <a:latin typeface="Times New Roman" panose="02020603050405020304" pitchFamily="18" charset="0"/>
                <a:cs typeface="Times New Roman" panose="02020603050405020304" pitchFamily="18" charset="0"/>
              </a:rPr>
              <a:t>Одгајивање</a:t>
            </a:r>
            <a:r>
              <a:rPr lang="sr-Cyrl-RS" sz="2000" dirty="0" smtClean="0">
                <a:latin typeface="Times New Roman" panose="02020603050405020304" pitchFamily="18" charset="0"/>
                <a:cs typeface="Times New Roman" panose="02020603050405020304" pitchFamily="18" charset="0"/>
              </a:rPr>
              <a:t> животиња, је према томе, под сталним утицајем динамике, која с једне стране проистиче од различитих </a:t>
            </a:r>
            <a:r>
              <a:rPr lang="sr-Cyrl-RS" sz="2000" dirty="0" err="1" smtClean="0">
                <a:latin typeface="Times New Roman" panose="02020603050405020304" pitchFamily="18" charset="0"/>
                <a:cs typeface="Times New Roman" panose="02020603050405020304" pitchFamily="18" charset="0"/>
              </a:rPr>
              <a:t>генотипских</a:t>
            </a:r>
            <a:r>
              <a:rPr lang="sr-Cyrl-RS" sz="2000" dirty="0" smtClean="0">
                <a:latin typeface="Times New Roman" panose="02020603050405020304" pitchFamily="18" charset="0"/>
                <a:cs typeface="Times New Roman" panose="02020603050405020304" pitchFamily="18" charset="0"/>
              </a:rPr>
              <a:t> конституција родитељских парова, а са друге од нових насталих комбинација гена.</a:t>
            </a: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9608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87829"/>
            <a:ext cx="8915400" cy="5323393"/>
          </a:xfrm>
        </p:spPr>
        <p:txBody>
          <a:bodyPr>
            <a:normAutofit/>
          </a:bodyPr>
          <a:lstStyle/>
          <a:p>
            <a:pPr marL="0" indent="0" algn="ctr">
              <a:buNone/>
            </a:pPr>
            <a:r>
              <a:rPr lang="sr-Cyrl-RS" sz="3600" dirty="0" smtClean="0">
                <a:latin typeface="Times New Roman" panose="02020603050405020304" pitchFamily="18" charset="0"/>
                <a:cs typeface="Times New Roman" panose="02020603050405020304" pitchFamily="18" charset="0"/>
              </a:rPr>
              <a:t>Мерење </a:t>
            </a:r>
            <a:r>
              <a:rPr lang="sr-Cyrl-RS" sz="3600" dirty="0" err="1" smtClean="0">
                <a:latin typeface="Times New Roman" panose="02020603050405020304" pitchFamily="18" charset="0"/>
                <a:cs typeface="Times New Roman" panose="02020603050405020304" pitchFamily="18" charset="0"/>
              </a:rPr>
              <a:t>селекцијског</a:t>
            </a:r>
            <a:r>
              <a:rPr lang="sr-Cyrl-RS" sz="3600" dirty="0" smtClean="0">
                <a:latin typeface="Times New Roman" panose="02020603050405020304" pitchFamily="18" charset="0"/>
                <a:cs typeface="Times New Roman" panose="02020603050405020304" pitchFamily="18" charset="0"/>
              </a:rPr>
              <a:t> успеха</a:t>
            </a:r>
          </a:p>
          <a:p>
            <a:pPr marL="0" indent="0" algn="just">
              <a:buNone/>
            </a:pPr>
            <a:r>
              <a:rPr lang="sr-Cyrl-RS" sz="2000" dirty="0" smtClean="0">
                <a:latin typeface="Times New Roman" panose="02020603050405020304" pitchFamily="18" charset="0"/>
                <a:cs typeface="Times New Roman" panose="02020603050405020304" pitchFamily="18" charset="0"/>
              </a:rPr>
              <a:t>Под </a:t>
            </a:r>
            <a:r>
              <a:rPr lang="sr-Cyrl-RS" sz="2000" dirty="0" err="1" smtClean="0">
                <a:latin typeface="Times New Roman" panose="02020603050405020304" pitchFamily="18" charset="0"/>
                <a:cs typeface="Times New Roman" panose="02020603050405020304" pitchFamily="18" charset="0"/>
              </a:rPr>
              <a:t>селекцијским</a:t>
            </a:r>
            <a:r>
              <a:rPr lang="sr-Cyrl-RS" sz="2000" dirty="0" smtClean="0">
                <a:latin typeface="Times New Roman" panose="02020603050405020304" pitchFamily="18" charset="0"/>
                <a:cs typeface="Times New Roman" panose="02020603050405020304" pitchFamily="18" charset="0"/>
              </a:rPr>
              <a:t> успехом подразумева се повећање пожељних наследних фактора, односно особина, које су резултат селекције. Овде се ради о разлици у особинама између почетне и каснијих генерација.</a:t>
            </a:r>
          </a:p>
          <a:p>
            <a:pPr marL="0" indent="0" algn="just">
              <a:buNone/>
            </a:pP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успех квантитативних особина представља настале промене ових особина између родитељске и наредне генерације, односно разлике између две узастопне генерације. Успех у селекцији зависи од више фактора:</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Интензитет селекције,</a:t>
            </a:r>
          </a:p>
          <a:p>
            <a:pPr algn="just">
              <a:buFont typeface="Wingdings" panose="05000000000000000000" pitchFamily="2" charset="2"/>
              <a:buChar char="Ø"/>
            </a:pP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диференцијал,</a:t>
            </a:r>
          </a:p>
          <a:p>
            <a:pPr algn="just">
              <a:buFont typeface="Wingdings" panose="05000000000000000000" pitchFamily="2" charset="2"/>
              <a:buChar char="Ø"/>
            </a:pPr>
            <a:r>
              <a:rPr lang="sr-Cyrl-RS" sz="2000" dirty="0" err="1" smtClean="0">
                <a:latin typeface="Times New Roman" panose="02020603050405020304" pitchFamily="18" charset="0"/>
                <a:cs typeface="Times New Roman" panose="02020603050405020304" pitchFamily="18" charset="0"/>
              </a:rPr>
              <a:t>Херитабилност</a:t>
            </a:r>
            <a:r>
              <a:rPr lang="sr-Cyrl-RS" sz="20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Дужина генерацијског интервала итд.</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1354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79269"/>
            <a:ext cx="8915400" cy="5852160"/>
          </a:xfrm>
        </p:spPr>
        <p:txBody>
          <a:bodyPr>
            <a:normAutofit/>
          </a:bodyPr>
          <a:lstStyle/>
          <a:p>
            <a:pPr marL="0" indent="0" algn="just">
              <a:buNone/>
            </a:pPr>
            <a:r>
              <a:rPr lang="sr-Cyrl-RS" sz="2000" b="1" i="1" dirty="0" err="1" smtClean="0">
                <a:latin typeface="Times New Roman" panose="02020603050405020304" pitchFamily="18" charset="0"/>
                <a:cs typeface="Times New Roman" panose="02020603050405020304" pitchFamily="18" charset="0"/>
              </a:rPr>
              <a:t>Селекцијски</a:t>
            </a:r>
            <a:r>
              <a:rPr lang="sr-Cyrl-RS" sz="2000" b="1" i="1" dirty="0" smtClean="0">
                <a:latin typeface="Times New Roman" panose="02020603050405020304" pitchFamily="18" charset="0"/>
                <a:cs typeface="Times New Roman" panose="02020603050405020304" pitchFamily="18" charset="0"/>
              </a:rPr>
              <a:t> </a:t>
            </a:r>
            <a:r>
              <a:rPr lang="sr-Cyrl-RS" sz="2000" b="1" i="1" dirty="0" smtClean="0">
                <a:latin typeface="Times New Roman" panose="02020603050405020304" pitchFamily="18" charset="0"/>
                <a:cs typeface="Times New Roman" panose="02020603050405020304" pitchFamily="18" charset="0"/>
              </a:rPr>
              <a:t>интензитет </a:t>
            </a:r>
            <a:r>
              <a:rPr lang="sr-Cyrl-RS" sz="2000" dirty="0" smtClean="0">
                <a:latin typeface="Times New Roman" panose="02020603050405020304" pitchFamily="18" charset="0"/>
                <a:cs typeface="Times New Roman" panose="02020603050405020304" pitchFamily="18" charset="0"/>
              </a:rPr>
              <a:t>је одређен строгошћу при одабирању грла за приплод, којим се у ствари показује колико треба сваке године мушких и женских </a:t>
            </a:r>
            <a:r>
              <a:rPr lang="sr-Cyrl-RS" sz="2000" dirty="0" smtClean="0">
                <a:latin typeface="Times New Roman" panose="02020603050405020304" pitchFamily="18" charset="0"/>
                <a:cs typeface="Times New Roman" panose="02020603050405020304" pitchFamily="18" charset="0"/>
              </a:rPr>
              <a:t>грла за </a:t>
            </a:r>
            <a:r>
              <a:rPr lang="sr-Cyrl-RS" sz="2000" dirty="0" smtClean="0">
                <a:latin typeface="Times New Roman" panose="02020603050405020304" pitchFamily="18" charset="0"/>
                <a:cs typeface="Times New Roman" panose="02020603050405020304" pitchFamily="18" charset="0"/>
              </a:rPr>
              <a:t>ремонт да би се одржало исто бројно стање запата. </a:t>
            </a:r>
          </a:p>
          <a:p>
            <a:pPr marL="0" indent="0" algn="just">
              <a:buNone/>
            </a:pPr>
            <a:r>
              <a:rPr lang="sr-Cyrl-RS" sz="2000" dirty="0" smtClean="0">
                <a:latin typeface="Times New Roman" panose="02020603050405020304" pitchFamily="18" charset="0"/>
                <a:cs typeface="Times New Roman" panose="02020603050405020304" pitchFamily="18" charset="0"/>
              </a:rPr>
              <a:t>Број грла које треба оставити за приплод углавном је одређен степеном репродукције сваке врсте, мада се број одгајених грла може повећати побољшањем услова </a:t>
            </a:r>
            <a:r>
              <a:rPr lang="sr-Cyrl-RS" sz="2000" dirty="0" err="1" smtClean="0">
                <a:latin typeface="Times New Roman" panose="02020603050405020304" pitchFamily="18" charset="0"/>
                <a:cs typeface="Times New Roman" panose="02020603050405020304" pitchFamily="18" charset="0"/>
              </a:rPr>
              <a:t>одгајивања</a:t>
            </a:r>
            <a:r>
              <a:rPr lang="sr-Cyrl-RS" sz="2000" dirty="0" smtClean="0">
                <a:latin typeface="Times New Roman" panose="02020603050405020304" pitchFamily="18" charset="0"/>
                <a:cs typeface="Times New Roman" panose="02020603050405020304" pitchFamily="18" charset="0"/>
              </a:rPr>
              <a:t>.</a:t>
            </a:r>
          </a:p>
          <a:p>
            <a:pPr marL="0" indent="0" algn="just">
              <a:buNone/>
            </a:pPr>
            <a:r>
              <a:rPr lang="sr-Cyrl-RS" sz="2000" dirty="0" smtClean="0">
                <a:latin typeface="Times New Roman" panose="02020603050405020304" pitchFamily="18" charset="0"/>
                <a:cs typeface="Times New Roman" panose="02020603050405020304" pitchFamily="18" charset="0"/>
              </a:rPr>
              <a:t>Применом вештачког осемењавања </a:t>
            </a: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интензитет код мушких грла се може знатно повећати. </a:t>
            </a:r>
          </a:p>
          <a:p>
            <a:pPr marL="0" indent="0" algn="just">
              <a:buNone/>
            </a:pPr>
            <a:r>
              <a:rPr lang="sr-Cyrl-RS" sz="2000" dirty="0" smtClean="0">
                <a:latin typeface="Times New Roman" panose="02020603050405020304" pitchFamily="18" charset="0"/>
                <a:cs typeface="Times New Roman" panose="02020603050405020304" pitchFamily="18" charset="0"/>
              </a:rPr>
              <a:t>Колико је грла потребно за репродукцију да би запат остао на истом бројном стању показује </a:t>
            </a:r>
            <a:r>
              <a:rPr lang="sr-Cyrl-RS" sz="2000" b="1" i="1" dirty="0" err="1" smtClean="0">
                <a:latin typeface="Times New Roman" panose="02020603050405020304" pitchFamily="18" charset="0"/>
                <a:cs typeface="Times New Roman" panose="02020603050405020304" pitchFamily="18" charset="0"/>
              </a:rPr>
              <a:t>ремонтна</a:t>
            </a:r>
            <a:r>
              <a:rPr lang="sr-Cyrl-RS" sz="2000" b="1" i="1" dirty="0" smtClean="0">
                <a:latin typeface="Times New Roman" panose="02020603050405020304" pitchFamily="18" charset="0"/>
                <a:cs typeface="Times New Roman" panose="02020603050405020304" pitchFamily="18" charset="0"/>
              </a:rPr>
              <a:t> стопа</a:t>
            </a:r>
            <a:r>
              <a:rPr lang="sr-Cyrl-RS" sz="2000" dirty="0" smtClean="0">
                <a:latin typeface="Times New Roman" panose="02020603050405020304" pitchFamily="18" charset="0"/>
                <a:cs typeface="Times New Roman" panose="02020603050405020304" pitchFamily="18" charset="0"/>
              </a:rPr>
              <a:t>, која за женска грла треба да буде 10-15%, а за мушка 1-2%.</a:t>
            </a:r>
          </a:p>
          <a:p>
            <a:pPr marL="0" indent="0" algn="just">
              <a:buNone/>
            </a:pPr>
            <a:r>
              <a:rPr lang="sr-Cyrl-RS" sz="2000" dirty="0" err="1" smtClean="0">
                <a:latin typeface="Times New Roman" panose="02020603050405020304" pitchFamily="18" charset="0"/>
                <a:cs typeface="Times New Roman" panose="02020603050405020304" pitchFamily="18" charset="0"/>
              </a:rPr>
              <a:t>Ремонтна</a:t>
            </a:r>
            <a:r>
              <a:rPr lang="sr-Cyrl-RS" sz="2000" dirty="0" smtClean="0">
                <a:latin typeface="Times New Roman" panose="02020603050405020304" pitchFamily="18" charset="0"/>
                <a:cs typeface="Times New Roman" panose="02020603050405020304" pitchFamily="18" charset="0"/>
              </a:rPr>
              <a:t> стопа се израчунава по формули: </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R=</a:t>
            </a:r>
            <a:r>
              <a:rPr lang="en-US" sz="2400" dirty="0" err="1" smtClean="0">
                <a:latin typeface="Times New Roman" panose="02020603050405020304" pitchFamily="18" charset="0"/>
                <a:cs typeface="Times New Roman" panose="02020603050405020304" pitchFamily="18" charset="0"/>
              </a:rPr>
              <a:t>P</a:t>
            </a:r>
            <a:r>
              <a:rPr lang="en-US" sz="1600" dirty="0" err="1" smtClean="0">
                <a:latin typeface="Times New Roman" panose="02020603050405020304" pitchFamily="18" charset="0"/>
                <a:cs typeface="Times New Roman" panose="02020603050405020304" pitchFamily="18" charset="0"/>
              </a:rPr>
              <a:t>z</a:t>
            </a:r>
            <a:r>
              <a:rPr lang="en-US" sz="2400" dirty="0" smtClean="0">
                <a:latin typeface="Times New Roman" panose="02020603050405020304" pitchFamily="18" charset="0"/>
                <a:cs typeface="Times New Roman" panose="02020603050405020304" pitchFamily="18" charset="0"/>
              </a:rPr>
              <a:t> ։ </a:t>
            </a:r>
            <a:r>
              <a:rPr lang="en-US" sz="2400" dirty="0" err="1" smtClean="0">
                <a:latin typeface="Times New Roman" panose="02020603050405020304" pitchFamily="18" charset="0"/>
                <a:cs typeface="Times New Roman" panose="02020603050405020304" pitchFamily="18" charset="0"/>
              </a:rPr>
              <a:t>P</a:t>
            </a:r>
            <a:r>
              <a:rPr lang="en-US" sz="1600" dirty="0" err="1" smtClean="0">
                <a:latin typeface="Times New Roman" panose="02020603050405020304" pitchFamily="18" charset="0"/>
                <a:cs typeface="Times New Roman" panose="02020603050405020304" pitchFamily="18" charset="0"/>
              </a:rPr>
              <a:t>b</a:t>
            </a:r>
            <a:endParaRPr lang="en-US" sz="1600" dirty="0" smtClean="0">
              <a:latin typeface="Times New Roman" panose="02020603050405020304" pitchFamily="18" charset="0"/>
              <a:cs typeface="Times New Roman" panose="02020603050405020304" pitchFamily="18" charset="0"/>
            </a:endParaRPr>
          </a:p>
          <a:p>
            <a:pPr marL="0" indent="0">
              <a:buNone/>
            </a:pPr>
            <a:r>
              <a:rPr lang="sr-Cyrl-RS" sz="2000" dirty="0">
                <a:latin typeface="Times New Roman" panose="02020603050405020304" pitchFamily="18" charset="0"/>
                <a:cs typeface="Times New Roman" panose="02020603050405020304" pitchFamily="18" charset="0"/>
              </a:rPr>
              <a:t>г</a:t>
            </a:r>
            <a:r>
              <a:rPr lang="sr-Cyrl-RS" sz="2000" dirty="0" smtClean="0">
                <a:latin typeface="Times New Roman" panose="02020603050405020304" pitchFamily="18" charset="0"/>
                <a:cs typeface="Times New Roman" panose="02020603050405020304" pitchFamily="18" charset="0"/>
              </a:rPr>
              <a:t>де је:    </a:t>
            </a:r>
            <a:r>
              <a:rPr lang="sr-Cyrl-RS" sz="2400" dirty="0" smtClean="0">
                <a:latin typeface="Times New Roman" panose="02020603050405020304" pitchFamily="18" charset="0"/>
                <a:cs typeface="Times New Roman" panose="02020603050405020304" pitchFamily="18" charset="0"/>
              </a:rPr>
              <a:t>Р</a:t>
            </a:r>
            <a:r>
              <a:rPr lang="en-US" sz="2000" dirty="0" smtClean="0">
                <a:latin typeface="Times New Roman" panose="02020603050405020304" pitchFamily="18" charset="0"/>
                <a:cs typeface="Times New Roman" panose="02020603050405020304" pitchFamily="18" charset="0"/>
              </a:rPr>
              <a:t>z – </a:t>
            </a:r>
            <a:r>
              <a:rPr lang="sr-Cyrl-RS" sz="2000" dirty="0" smtClean="0">
                <a:latin typeface="Times New Roman" panose="02020603050405020304" pitchFamily="18" charset="0"/>
                <a:cs typeface="Times New Roman" panose="02020603050405020304" pitchFamily="18" charset="0"/>
              </a:rPr>
              <a:t>проценат годишње замене </a:t>
            </a:r>
            <a:r>
              <a:rPr lang="sr-Cyrl-RS" sz="2000" dirty="0" err="1" smtClean="0">
                <a:latin typeface="Times New Roman" panose="02020603050405020304" pitchFamily="18" charset="0"/>
                <a:cs typeface="Times New Roman" panose="02020603050405020304" pitchFamily="18" charset="0"/>
              </a:rPr>
              <a:t>плоткиња</a:t>
            </a:r>
            <a:r>
              <a:rPr lang="sr-Cyrl-RS" sz="2000" dirty="0" smtClean="0">
                <a:latin typeface="Times New Roman" panose="02020603050405020304" pitchFamily="18" charset="0"/>
                <a:cs typeface="Times New Roman" panose="02020603050405020304" pitchFamily="18" charset="0"/>
              </a:rPr>
              <a:t> у запату,</a:t>
            </a:r>
          </a:p>
          <a:p>
            <a:pPr marL="0" indent="0">
              <a:buNone/>
            </a:pPr>
            <a:r>
              <a:rPr lang="sr-Cyrl-RS" sz="2000" dirty="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             </a:t>
            </a:r>
            <a:r>
              <a:rPr lang="sr-Cyrl-RS" sz="2400" dirty="0" smtClean="0">
                <a:latin typeface="Times New Roman" panose="02020603050405020304" pitchFamily="18" charset="0"/>
                <a:cs typeface="Times New Roman" panose="02020603050405020304" pitchFamily="18" charset="0"/>
              </a:rPr>
              <a:t>Р</a:t>
            </a:r>
            <a:r>
              <a:rPr lang="en-US" sz="2000" dirty="0" smtClean="0">
                <a:latin typeface="Times New Roman" panose="02020603050405020304" pitchFamily="18" charset="0"/>
                <a:cs typeface="Times New Roman" panose="02020603050405020304" pitchFamily="18" charset="0"/>
              </a:rPr>
              <a:t>b – </a:t>
            </a:r>
            <a:r>
              <a:rPr lang="sr-Cyrl-RS" sz="2000" dirty="0" smtClean="0">
                <a:latin typeface="Times New Roman" panose="02020603050405020304" pitchFamily="18" charset="0"/>
                <a:cs typeface="Times New Roman" panose="02020603050405020304" pitchFamily="18" charset="0"/>
              </a:rPr>
              <a:t>просечан број подмлатка по </a:t>
            </a:r>
            <a:r>
              <a:rPr lang="sr-Cyrl-RS" sz="2000" dirty="0" err="1" smtClean="0">
                <a:latin typeface="Times New Roman" panose="02020603050405020304" pitchFamily="18" charset="0"/>
                <a:cs typeface="Times New Roman" panose="02020603050405020304" pitchFamily="18" charset="0"/>
              </a:rPr>
              <a:t>плоткињи</a:t>
            </a:r>
            <a:r>
              <a:rPr lang="sr-Cyrl-RS" sz="2000" dirty="0" smtClean="0">
                <a:latin typeface="Times New Roman" panose="02020603050405020304" pitchFamily="18" charset="0"/>
                <a:cs typeface="Times New Roman" panose="02020603050405020304" pitchFamily="18" charset="0"/>
              </a:rPr>
              <a:t> годишње</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306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53143"/>
            <a:ext cx="8915400" cy="5258079"/>
          </a:xfrm>
        </p:spPr>
        <p:txBody>
          <a:bodyPr>
            <a:normAutofit/>
          </a:bodyPr>
          <a:lstStyle/>
          <a:p>
            <a:pPr marL="0" indent="0">
              <a:buNone/>
            </a:pPr>
            <a:r>
              <a:rPr lang="sr-Cyrl-RS" sz="2000" b="1" i="1" dirty="0" err="1" smtClean="0">
                <a:latin typeface="Times New Roman" panose="02020603050405020304" pitchFamily="18" charset="0"/>
                <a:cs typeface="Times New Roman" panose="02020603050405020304" pitchFamily="18" charset="0"/>
              </a:rPr>
              <a:t>Селекцијски</a:t>
            </a:r>
            <a:r>
              <a:rPr lang="sr-Cyrl-RS" sz="2000" b="1" i="1" dirty="0" smtClean="0">
                <a:latin typeface="Times New Roman" panose="02020603050405020304" pitchFamily="18" charset="0"/>
                <a:cs typeface="Times New Roman" panose="02020603050405020304" pitchFamily="18" charset="0"/>
              </a:rPr>
              <a:t> </a:t>
            </a:r>
            <a:r>
              <a:rPr lang="sr-Cyrl-RS" sz="2000" b="1" i="1" dirty="0" err="1" smtClean="0">
                <a:latin typeface="Times New Roman" panose="02020603050405020304" pitchFamily="18" charset="0"/>
                <a:cs typeface="Times New Roman" panose="02020603050405020304" pitchFamily="18" charset="0"/>
              </a:rPr>
              <a:t>дифернцијал</a:t>
            </a:r>
            <a:r>
              <a:rPr lang="sr-Cyrl-RS" sz="2000" b="1" i="1" dirty="0" smtClean="0">
                <a:latin typeface="Times New Roman" panose="02020603050405020304" pitchFamily="18" charset="0"/>
                <a:cs typeface="Times New Roman" panose="02020603050405020304" pitchFamily="18" charset="0"/>
              </a:rPr>
              <a:t> (</a:t>
            </a:r>
            <a:r>
              <a:rPr lang="en-US" sz="2000" b="1" i="1" dirty="0" smtClean="0">
                <a:latin typeface="Times New Roman" panose="02020603050405020304" pitchFamily="18" charset="0"/>
                <a:cs typeface="Times New Roman" panose="02020603050405020304" pitchFamily="18" charset="0"/>
              </a:rPr>
              <a:t>SD) </a:t>
            </a:r>
            <a:r>
              <a:rPr lang="sr-Cyrl-RS" sz="2000" dirty="0" smtClean="0">
                <a:latin typeface="Times New Roman" panose="02020603050405020304" pitchFamily="18" charset="0"/>
                <a:cs typeface="Times New Roman" panose="02020603050405020304" pitchFamily="18" charset="0"/>
              </a:rPr>
              <a:t>представља разлику у некој особини између просека запата (Х</a:t>
            </a:r>
            <a:r>
              <a:rPr lang="en-US" sz="1600" dirty="0" smtClean="0">
                <a:latin typeface="Times New Roman" panose="02020603050405020304" pitchFamily="18" charset="0"/>
                <a:cs typeface="Times New Roman" panose="02020603050405020304" pitchFamily="18" charset="0"/>
              </a:rPr>
              <a:t>z</a:t>
            </a:r>
            <a:r>
              <a:rPr lang="en-US" sz="2000" dirty="0" smtClean="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и просека одабраних грла за приплод тј. будућих родитеља (Х</a:t>
            </a:r>
            <a:r>
              <a:rPr lang="en-US" sz="1600" dirty="0" smtClean="0">
                <a:latin typeface="Times New Roman" panose="02020603050405020304" pitchFamily="18" charset="0"/>
                <a:cs typeface="Times New Roman" panose="02020603050405020304" pitchFamily="18" charset="0"/>
              </a:rPr>
              <a:t>r</a:t>
            </a:r>
            <a:r>
              <a:rPr lang="sr-Cyrl-RS" sz="2000" dirty="0" smtClean="0">
                <a:latin typeface="Times New Roman" panose="02020603050405020304" pitchFamily="18" charset="0"/>
                <a:cs typeface="Times New Roman" panose="02020603050405020304" pitchFamily="18" charset="0"/>
              </a:rPr>
              <a:t>).</a:t>
            </a:r>
          </a:p>
          <a:p>
            <a:pPr marL="0" indent="0" algn="ctr">
              <a:buNone/>
            </a:pPr>
            <a:r>
              <a:rPr lang="sr-Latn-RS" sz="2000" b="1" dirty="0" smtClean="0">
                <a:latin typeface="Times New Roman" panose="02020603050405020304" pitchFamily="18" charset="0"/>
                <a:cs typeface="Times New Roman" panose="02020603050405020304" pitchFamily="18" charset="0"/>
              </a:rPr>
              <a:t>SD </a:t>
            </a:r>
            <a:r>
              <a:rPr lang="en-U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Xz</a:t>
            </a:r>
            <a:r>
              <a:rPr lang="en-US" sz="2000" b="1" dirty="0" smtClean="0">
                <a:latin typeface="Times New Roman" panose="02020603050405020304" pitchFamily="18" charset="0"/>
                <a:cs typeface="Times New Roman" panose="02020603050405020304" pitchFamily="18" charset="0"/>
              </a:rPr>
              <a:t> – </a:t>
            </a:r>
            <a:r>
              <a:rPr lang="en-US" sz="2000" b="1" dirty="0" err="1" smtClean="0">
                <a:latin typeface="Times New Roman" panose="02020603050405020304" pitchFamily="18" charset="0"/>
                <a:cs typeface="Times New Roman" panose="02020603050405020304" pitchFamily="18" charset="0"/>
              </a:rPr>
              <a:t>Xr</a:t>
            </a:r>
            <a:endParaRPr lang="sr-Cyrl-RS" sz="2000" b="1" dirty="0" smtClean="0">
              <a:latin typeface="Times New Roman" panose="02020603050405020304" pitchFamily="18" charset="0"/>
              <a:cs typeface="Times New Roman" panose="02020603050405020304" pitchFamily="18" charset="0"/>
            </a:endParaRPr>
          </a:p>
          <a:p>
            <a:pPr marL="0" indent="0" algn="just">
              <a:buNone/>
            </a:pP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диференцијал је увек већи за мушка него за женска грла, пошто је за приплод потребан мањи број мушких грла.</a:t>
            </a:r>
          </a:p>
          <a:p>
            <a:pPr marL="0" indent="0" algn="just">
              <a:buNone/>
            </a:pPr>
            <a:r>
              <a:rPr lang="sr-Cyrl-RS" sz="2000" dirty="0" smtClean="0">
                <a:latin typeface="Times New Roman" panose="02020603050405020304" pitchFamily="18" charset="0"/>
                <a:cs typeface="Times New Roman" panose="02020603050405020304" pitchFamily="18" charset="0"/>
              </a:rPr>
              <a:t>Уколико је </a:t>
            </a: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диференцијал већи, утолико је већи напредак на побољшању запата.</a:t>
            </a:r>
          </a:p>
          <a:p>
            <a:pPr marL="0" indent="0" algn="just">
              <a:buNone/>
            </a:pPr>
            <a:r>
              <a:rPr lang="sr-Cyrl-RS" sz="2000" b="1" i="1" dirty="0">
                <a:latin typeface="Times New Roman" panose="02020603050405020304" pitchFamily="18" charset="0"/>
                <a:cs typeface="Times New Roman" panose="02020603050405020304" pitchFamily="18" charset="0"/>
              </a:rPr>
              <a:t>Коефицијент наследности – </a:t>
            </a:r>
            <a:r>
              <a:rPr lang="sr-Cyrl-RS" sz="2000" b="1" i="1" dirty="0" err="1">
                <a:latin typeface="Times New Roman" panose="02020603050405020304" pitchFamily="18" charset="0"/>
                <a:cs typeface="Times New Roman" panose="02020603050405020304" pitchFamily="18" charset="0"/>
              </a:rPr>
              <a:t>херитабилитет</a:t>
            </a:r>
            <a:r>
              <a:rPr lang="sr-Cyrl-RS" sz="2000" b="1" i="1" dirty="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h</a:t>
            </a:r>
            <a:r>
              <a:rPr lang="sr-Cyrl-RS" sz="2000" b="1" i="1" dirty="0">
                <a:latin typeface="Times New Roman" panose="02020603050405020304" pitchFamily="18" charset="0"/>
                <a:cs typeface="Times New Roman" panose="02020603050405020304" pitchFamily="18" charset="0"/>
              </a:rPr>
              <a:t>²) </a:t>
            </a:r>
            <a:r>
              <a:rPr lang="sr-Cyrl-RS" sz="2000" dirty="0">
                <a:latin typeface="Times New Roman" panose="02020603050405020304" pitchFamily="18" charset="0"/>
                <a:cs typeface="Times New Roman" panose="02020603050405020304" pitchFamily="18" charset="0"/>
              </a:rPr>
              <a:t>–</a:t>
            </a:r>
            <a:r>
              <a:rPr lang="sr-Cyrl-RS" sz="2000" b="1" i="1" dirty="0">
                <a:latin typeface="Times New Roman" panose="02020603050405020304" pitchFamily="18" charset="0"/>
                <a:cs typeface="Times New Roman" panose="02020603050405020304" pitchFamily="18" charset="0"/>
              </a:rPr>
              <a:t> </a:t>
            </a:r>
            <a:r>
              <a:rPr lang="sr-Cyrl-RS" sz="2000" dirty="0">
                <a:latin typeface="Times New Roman" panose="02020603050405020304" pitchFamily="18" charset="0"/>
                <a:cs typeface="Times New Roman" panose="02020603050405020304" pitchFamily="18" charset="0"/>
              </a:rPr>
              <a:t>знатно утиче на </a:t>
            </a:r>
            <a:r>
              <a:rPr lang="sr-Cyrl-RS" sz="2000" dirty="0" err="1">
                <a:latin typeface="Times New Roman" panose="02020603050405020304" pitchFamily="18" charset="0"/>
                <a:cs typeface="Times New Roman" panose="02020603050405020304" pitchFamily="18" charset="0"/>
              </a:rPr>
              <a:t>селекцијски</a:t>
            </a:r>
            <a:r>
              <a:rPr lang="sr-Cyrl-RS" sz="2000" dirty="0">
                <a:latin typeface="Times New Roman" panose="02020603050405020304" pitchFamily="18" charset="0"/>
                <a:cs typeface="Times New Roman" panose="02020603050405020304" pitchFamily="18" charset="0"/>
              </a:rPr>
              <a:t> успех, уколико је већи коефицијент наследности испитиване особине, утолико се може очекивати бржи напредак. Низак ниво наследности знак је спорог поправљања особина, односно потребан је већи број генерација  и дужи временски период за побољшање популације.</a:t>
            </a:r>
          </a:p>
          <a:p>
            <a:pPr marL="0" indent="0" algn="just">
              <a:buNone/>
            </a:pPr>
            <a:endParaRPr lang="sr-Cyrl-RS" sz="2000" dirty="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9574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744583"/>
            <a:ext cx="8915400" cy="5590903"/>
          </a:xfrm>
        </p:spPr>
        <p:txBody>
          <a:bodyPr>
            <a:normAutofit/>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Генерацијски интервал </a:t>
            </a:r>
            <a:r>
              <a:rPr lang="sr-Cyrl-RS" sz="2000" dirty="0" smtClean="0">
                <a:latin typeface="Times New Roman" panose="02020603050405020304" pitchFamily="18" charset="0"/>
                <a:cs typeface="Times New Roman" panose="02020603050405020304" pitchFamily="18" charset="0"/>
              </a:rPr>
              <a:t>представља просечни временски размак између дана рођења </a:t>
            </a:r>
            <a:r>
              <a:rPr lang="sr-Cyrl-RS" sz="2000" dirty="0" err="1" smtClean="0">
                <a:latin typeface="Times New Roman" panose="02020603050405020304" pitchFamily="18" charset="0"/>
                <a:cs typeface="Times New Roman" panose="02020603050405020304" pitchFamily="18" charset="0"/>
              </a:rPr>
              <a:t>расплодњака</a:t>
            </a:r>
            <a:r>
              <a:rPr lang="sr-Cyrl-RS" sz="2000" dirty="0" smtClean="0">
                <a:latin typeface="Times New Roman" panose="02020603050405020304" pitchFamily="18" charset="0"/>
                <a:cs typeface="Times New Roman" panose="02020603050405020304" pitchFamily="18" charset="0"/>
              </a:rPr>
              <a:t> и његових потомака, односно просечна старост родитеља када њихови потомци долазе на свет. </a:t>
            </a:r>
          </a:p>
          <a:p>
            <a:pPr marL="0" indent="0" algn="just">
              <a:buNone/>
            </a:pPr>
            <a:r>
              <a:rPr lang="sr-Cyrl-RS" sz="2000" dirty="0" smtClean="0">
                <a:latin typeface="Times New Roman" panose="02020603050405020304" pitchFamily="18" charset="0"/>
                <a:cs typeface="Times New Roman" panose="02020603050405020304" pitchFamily="18" charset="0"/>
              </a:rPr>
              <a:t>Што је интервал краћи то је просечан годишњи напредак већи, под условом да се при селекцији пропорционално исти број грла оставља за приплод. Скраћење генерацијског интервала код мушких грла је знатно лакше  него што је то могуће код женских, јер је за приплод потребан знатно мањи број мушких грла, те је могуће одабрати само грла са најизразитијим одликама. </a:t>
            </a:r>
          </a:p>
          <a:p>
            <a:pPr marL="0" indent="0" algn="just">
              <a:buNone/>
            </a:pP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успех (</a:t>
            </a:r>
            <a:r>
              <a:rPr lang="en-US" sz="2000" dirty="0" smtClean="0">
                <a:latin typeface="Times New Roman" panose="02020603050405020304" pitchFamily="18" charset="0"/>
                <a:cs typeface="Times New Roman" panose="02020603050405020304" pitchFamily="18" charset="0"/>
              </a:rPr>
              <a:t>SE</a:t>
            </a:r>
            <a:r>
              <a:rPr lang="sr-Cyrl-RS" sz="2000" dirty="0" smtClean="0">
                <a:latin typeface="Times New Roman" panose="02020603050405020304" pitchFamily="18" charset="0"/>
                <a:cs typeface="Times New Roman" panose="02020603050405020304" pitchFamily="18" charset="0"/>
              </a:rPr>
              <a:t>) у ствари представља генетску промену запата од једне до друге генерације. Израчунава се по формули:</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400" b="1" dirty="0" smtClean="0">
                <a:latin typeface="Times New Roman" panose="02020603050405020304" pitchFamily="18" charset="0"/>
                <a:cs typeface="Times New Roman" panose="02020603050405020304" pitchFamily="18" charset="0"/>
              </a:rPr>
              <a:t>SE=SD · h²</a:t>
            </a:r>
          </a:p>
          <a:p>
            <a:pPr marL="0" indent="0" algn="just">
              <a:buNone/>
            </a:pPr>
            <a:r>
              <a:rPr lang="sr-Cyrl-RS" sz="2000" dirty="0" smtClean="0">
                <a:latin typeface="Times New Roman" panose="02020603050405020304" pitchFamily="18" charset="0"/>
                <a:cs typeface="Times New Roman" panose="02020603050405020304" pitchFamily="18" charset="0"/>
              </a:rPr>
              <a:t>где</a:t>
            </a:r>
          </a:p>
          <a:p>
            <a:pPr marL="0" indent="0" algn="just">
              <a:buNone/>
            </a:pPr>
            <a:r>
              <a:rPr lang="en-US" sz="2000" dirty="0" smtClean="0">
                <a:latin typeface="Times New Roman" panose="02020603050405020304" pitchFamily="18" charset="0"/>
                <a:cs typeface="Times New Roman" panose="02020603050405020304" pitchFamily="18" charset="0"/>
              </a:rPr>
              <a:t>SD – </a:t>
            </a:r>
            <a:r>
              <a:rPr lang="sr-Cyrl-RS" sz="2000" dirty="0" smtClean="0">
                <a:latin typeface="Times New Roman" panose="02020603050405020304" pitchFamily="18" charset="0"/>
                <a:cs typeface="Times New Roman" panose="02020603050405020304" pitchFamily="18" charset="0"/>
              </a:rPr>
              <a:t>представља </a:t>
            </a: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диференцијал</a:t>
            </a:r>
          </a:p>
          <a:p>
            <a:pPr marL="0" indent="0" algn="just">
              <a:buNone/>
            </a:pPr>
            <a:r>
              <a:rPr lang="en-US" sz="2000" dirty="0" smtClean="0">
                <a:latin typeface="Times New Roman" panose="02020603050405020304" pitchFamily="18" charset="0"/>
                <a:cs typeface="Times New Roman" panose="02020603050405020304" pitchFamily="18" charset="0"/>
              </a:rPr>
              <a:t>h² - </a:t>
            </a:r>
            <a:r>
              <a:rPr lang="sr-Cyrl-RS" sz="2000" dirty="0" smtClean="0">
                <a:latin typeface="Times New Roman" panose="02020603050405020304" pitchFamily="18" charset="0"/>
                <a:cs typeface="Times New Roman" panose="02020603050405020304" pitchFamily="18" charset="0"/>
              </a:rPr>
              <a:t>коефицијент наследности</a:t>
            </a: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7427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35577"/>
            <a:ext cx="8915400" cy="5375645"/>
          </a:xfrm>
        </p:spPr>
        <p:txBody>
          <a:bodyPr>
            <a:normAutofit/>
          </a:bodyPr>
          <a:lstStyle/>
          <a:p>
            <a:pPr marL="0" indent="0" algn="ctr">
              <a:buNone/>
            </a:pPr>
            <a:r>
              <a:rPr lang="sr-Cyrl-RS" sz="3600" b="1" dirty="0" smtClean="0">
                <a:latin typeface="Times New Roman" panose="02020603050405020304" pitchFamily="18" charset="0"/>
                <a:cs typeface="Times New Roman" panose="02020603050405020304" pitchFamily="18" charset="0"/>
              </a:rPr>
              <a:t>Начин спровођења селекције</a:t>
            </a:r>
          </a:p>
          <a:p>
            <a:pPr marL="0" indent="0" algn="just">
              <a:buNone/>
            </a:pPr>
            <a:r>
              <a:rPr lang="sr-Cyrl-RS" sz="2000" dirty="0" smtClean="0">
                <a:latin typeface="Times New Roman" panose="02020603050405020304" pitchFamily="18" charset="0"/>
                <a:cs typeface="Times New Roman" panose="02020603050405020304" pitchFamily="18" charset="0"/>
              </a:rPr>
              <a:t>С обзиром на начин спровођења, у зоотехници разликујемо </a:t>
            </a:r>
            <a:r>
              <a:rPr lang="sr-Cyrl-RS" sz="2000" b="1" i="1" dirty="0" smtClean="0">
                <a:latin typeface="Times New Roman" panose="02020603050405020304" pitchFamily="18" charset="0"/>
                <a:cs typeface="Times New Roman" panose="02020603050405020304" pitchFamily="18" charset="0"/>
              </a:rPr>
              <a:t>емпиријску</a:t>
            </a:r>
            <a:r>
              <a:rPr lang="sr-Cyrl-RS" sz="2000" dirty="0" smtClean="0">
                <a:latin typeface="Times New Roman" panose="02020603050405020304" pitchFamily="18" charset="0"/>
                <a:cs typeface="Times New Roman" panose="02020603050405020304" pitchFamily="18" charset="0"/>
              </a:rPr>
              <a:t> и </a:t>
            </a:r>
            <a:r>
              <a:rPr lang="sr-Cyrl-RS" sz="2000" b="1" i="1" dirty="0" smtClean="0">
                <a:latin typeface="Times New Roman" panose="02020603050405020304" pitchFamily="18" charset="0"/>
                <a:cs typeface="Times New Roman" panose="02020603050405020304" pitchFamily="18" charset="0"/>
              </a:rPr>
              <a:t>методску</a:t>
            </a:r>
            <a:r>
              <a:rPr lang="sr-Cyrl-RS" sz="2000" dirty="0" smtClean="0">
                <a:latin typeface="Times New Roman" panose="02020603050405020304" pitchFamily="18" charset="0"/>
                <a:cs typeface="Times New Roman" panose="02020603050405020304" pitchFamily="18" charset="0"/>
              </a:rPr>
              <a:t> селекцију.</a:t>
            </a:r>
          </a:p>
          <a:p>
            <a:pPr marL="0" indent="0" algn="just">
              <a:buNone/>
            </a:pPr>
            <a:r>
              <a:rPr lang="sr-Cyrl-RS" sz="2000" b="1" i="1" dirty="0" smtClean="0">
                <a:latin typeface="Times New Roman" panose="02020603050405020304" pitchFamily="18" charset="0"/>
                <a:cs typeface="Times New Roman" panose="02020603050405020304" pitchFamily="18" charset="0"/>
              </a:rPr>
              <a:t>Емпиријска </a:t>
            </a:r>
            <a:r>
              <a:rPr lang="sr-Cyrl-RS" sz="2000" dirty="0" smtClean="0">
                <a:latin typeface="Times New Roman" panose="02020603050405020304" pitchFamily="18" charset="0"/>
                <a:cs typeface="Times New Roman" panose="02020603050405020304" pitchFamily="18" charset="0"/>
              </a:rPr>
              <a:t>се спроводи само на основу искуства, без тачног познавања и узимања у обзир података о производним способностима, пореклу, начину наслеђивања, односно начину преношења особина на потомство. Ову селекцију је човек почео вршити углавном несвесно, још у врло давно време. </a:t>
            </a:r>
          </a:p>
          <a:p>
            <a:pPr marL="0" indent="0" algn="just">
              <a:buNone/>
            </a:pPr>
            <a:r>
              <a:rPr lang="sr-Cyrl-RS" sz="2000" dirty="0" smtClean="0">
                <a:latin typeface="Times New Roman" panose="02020603050405020304" pitchFamily="18" charset="0"/>
                <a:cs typeface="Times New Roman" panose="02020603050405020304" pitchFamily="18" charset="0"/>
              </a:rPr>
              <a:t>Њу је вршио углавном на основу својих искустава, поређењем појединих животиња и остављањем за приплод грла која су му се више свиђала, односно која су по својој спољашњости изгледала да ће боље одговарати сврси за коју их је гајио. </a:t>
            </a:r>
          </a:p>
          <a:p>
            <a:pPr marL="0" indent="0" algn="just">
              <a:buNone/>
            </a:pPr>
            <a:r>
              <a:rPr lang="sr-Cyrl-RS" sz="2000" dirty="0" smtClean="0">
                <a:latin typeface="Times New Roman" panose="02020603050405020304" pitchFamily="18" charset="0"/>
                <a:cs typeface="Times New Roman" panose="02020603050405020304" pitchFamily="18" charset="0"/>
              </a:rPr>
              <a:t>Као резултат такве селекције формиране су бројне примитивне расе и сојеви домаћих животиња, које се знатно разликују од својих дивљих предака. </a:t>
            </a:r>
          </a:p>
          <a:p>
            <a:pPr marL="0" indent="0" algn="just">
              <a:buNone/>
            </a:pPr>
            <a:r>
              <a:rPr lang="sr-Cyrl-RS" sz="2000" dirty="0" smtClean="0">
                <a:latin typeface="Times New Roman" panose="02020603050405020304" pitchFamily="18" charset="0"/>
                <a:cs typeface="Times New Roman" panose="02020603050405020304" pitchFamily="18" charset="0"/>
              </a:rPr>
              <a:t>Овај начин селекције је касније замењен методском селекцијом.</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14224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09451"/>
            <a:ext cx="8915400" cy="5799909"/>
          </a:xfrm>
        </p:spPr>
        <p:txBody>
          <a:bodyPr>
            <a:normAutofit lnSpcReduction="10000"/>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Методска селекција </a:t>
            </a:r>
            <a:r>
              <a:rPr lang="sr-Cyrl-RS" sz="2000" dirty="0" smtClean="0">
                <a:latin typeface="Times New Roman" panose="02020603050405020304" pitchFamily="18" charset="0"/>
                <a:cs typeface="Times New Roman" panose="02020603050405020304" pitchFamily="18" charset="0"/>
              </a:rPr>
              <a:t>подразумева стално и смишљено одабирање за приплод мушких и женских грла, према одређеном циљу, и на основу одређених података за свако поједино грло. </a:t>
            </a:r>
          </a:p>
          <a:p>
            <a:pPr marL="0" indent="0" algn="just">
              <a:buNone/>
            </a:pPr>
            <a:r>
              <a:rPr lang="sr-Cyrl-RS" sz="2000" dirty="0" smtClean="0">
                <a:latin typeface="Times New Roman" panose="02020603050405020304" pitchFamily="18" charset="0"/>
                <a:cs typeface="Times New Roman" panose="02020603050405020304" pitchFamily="18" charset="0"/>
              </a:rPr>
              <a:t>Савремена методска селекција одвија се по утврђеном плану, и на основу морфолошких и физиолошких особина сваке поједине животиње. Код тога изванредно важну улогу има уредно и тачно вођење матичне евиденције и савесно спровођење контроле производних и наследних способности. </a:t>
            </a:r>
          </a:p>
          <a:p>
            <a:pPr marL="0" indent="0" algn="just">
              <a:buNone/>
            </a:pPr>
            <a:r>
              <a:rPr lang="sr-Cyrl-RS" sz="2000" dirty="0" smtClean="0">
                <a:latin typeface="Times New Roman" panose="02020603050405020304" pitchFamily="18" charset="0"/>
                <a:cs typeface="Times New Roman" panose="02020603050405020304" pitchFamily="18" charset="0"/>
              </a:rPr>
              <a:t>Методска селекција може бити:</a:t>
            </a:r>
          </a:p>
          <a:p>
            <a:pPr algn="just">
              <a:buFont typeface="Wingdings" panose="05000000000000000000" pitchFamily="2" charset="2"/>
              <a:buChar char="Ø"/>
            </a:pPr>
            <a:r>
              <a:rPr lang="sr-Cyrl-RS" sz="2000" dirty="0">
                <a:latin typeface="Times New Roman" panose="02020603050405020304" pitchFamily="18" charset="0"/>
                <a:cs typeface="Times New Roman" panose="02020603050405020304" pitchFamily="18" charset="0"/>
              </a:rPr>
              <a:t>и</a:t>
            </a:r>
            <a:r>
              <a:rPr lang="sr-Cyrl-RS" sz="2000" dirty="0" smtClean="0">
                <a:latin typeface="Times New Roman" panose="02020603050405020304" pitchFamily="18" charset="0"/>
                <a:cs typeface="Times New Roman" panose="02020603050405020304" pitchFamily="18" charset="0"/>
              </a:rPr>
              <a:t>ндивидуална,</a:t>
            </a:r>
          </a:p>
          <a:p>
            <a:pPr algn="just">
              <a:buFont typeface="Wingdings" panose="05000000000000000000" pitchFamily="2" charset="2"/>
              <a:buChar char="Ø"/>
            </a:pPr>
            <a:r>
              <a:rPr lang="sr-Cyrl-RS" sz="2000" dirty="0" err="1">
                <a:latin typeface="Times New Roman" panose="02020603050405020304" pitchFamily="18" charset="0"/>
                <a:cs typeface="Times New Roman" panose="02020603050405020304" pitchFamily="18" charset="0"/>
              </a:rPr>
              <a:t>ф</a:t>
            </a:r>
            <a:r>
              <a:rPr lang="sr-Cyrl-RS" sz="2000" dirty="0" err="1" smtClean="0">
                <a:latin typeface="Times New Roman" panose="02020603050405020304" pitchFamily="18" charset="0"/>
                <a:cs typeface="Times New Roman" panose="02020603050405020304" pitchFamily="18" charset="0"/>
              </a:rPr>
              <a:t>амилијска</a:t>
            </a:r>
            <a:r>
              <a:rPr lang="sr-Cyrl-RS" sz="20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sr-Cyrl-RS" sz="2000" dirty="0">
                <a:latin typeface="Times New Roman" panose="02020603050405020304" pitchFamily="18" charset="0"/>
                <a:cs typeface="Times New Roman" panose="02020603050405020304" pitchFamily="18" charset="0"/>
              </a:rPr>
              <a:t>с</a:t>
            </a:r>
            <a:r>
              <a:rPr lang="sr-Cyrl-RS" sz="2000" dirty="0" smtClean="0">
                <a:latin typeface="Times New Roman" panose="02020603050405020304" pitchFamily="18" charset="0"/>
                <a:cs typeface="Times New Roman" panose="02020603050405020304" pitchFamily="18" charset="0"/>
              </a:rPr>
              <a:t>елекција унутар фамилија,</a:t>
            </a:r>
          </a:p>
          <a:p>
            <a:pPr algn="just">
              <a:buFont typeface="Wingdings" panose="05000000000000000000" pitchFamily="2" charset="2"/>
              <a:buChar char="Ø"/>
            </a:pPr>
            <a:r>
              <a:rPr lang="sr-Cyrl-RS" sz="2000" dirty="0">
                <a:latin typeface="Times New Roman" panose="02020603050405020304" pitchFamily="18" charset="0"/>
                <a:cs typeface="Times New Roman" panose="02020603050405020304" pitchFamily="18" charset="0"/>
              </a:rPr>
              <a:t>к</a:t>
            </a:r>
            <a:r>
              <a:rPr lang="sr-Cyrl-RS" sz="2000" dirty="0" smtClean="0">
                <a:latin typeface="Times New Roman" panose="02020603050405020304" pitchFamily="18" charset="0"/>
                <a:cs typeface="Times New Roman" panose="02020603050405020304" pitchFamily="18" charset="0"/>
              </a:rPr>
              <a:t>омбинована,</a:t>
            </a:r>
          </a:p>
          <a:p>
            <a:pPr algn="just">
              <a:buFont typeface="Wingdings" panose="05000000000000000000" pitchFamily="2" charset="2"/>
              <a:buChar char="Ø"/>
            </a:pPr>
            <a:r>
              <a:rPr lang="sr-Cyrl-RS" sz="2000" dirty="0">
                <a:latin typeface="Times New Roman" panose="02020603050405020304" pitchFamily="18" charset="0"/>
                <a:cs typeface="Times New Roman" panose="02020603050405020304" pitchFamily="18" charset="0"/>
              </a:rPr>
              <a:t>с</a:t>
            </a:r>
            <a:r>
              <a:rPr lang="sr-Cyrl-RS" sz="2000" dirty="0" smtClean="0">
                <a:latin typeface="Times New Roman" panose="02020603050405020304" pitchFamily="18" charset="0"/>
                <a:cs typeface="Times New Roman" panose="02020603050405020304" pitchFamily="18" charset="0"/>
              </a:rPr>
              <a:t>елекција по браћи и сестрама (</a:t>
            </a:r>
            <a:r>
              <a:rPr lang="sr-Cyrl-RS" sz="2000" dirty="0" err="1" smtClean="0">
                <a:latin typeface="Times New Roman" panose="02020603050405020304" pitchFamily="18" charset="0"/>
                <a:cs typeface="Times New Roman" panose="02020603050405020304" pitchFamily="18" charset="0"/>
              </a:rPr>
              <a:t>сиб</a:t>
            </a:r>
            <a:r>
              <a:rPr lang="sr-Cyrl-RS" sz="2000" dirty="0" smtClean="0">
                <a:latin typeface="Times New Roman" panose="02020603050405020304" pitchFamily="18" charset="0"/>
                <a:cs typeface="Times New Roman" panose="02020603050405020304" pitchFamily="18" charset="0"/>
              </a:rPr>
              <a:t> тест),</a:t>
            </a:r>
          </a:p>
          <a:p>
            <a:pPr algn="just">
              <a:buFont typeface="Wingdings" panose="05000000000000000000" pitchFamily="2" charset="2"/>
              <a:buChar char="Ø"/>
            </a:pPr>
            <a:r>
              <a:rPr lang="sr-Cyrl-RS" sz="2000" dirty="0">
                <a:latin typeface="Times New Roman" panose="02020603050405020304" pitchFamily="18" charset="0"/>
                <a:cs typeface="Times New Roman" panose="02020603050405020304" pitchFamily="18" charset="0"/>
              </a:rPr>
              <a:t>п</a:t>
            </a:r>
            <a:r>
              <a:rPr lang="sr-Cyrl-RS" sz="2000" dirty="0" smtClean="0">
                <a:latin typeface="Times New Roman" panose="02020603050405020304" pitchFamily="18" charset="0"/>
                <a:cs typeface="Times New Roman" panose="02020603050405020304" pitchFamily="18" charset="0"/>
              </a:rPr>
              <a:t>осредна (индиректна),</a:t>
            </a:r>
          </a:p>
          <a:p>
            <a:pPr algn="just">
              <a:buFont typeface="Wingdings" panose="05000000000000000000" pitchFamily="2" charset="2"/>
              <a:buChar char="Ø"/>
            </a:pPr>
            <a:r>
              <a:rPr lang="sr-Cyrl-RS" sz="2000" dirty="0">
                <a:latin typeface="Times New Roman" panose="02020603050405020304" pitchFamily="18" charset="0"/>
                <a:cs typeface="Times New Roman" panose="02020603050405020304" pitchFamily="18" charset="0"/>
              </a:rPr>
              <a:t>с</a:t>
            </a:r>
            <a:r>
              <a:rPr lang="sr-Cyrl-RS" sz="2000" dirty="0" smtClean="0">
                <a:latin typeface="Times New Roman" panose="02020603050405020304" pitchFamily="18" charset="0"/>
                <a:cs typeface="Times New Roman" panose="02020603050405020304" pitchFamily="18" charset="0"/>
              </a:rPr>
              <a:t>елекција на више особина.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3058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27017"/>
            <a:ext cx="8915400" cy="5284205"/>
          </a:xfrm>
        </p:spPr>
        <p:txBody>
          <a:bodyPr>
            <a:normAutofit/>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Индивидуална селекција </a:t>
            </a:r>
            <a:r>
              <a:rPr lang="sr-Cyrl-RS" sz="2000" dirty="0" smtClean="0">
                <a:latin typeface="Times New Roman" panose="02020603050405020304" pitchFamily="18" charset="0"/>
                <a:cs typeface="Times New Roman" panose="02020603050405020304" pitchFamily="18" charset="0"/>
              </a:rPr>
              <a:t>се често назива и </a:t>
            </a:r>
            <a:r>
              <a:rPr lang="sr-Cyrl-RS" sz="2000" dirty="0" err="1" smtClean="0">
                <a:latin typeface="Times New Roman" panose="02020603050405020304" pitchFamily="18" charset="0"/>
                <a:cs typeface="Times New Roman" panose="02020603050405020304" pitchFamily="18" charset="0"/>
              </a:rPr>
              <a:t>фенотипска</a:t>
            </a:r>
            <a:r>
              <a:rPr lang="sr-Cyrl-RS" sz="2000" dirty="0" smtClean="0">
                <a:latin typeface="Times New Roman" panose="02020603050405020304" pitchFamily="18" charset="0"/>
                <a:cs typeface="Times New Roman" panose="02020603050405020304" pitchFamily="18" charset="0"/>
              </a:rPr>
              <a:t>, јер се оцена базира на </a:t>
            </a:r>
            <a:r>
              <a:rPr lang="sr-Cyrl-RS" sz="2000" dirty="0" err="1" smtClean="0">
                <a:latin typeface="Times New Roman" panose="02020603050405020304" pitchFamily="18" charset="0"/>
                <a:cs typeface="Times New Roman" panose="02020603050405020304" pitchFamily="18" charset="0"/>
              </a:rPr>
              <a:t>фенотипу</a:t>
            </a:r>
            <a:r>
              <a:rPr lang="sr-Cyrl-RS" sz="2000" dirty="0" smtClean="0">
                <a:latin typeface="Times New Roman" panose="02020603050405020304" pitchFamily="18" charset="0"/>
                <a:cs typeface="Times New Roman" panose="02020603050405020304" pitchFamily="18" charset="0"/>
              </a:rPr>
              <a:t> животиње. То је најчешћи облик одабирања домаћих животиња. Може се применити и код особина као што су интензитет пораста, производња вуне итд. Међутим нека својства могу се мерити само код женских грла као, на пример, млечност и носивост јаја. Најчешће се индивидуална селекција користи код товних  својства пораста, где је могуће мерење на самој животињи.</a:t>
            </a:r>
          </a:p>
          <a:p>
            <a:pPr marL="0" indent="0" algn="just">
              <a:buNone/>
            </a:pPr>
            <a:r>
              <a:rPr lang="sr-Cyrl-RS" sz="2000" dirty="0" smtClean="0">
                <a:latin typeface="Times New Roman" panose="02020603050405020304" pitchFamily="18" charset="0"/>
                <a:cs typeface="Times New Roman" panose="02020603050405020304" pitchFamily="18" charset="0"/>
              </a:rPr>
              <a:t>Ефекат или успех индивидуалне </a:t>
            </a:r>
            <a:r>
              <a:rPr lang="sr-Cyrl-RS" sz="2000" dirty="0" err="1" smtClean="0">
                <a:latin typeface="Times New Roman" panose="02020603050405020304" pitchFamily="18" charset="0"/>
                <a:cs typeface="Times New Roman" panose="02020603050405020304" pitchFamily="18" charset="0"/>
              </a:rPr>
              <a:t>селкције</a:t>
            </a:r>
            <a:r>
              <a:rPr lang="sr-Cyrl-RS" sz="2000" dirty="0" smtClean="0">
                <a:latin typeface="Times New Roman" panose="02020603050405020304" pitchFamily="18" charset="0"/>
                <a:cs typeface="Times New Roman" panose="02020603050405020304" pitchFamily="18" charset="0"/>
              </a:rPr>
              <a:t> може се израчунати по следећој формули:</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400" b="1" dirty="0" smtClean="0">
                <a:latin typeface="Times New Roman" panose="02020603050405020304" pitchFamily="18" charset="0"/>
                <a:cs typeface="Times New Roman" panose="02020603050405020304" pitchFamily="18" charset="0"/>
              </a:rPr>
              <a:t>SEᵢ = h² (Xᵢ - X) = h² · SD</a:t>
            </a:r>
          </a:p>
          <a:p>
            <a:pPr marL="0" indent="0" algn="ctr">
              <a:buNone/>
            </a:pPr>
            <a:r>
              <a:rPr lang="en-US" sz="2400" b="1" dirty="0" smtClean="0">
                <a:latin typeface="Times New Roman" panose="02020603050405020304" pitchFamily="18" charset="0"/>
                <a:cs typeface="Times New Roman" panose="02020603050405020304" pitchFamily="18" charset="0"/>
              </a:rPr>
              <a:t>SD = Xᵢ - X</a:t>
            </a:r>
          </a:p>
          <a:p>
            <a:pPr marL="0" indent="0" algn="just">
              <a:buNone/>
            </a:pPr>
            <a:r>
              <a:rPr lang="sr-Cyrl-RS" sz="2000" dirty="0" smtClean="0">
                <a:latin typeface="Times New Roman" panose="02020603050405020304" pitchFamily="18" charset="0"/>
                <a:cs typeface="Times New Roman" panose="02020603050405020304" pitchFamily="18" charset="0"/>
              </a:rPr>
              <a:t>Где је :</a:t>
            </a:r>
          </a:p>
          <a:p>
            <a:pPr marL="0" indent="0" algn="just">
              <a:buNone/>
            </a:pPr>
            <a:r>
              <a:rPr lang="sr-Cyrl-RS" sz="2000" dirty="0" smtClean="0">
                <a:latin typeface="Times New Roman" panose="02020603050405020304" pitchFamily="18" charset="0"/>
                <a:cs typeface="Times New Roman" panose="02020603050405020304" pitchFamily="18" charset="0"/>
              </a:rPr>
              <a:t>Х</a:t>
            </a:r>
            <a:r>
              <a:rPr lang="en-US" sz="2000" dirty="0" smtClean="0">
                <a:latin typeface="Times New Roman" panose="02020603050405020304" pitchFamily="18" charset="0"/>
                <a:cs typeface="Times New Roman" panose="02020603050405020304" pitchFamily="18" charset="0"/>
              </a:rPr>
              <a:t>ᵢ</a:t>
            </a:r>
            <a:r>
              <a:rPr lang="sr-Cyrl-RS" sz="2000" dirty="0" smtClean="0">
                <a:latin typeface="Times New Roman" panose="02020603050405020304" pitchFamily="18" charset="0"/>
                <a:cs typeface="Times New Roman" panose="02020603050405020304" pitchFamily="18" charset="0"/>
              </a:rPr>
              <a:t> - просек одабраних индивидуа</a:t>
            </a:r>
          </a:p>
          <a:p>
            <a:pPr marL="0" indent="0" algn="just">
              <a:buNone/>
            </a:pPr>
            <a:r>
              <a:rPr lang="sr-Cyrl-RS" sz="2000" dirty="0" smtClean="0">
                <a:latin typeface="Times New Roman" panose="02020603050405020304" pitchFamily="18" charset="0"/>
                <a:cs typeface="Times New Roman" panose="02020603050405020304" pitchFamily="18" charset="0"/>
              </a:rPr>
              <a:t>Х – просек популације</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4262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365759"/>
            <a:ext cx="8915400" cy="6257109"/>
          </a:xfrm>
        </p:spPr>
        <p:txBody>
          <a:bodyPr>
            <a:normAutofit/>
          </a:bodyPr>
          <a:lstStyle/>
          <a:p>
            <a:pPr marL="0" indent="0" algn="just">
              <a:buNone/>
            </a:pPr>
            <a:r>
              <a:rPr lang="sr-Cyrl-RS" sz="2000" dirty="0" smtClean="0">
                <a:latin typeface="Times New Roman" panose="02020603050405020304" pitchFamily="18" charset="0"/>
                <a:cs typeface="Times New Roman" panose="02020603050405020304" pitchFamily="18" charset="0"/>
              </a:rPr>
              <a:t>Индивидуална селекција се користи када је перформанса животиња мера њене генетске вредности. </a:t>
            </a:r>
          </a:p>
          <a:p>
            <a:pPr marL="0" indent="0" algn="just">
              <a:buNone/>
            </a:pPr>
            <a:r>
              <a:rPr lang="sr-Cyrl-RS" sz="2000" dirty="0" smtClean="0">
                <a:latin typeface="Times New Roman" panose="02020603050405020304" pitchFamily="18" charset="0"/>
                <a:cs typeface="Times New Roman" panose="02020603050405020304" pitchFamily="18" charset="0"/>
              </a:rPr>
              <a:t>Овај метод </a:t>
            </a:r>
            <a:r>
              <a:rPr lang="sr-Cyrl-RS" sz="2000" dirty="0" err="1" smtClean="0">
                <a:latin typeface="Times New Roman" panose="02020603050405020304" pitchFamily="18" charset="0"/>
                <a:cs typeface="Times New Roman" panose="02020603050405020304" pitchFamily="18" charset="0"/>
              </a:rPr>
              <a:t>селкције</a:t>
            </a:r>
            <a:r>
              <a:rPr lang="sr-Cyrl-RS" sz="2000" dirty="0" smtClean="0">
                <a:latin typeface="Times New Roman" panose="02020603050405020304" pitchFamily="18" charset="0"/>
                <a:cs typeface="Times New Roman" panose="02020603050405020304" pitchFamily="18" charset="0"/>
              </a:rPr>
              <a:t> се користи код својстава високог и средњег степена наследности, те је </a:t>
            </a:r>
            <a:r>
              <a:rPr lang="sr-Cyrl-RS" sz="2000" dirty="0" err="1" smtClean="0">
                <a:latin typeface="Times New Roman" panose="02020603050405020304" pitchFamily="18" charset="0"/>
                <a:cs typeface="Times New Roman" panose="02020603050405020304" pitchFamily="18" charset="0"/>
              </a:rPr>
              <a:t>фенотип</a:t>
            </a:r>
            <a:r>
              <a:rPr lang="sr-Cyrl-RS" sz="2000" dirty="0" smtClean="0">
                <a:latin typeface="Times New Roman" panose="02020603050405020304" pitchFamily="18" charset="0"/>
                <a:cs typeface="Times New Roman" panose="02020603050405020304" pitchFamily="18" charset="0"/>
              </a:rPr>
              <a:t>, односно перформанса </a:t>
            </a:r>
            <a:r>
              <a:rPr lang="sr-Cyrl-RS" sz="2000" dirty="0" err="1" smtClean="0">
                <a:latin typeface="Times New Roman" panose="02020603050405020304" pitchFamily="18" charset="0"/>
                <a:cs typeface="Times New Roman" panose="02020603050405020304" pitchFamily="18" charset="0"/>
              </a:rPr>
              <a:t>животња</a:t>
            </a:r>
            <a:r>
              <a:rPr lang="sr-Cyrl-RS" sz="2000" dirty="0" smtClean="0">
                <a:latin typeface="Times New Roman" panose="02020603050405020304" pitchFamily="18" charset="0"/>
                <a:cs typeface="Times New Roman" panose="02020603050405020304" pitchFamily="18" charset="0"/>
              </a:rPr>
              <a:t>, сигуран индикатор потомства животиња. Поређење животиња на основу њихове индивидуалне способности назива се „</a:t>
            </a:r>
            <a:r>
              <a:rPr lang="sr-Cyrl-RS" sz="2000" b="1" dirty="0" smtClean="0">
                <a:latin typeface="Times New Roman" panose="02020603050405020304" pitchFamily="18" charset="0"/>
                <a:cs typeface="Times New Roman" panose="02020603050405020304" pitchFamily="18" charset="0"/>
              </a:rPr>
              <a:t>перформанс тест</a:t>
            </a:r>
            <a:r>
              <a:rPr lang="sr-Cyrl-RS" sz="2000" dirty="0" smtClean="0">
                <a:latin typeface="Times New Roman" panose="02020603050405020304" pitchFamily="18" charset="0"/>
                <a:cs typeface="Times New Roman" panose="02020603050405020304" pitchFamily="18" charset="0"/>
              </a:rPr>
              <a:t>“.</a:t>
            </a:r>
          </a:p>
          <a:p>
            <a:pPr marL="0" indent="0" algn="just">
              <a:buNone/>
            </a:pPr>
            <a:r>
              <a:rPr lang="sr-Cyrl-RS" sz="2000" dirty="0" smtClean="0">
                <a:latin typeface="Times New Roman" panose="02020603050405020304" pitchFamily="18" charset="0"/>
                <a:cs typeface="Times New Roman" panose="02020603050405020304" pitchFamily="18" charset="0"/>
              </a:rPr>
              <a:t>Најважнији услов за спровођење теста је да се животиње пореде унутар истих услова спољне средине, а не између околина. Зато се овај тест спроводи у </a:t>
            </a:r>
            <a:r>
              <a:rPr lang="sr-Cyrl-RS" sz="2000" dirty="0" err="1" smtClean="0">
                <a:latin typeface="Times New Roman" panose="02020603050405020304" pitchFamily="18" charset="0"/>
                <a:cs typeface="Times New Roman" panose="02020603050405020304" pitchFamily="18" charset="0"/>
              </a:rPr>
              <a:t>тестној</a:t>
            </a:r>
            <a:r>
              <a:rPr lang="sr-Cyrl-RS" sz="2000" dirty="0" smtClean="0">
                <a:latin typeface="Times New Roman" panose="02020603050405020304" pitchFamily="18" charset="0"/>
                <a:cs typeface="Times New Roman" panose="02020603050405020304" pitchFamily="18" charset="0"/>
              </a:rPr>
              <a:t> станици, под практично идентичним условима средине.</a:t>
            </a:r>
          </a:p>
          <a:p>
            <a:pPr marL="0" indent="0" algn="just">
              <a:buNone/>
            </a:pPr>
            <a:r>
              <a:rPr lang="sr-Cyrl-RS" sz="2000" dirty="0" smtClean="0">
                <a:latin typeface="Times New Roman" panose="02020603050405020304" pitchFamily="18" charset="0"/>
                <a:cs typeface="Times New Roman" panose="02020603050405020304" pitchFamily="18" charset="0"/>
              </a:rPr>
              <a:t>Применом индивидуалне </a:t>
            </a:r>
            <a:r>
              <a:rPr lang="sr-Cyrl-RS" sz="2000" dirty="0" err="1" smtClean="0">
                <a:latin typeface="Times New Roman" panose="02020603050405020304" pitchFamily="18" charset="0"/>
                <a:cs typeface="Times New Roman" panose="02020603050405020304" pitchFamily="18" charset="0"/>
              </a:rPr>
              <a:t>селкције</a:t>
            </a:r>
            <a:r>
              <a:rPr lang="sr-Cyrl-RS" sz="2000" dirty="0" smtClean="0">
                <a:latin typeface="Times New Roman" panose="02020603050405020304" pitchFamily="18" charset="0"/>
                <a:cs typeface="Times New Roman" panose="02020603050405020304" pitchFamily="18" charset="0"/>
              </a:rPr>
              <a:t> у сточарству се могу постићи велики успеси на унапређењу производних и других особина.</a:t>
            </a:r>
          </a:p>
          <a:p>
            <a:pPr marL="0" indent="0" algn="just">
              <a:buNone/>
            </a:pPr>
            <a:r>
              <a:rPr lang="sr-Cyrl-RS" sz="2000" dirty="0">
                <a:latin typeface="Times New Roman" panose="02020603050405020304" pitchFamily="18" charset="0"/>
                <a:cs typeface="Times New Roman" panose="02020603050405020304" pitchFamily="18" charset="0"/>
              </a:rPr>
              <a:t>Н</a:t>
            </a:r>
            <a:r>
              <a:rPr lang="sr-Cyrl-RS" sz="2000" dirty="0" smtClean="0">
                <a:latin typeface="Times New Roman" panose="02020603050405020304" pitchFamily="18" charset="0"/>
                <a:cs typeface="Times New Roman" panose="02020603050405020304" pitchFamily="18" charset="0"/>
              </a:rPr>
              <a:t>едостаци:  </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не може се користити код особина са ниским коефицијентом наследности, јер је индивидуална вредност слаб индикатор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способности неког грла.</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Резултати о плодности и другим материнским својствима могу се добити тек када грло стаса за приплод и користи се за размножавање.</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63449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40080"/>
            <a:ext cx="8915400" cy="5271142"/>
          </a:xfrm>
        </p:spPr>
        <p:txBody>
          <a:bodyPr>
            <a:normAutofit/>
          </a:bodyPr>
          <a:lstStyle/>
          <a:p>
            <a:pPr marL="0" indent="0" algn="just">
              <a:buNone/>
            </a:pPr>
            <a:r>
              <a:rPr lang="sr-Cyrl-RS" sz="2000" b="1" i="1" dirty="0" err="1" smtClean="0">
                <a:latin typeface="Times New Roman" panose="02020603050405020304" pitchFamily="18" charset="0"/>
                <a:cs typeface="Times New Roman" panose="02020603050405020304" pitchFamily="18" charset="0"/>
              </a:rPr>
              <a:t>Фамилијска</a:t>
            </a:r>
            <a:r>
              <a:rPr lang="sr-Cyrl-RS" sz="2000" b="1" i="1" dirty="0" smtClean="0">
                <a:latin typeface="Times New Roman" panose="02020603050405020304" pitchFamily="18" charset="0"/>
                <a:cs typeface="Times New Roman" panose="02020603050405020304" pitchFamily="18" charset="0"/>
              </a:rPr>
              <a:t> селекција </a:t>
            </a:r>
            <a:r>
              <a:rPr lang="sr-Cyrl-RS" sz="2000" dirty="0" smtClean="0">
                <a:latin typeface="Times New Roman" panose="02020603050405020304" pitchFamily="18" charset="0"/>
                <a:cs typeface="Times New Roman" panose="02020603050405020304" pitchFamily="18" charset="0"/>
              </a:rPr>
              <a:t>се заснива на просеку фамилије која просеку за одабирање. </a:t>
            </a:r>
          </a:p>
          <a:p>
            <a:pPr marL="0" indent="0" algn="just">
              <a:buNone/>
            </a:pPr>
            <a:r>
              <a:rPr lang="sr-Cyrl-RS" sz="2000" dirty="0" smtClean="0">
                <a:latin typeface="Times New Roman" panose="02020603050405020304" pitchFamily="18" charset="0"/>
                <a:cs typeface="Times New Roman" panose="02020603050405020304" pitchFamily="18" charset="0"/>
              </a:rPr>
              <a:t>Под термином „фамилије“ се обично мисли на групу животиња коју сачињавају браћа и сестре, односно полубраћа и полусестре. </a:t>
            </a:r>
          </a:p>
          <a:p>
            <a:pPr marL="0" indent="0" algn="just">
              <a:buNone/>
            </a:pPr>
            <a:r>
              <a:rPr lang="sr-Cyrl-RS" sz="2000" dirty="0" smtClean="0">
                <a:latin typeface="Times New Roman" panose="02020603050405020304" pitchFamily="18" charset="0"/>
                <a:cs typeface="Times New Roman" panose="02020603050405020304" pitchFamily="18" charset="0"/>
              </a:rPr>
              <a:t>Када су сва грла груписана према фамилијама, постоје резултати за свако грло, и просечне вредности за сваку фамилију, одабирање грла на основу просека фамилија представља </a:t>
            </a:r>
            <a:r>
              <a:rPr lang="sr-Cyrl-RS" sz="2000" b="1" dirty="0" err="1" smtClean="0">
                <a:latin typeface="Times New Roman" panose="02020603050405020304" pitchFamily="18" charset="0"/>
                <a:cs typeface="Times New Roman" panose="02020603050405020304" pitchFamily="18" charset="0"/>
              </a:rPr>
              <a:t>фамилијску</a:t>
            </a:r>
            <a:r>
              <a:rPr lang="sr-Cyrl-RS" sz="2000" b="1" dirty="0" smtClean="0">
                <a:latin typeface="Times New Roman" panose="02020603050405020304" pitchFamily="18" charset="0"/>
                <a:cs typeface="Times New Roman" panose="02020603050405020304" pitchFamily="18" charset="0"/>
              </a:rPr>
              <a:t> селекцију</a:t>
            </a:r>
            <a:r>
              <a:rPr lang="sr-Cyrl-RS" sz="2000" dirty="0" smtClean="0">
                <a:latin typeface="Times New Roman" panose="02020603050405020304" pitchFamily="18" charset="0"/>
                <a:cs typeface="Times New Roman" panose="02020603050405020304" pitchFamily="18" charset="0"/>
              </a:rPr>
              <a:t>.</a:t>
            </a:r>
          </a:p>
          <a:p>
            <a:pPr marL="0" indent="0" algn="just">
              <a:buNone/>
            </a:pPr>
            <a:r>
              <a:rPr lang="sr-Cyrl-RS" sz="2000" dirty="0" smtClean="0">
                <a:latin typeface="Times New Roman" panose="02020603050405020304" pitchFamily="18" charset="0"/>
                <a:cs typeface="Times New Roman" panose="02020603050405020304" pitchFamily="18" charset="0"/>
              </a:rPr>
              <a:t>Овај метод се најчешће користи када су у питању особине са средњим и ниским коефицијентом наследности, и када је генетска зависност између чланова фамилије висока.</a:t>
            </a:r>
          </a:p>
          <a:p>
            <a:pPr marL="0" indent="0" algn="just">
              <a:buNone/>
            </a:pPr>
            <a:r>
              <a:rPr lang="sr-Cyrl-RS" sz="2000" dirty="0" smtClean="0">
                <a:latin typeface="Times New Roman" panose="02020603050405020304" pitchFamily="18" charset="0"/>
                <a:cs typeface="Times New Roman" panose="02020603050405020304" pitchFamily="18" charset="0"/>
              </a:rPr>
              <a:t>Други важан фактор који утиче на ефикасност </a:t>
            </a:r>
            <a:r>
              <a:rPr lang="sr-Cyrl-RS" sz="2000" dirty="0" err="1" smtClean="0">
                <a:latin typeface="Times New Roman" panose="02020603050405020304" pitchFamily="18" charset="0"/>
                <a:cs typeface="Times New Roman" panose="02020603050405020304" pitchFamily="18" charset="0"/>
              </a:rPr>
              <a:t>фамилијске</a:t>
            </a:r>
            <a:r>
              <a:rPr lang="sr-Cyrl-RS" sz="2000" dirty="0" smtClean="0">
                <a:latin typeface="Times New Roman" panose="02020603050405020304" pitchFamily="18" charset="0"/>
                <a:cs typeface="Times New Roman" panose="02020603050405020304" pitchFamily="18" charset="0"/>
              </a:rPr>
              <a:t> селекције је број грла која чине једну фамилију, односно величина једне фамилије. Што је фамилија бројнија, однос између </a:t>
            </a:r>
            <a:r>
              <a:rPr lang="sr-Cyrl-RS" sz="2000" dirty="0" err="1" smtClean="0">
                <a:latin typeface="Times New Roman" panose="02020603050405020304" pitchFamily="18" charset="0"/>
                <a:cs typeface="Times New Roman" panose="02020603050405020304" pitchFamily="18" charset="0"/>
              </a:rPr>
              <a:t>фенотипске</a:t>
            </a:r>
            <a:r>
              <a:rPr lang="sr-Cyrl-RS" sz="2000" dirty="0" smtClean="0">
                <a:latin typeface="Times New Roman" panose="02020603050405020304" pitchFamily="18" charset="0"/>
                <a:cs typeface="Times New Roman" panose="02020603050405020304" pitchFamily="18" charset="0"/>
              </a:rPr>
              <a:t> и </a:t>
            </a:r>
            <a:r>
              <a:rPr lang="sr-Cyrl-RS" sz="2000" dirty="0" err="1" smtClean="0">
                <a:latin typeface="Times New Roman" panose="02020603050405020304" pitchFamily="18" charset="0"/>
                <a:cs typeface="Times New Roman" panose="02020603050405020304" pitchFamily="18" charset="0"/>
              </a:rPr>
              <a:t>генотипске</a:t>
            </a:r>
            <a:r>
              <a:rPr lang="sr-Cyrl-RS" sz="2000" dirty="0" smtClean="0">
                <a:latin typeface="Times New Roman" panose="02020603050405020304" pitchFamily="18" charset="0"/>
                <a:cs typeface="Times New Roman" panose="02020603050405020304" pitchFamily="18" charset="0"/>
              </a:rPr>
              <a:t> вредности је ближи, а ефекат селекције већи.</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746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0"/>
            <a:ext cx="9206548" cy="6975566"/>
          </a:xfrm>
        </p:spPr>
        <p:txBody>
          <a:bodyPr>
            <a:noAutofit/>
          </a:bodyPr>
          <a:lstStyle/>
          <a:p>
            <a:pPr marL="0" indent="0">
              <a:buNone/>
            </a:pPr>
            <a:r>
              <a:rPr lang="sr-Cyrl-RS" sz="2000" dirty="0" smtClean="0">
                <a:latin typeface="Times New Roman" panose="02020603050405020304" pitchFamily="18" charset="0"/>
                <a:cs typeface="Times New Roman" panose="02020603050405020304" pitchFamily="18" charset="0"/>
              </a:rPr>
              <a:t>Ефекат селекције по фамилијама се израчунава по формули:</a:t>
            </a:r>
          </a:p>
          <a:p>
            <a:pPr marL="0" indent="0" algn="ctr">
              <a:buNone/>
            </a:pPr>
            <a:r>
              <a:rPr lang="en-US" sz="2000" b="1" dirty="0" smtClean="0">
                <a:latin typeface="Times New Roman" panose="02020603050405020304" pitchFamily="18" charset="0"/>
                <a:cs typeface="Times New Roman" panose="02020603050405020304" pitchFamily="18" charset="0"/>
              </a:rPr>
              <a:t>SE = h²f</a:t>
            </a:r>
            <a:r>
              <a:rPr lang="sr-Cyrl-RS" sz="2000" b="1"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 · </a:t>
            </a:r>
            <a:r>
              <a:rPr lang="en-US" sz="2000" b="1" dirty="0" err="1" smtClean="0">
                <a:latin typeface="Times New Roman" panose="02020603050405020304" pitchFamily="18" charset="0"/>
                <a:cs typeface="Times New Roman" panose="02020603050405020304" pitchFamily="18" charset="0"/>
              </a:rPr>
              <a:t>SDf</a:t>
            </a:r>
            <a:endParaRPr lang="sr-Cyrl-RS" sz="2000" b="1" dirty="0" smtClean="0">
              <a:latin typeface="Times New Roman" panose="02020603050405020304" pitchFamily="18" charset="0"/>
              <a:cs typeface="Times New Roman" panose="02020603050405020304" pitchFamily="18" charset="0"/>
            </a:endParaRPr>
          </a:p>
          <a:p>
            <a:pPr marL="0" indent="0" algn="just">
              <a:buNone/>
            </a:pPr>
            <a:r>
              <a:rPr lang="sr-Cyrl-RS" sz="2000" dirty="0" smtClean="0">
                <a:latin typeface="Times New Roman" panose="02020603050405020304" pitchFamily="18" charset="0"/>
                <a:cs typeface="Times New Roman" panose="02020603050405020304" pitchFamily="18" charset="0"/>
              </a:rPr>
              <a:t>где је: </a:t>
            </a:r>
            <a:r>
              <a:rPr lang="en-US" sz="2000" b="1" dirty="0" smtClean="0">
                <a:latin typeface="Times New Roman" panose="02020603050405020304" pitchFamily="18" charset="0"/>
                <a:cs typeface="Times New Roman" panose="02020603050405020304" pitchFamily="18" charset="0"/>
              </a:rPr>
              <a:t>h²f</a:t>
            </a:r>
            <a:r>
              <a:rPr lang="sr-Cyrl-RS" sz="2000" b="1"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 </a:t>
            </a:r>
            <a:r>
              <a:rPr lang="sr-Cyrl-RS" sz="2000" dirty="0" err="1" smtClean="0">
                <a:latin typeface="Times New Roman" panose="02020603050405020304" pitchFamily="18" charset="0"/>
                <a:cs typeface="Times New Roman" panose="02020603050405020304" pitchFamily="18" charset="0"/>
              </a:rPr>
              <a:t>херитабилност</a:t>
            </a:r>
            <a:r>
              <a:rPr lang="sr-Cyrl-RS" sz="2000" dirty="0" smtClean="0">
                <a:latin typeface="Times New Roman" panose="02020603050405020304" pitchFamily="18" charset="0"/>
                <a:cs typeface="Times New Roman" panose="02020603050405020304" pitchFamily="18" charset="0"/>
              </a:rPr>
              <a:t> за својство по фамилијама</a:t>
            </a:r>
            <a:endParaRPr lang="en-US" sz="2000" dirty="0" smtClean="0">
              <a:latin typeface="Times New Roman" panose="02020603050405020304" pitchFamily="18" charset="0"/>
              <a:cs typeface="Times New Roman" panose="02020603050405020304" pitchFamily="18" charset="0"/>
            </a:endParaRPr>
          </a:p>
          <a:p>
            <a:pPr marL="0" indent="0" algn="just">
              <a:buNone/>
            </a:pPr>
            <a:r>
              <a:rPr lang="sr-Cyrl-RS" sz="2000" b="1" dirty="0" smtClean="0">
                <a:latin typeface="Times New Roman" panose="02020603050405020304" pitchFamily="18" charset="0"/>
                <a:cs typeface="Times New Roman" panose="02020603050405020304" pitchFamily="18" charset="0"/>
              </a:rPr>
              <a:t>           </a:t>
            </a:r>
            <a:r>
              <a:rPr lang="en-US" sz="2000" b="1" dirty="0" err="1" smtClean="0">
                <a:latin typeface="Times New Roman" panose="02020603050405020304" pitchFamily="18" charset="0"/>
                <a:cs typeface="Times New Roman" panose="02020603050405020304" pitchFamily="18" charset="0"/>
              </a:rPr>
              <a:t>SDf</a:t>
            </a:r>
            <a:r>
              <a:rPr lang="en-US" sz="2000" b="1" dirty="0" smtClean="0">
                <a:latin typeface="Times New Roman" panose="02020603050405020304" pitchFamily="18" charset="0"/>
                <a:cs typeface="Times New Roman" panose="02020603050405020304" pitchFamily="18" charset="0"/>
              </a:rPr>
              <a:t> – </a:t>
            </a: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диференцијал фамилије  који се израчунава по формули:</a:t>
            </a:r>
          </a:p>
          <a:p>
            <a:pPr marL="0" indent="0" algn="ctr">
              <a:buNone/>
            </a:pPr>
            <a:r>
              <a:rPr lang="en-US" sz="2000" b="1" dirty="0" err="1" smtClean="0">
                <a:latin typeface="Times New Roman" panose="02020603050405020304" pitchFamily="18" charset="0"/>
                <a:cs typeface="Times New Roman" panose="02020603050405020304" pitchFamily="18" charset="0"/>
              </a:rPr>
              <a:t>SDf</a:t>
            </a:r>
            <a:r>
              <a:rPr lang="en-US" sz="2000" b="1" dirty="0" smtClean="0">
                <a:latin typeface="Times New Roman" panose="02020603050405020304" pitchFamily="18" charset="0"/>
                <a:cs typeface="Times New Roman" panose="02020603050405020304" pitchFamily="18" charset="0"/>
              </a:rPr>
              <a:t> = </a:t>
            </a:r>
            <a:r>
              <a:rPr lang="en-US" sz="2000" b="1" dirty="0" err="1" smtClean="0">
                <a:latin typeface="Times New Roman" panose="02020603050405020304" pitchFamily="18" charset="0"/>
                <a:cs typeface="Times New Roman" panose="02020603050405020304" pitchFamily="18" charset="0"/>
              </a:rPr>
              <a:t>Xf</a:t>
            </a:r>
            <a:r>
              <a:rPr lang="en-US" sz="2000" b="1" dirty="0" smtClean="0">
                <a:latin typeface="Times New Roman" panose="02020603050405020304" pitchFamily="18" charset="0"/>
                <a:cs typeface="Times New Roman" panose="02020603050405020304" pitchFamily="18" charset="0"/>
              </a:rPr>
              <a:t> – X</a:t>
            </a:r>
          </a:p>
          <a:p>
            <a:pPr marL="0" indent="0" algn="just">
              <a:buNone/>
            </a:pPr>
            <a:r>
              <a:rPr lang="en-US" sz="2000" dirty="0" err="1" smtClean="0">
                <a:latin typeface="Times New Roman" panose="02020603050405020304" pitchFamily="18" charset="0"/>
                <a:cs typeface="Times New Roman" panose="02020603050405020304" pitchFamily="18" charset="0"/>
              </a:rPr>
              <a:t>Xf</a:t>
            </a:r>
            <a:r>
              <a:rPr lang="en-US" sz="2000" dirty="0" smtClean="0">
                <a:latin typeface="Times New Roman" panose="02020603050405020304" pitchFamily="18" charset="0"/>
                <a:cs typeface="Times New Roman" panose="02020603050405020304" pitchFamily="18" charset="0"/>
              </a:rPr>
              <a:t> – </a:t>
            </a:r>
            <a:r>
              <a:rPr lang="sr-Cyrl-RS" sz="2000" dirty="0" smtClean="0">
                <a:latin typeface="Times New Roman" panose="02020603050405020304" pitchFamily="18" charset="0"/>
                <a:cs typeface="Times New Roman" panose="02020603050405020304" pitchFamily="18" charset="0"/>
              </a:rPr>
              <a:t>просек фамилије</a:t>
            </a:r>
          </a:p>
          <a:p>
            <a:pPr marL="0" indent="0" algn="just">
              <a:buNone/>
            </a:pPr>
            <a:r>
              <a:rPr lang="sr-Cyrl-RS" sz="2000" dirty="0" smtClean="0">
                <a:latin typeface="Times New Roman" panose="02020603050405020304" pitchFamily="18" charset="0"/>
                <a:cs typeface="Times New Roman" panose="02020603050405020304" pitchFamily="18" charset="0"/>
              </a:rPr>
              <a:t>Х – просек популације</a:t>
            </a:r>
          </a:p>
          <a:p>
            <a:pPr marL="0" indent="0" algn="just">
              <a:buNone/>
            </a:pPr>
            <a:r>
              <a:rPr lang="sr-Cyrl-RS" sz="2000" dirty="0" err="1" smtClean="0">
                <a:latin typeface="Times New Roman" panose="02020603050405020304" pitchFamily="18" charset="0"/>
                <a:cs typeface="Times New Roman" panose="02020603050405020304" pitchFamily="18" charset="0"/>
              </a:rPr>
              <a:t>Херитабилност</a:t>
            </a:r>
            <a:r>
              <a:rPr lang="sr-Cyrl-RS" sz="2000" dirty="0" smtClean="0">
                <a:latin typeface="Times New Roman" panose="02020603050405020304" pitchFamily="18" charset="0"/>
                <a:cs typeface="Times New Roman" panose="02020603050405020304" pitchFamily="18" charset="0"/>
              </a:rPr>
              <a:t> фамилија (</a:t>
            </a:r>
            <a:r>
              <a:rPr lang="en-US" sz="2000" dirty="0" smtClean="0">
                <a:latin typeface="Times New Roman" panose="02020603050405020304" pitchFamily="18" charset="0"/>
                <a:cs typeface="Times New Roman" panose="02020603050405020304" pitchFamily="18" charset="0"/>
              </a:rPr>
              <a:t>h²f</a:t>
            </a:r>
            <a:r>
              <a:rPr lang="sr-Cyrl-RS" sz="2000" dirty="0" smtClean="0">
                <a:latin typeface="Times New Roman" panose="02020603050405020304" pitchFamily="18" charset="0"/>
                <a:cs typeface="Times New Roman" panose="02020603050405020304" pitchFamily="18" charset="0"/>
              </a:rPr>
              <a:t>) може се израчунати следећом формулом:</a:t>
            </a:r>
            <a:endParaRPr lang="sr-Cyrl-RS" sz="2000" b="1" dirty="0" smtClean="0">
              <a:latin typeface="Times New Roman" panose="02020603050405020304" pitchFamily="18" charset="0"/>
              <a:cs typeface="Times New Roman" panose="02020603050405020304" pitchFamily="18" charset="0"/>
            </a:endParaRPr>
          </a:p>
          <a:p>
            <a:pPr marL="0" indent="0" algn="ctr">
              <a:buNone/>
            </a:pPr>
            <a:r>
              <a:rPr lang="en-US" sz="2000" b="1" dirty="0" smtClean="0">
                <a:latin typeface="Times New Roman" panose="02020603050405020304" pitchFamily="18" charset="0"/>
                <a:cs typeface="Times New Roman" panose="02020603050405020304" pitchFamily="18" charset="0"/>
              </a:rPr>
              <a:t>h²f = 1+(n-1)r ։ 1+(n-1)t · h²</a:t>
            </a:r>
          </a:p>
          <a:p>
            <a:pPr marL="0" indent="0" algn="just">
              <a:buNone/>
            </a:pPr>
            <a:r>
              <a:rPr lang="sr-Cyrl-RS" sz="2000" dirty="0">
                <a:latin typeface="Times New Roman" panose="02020603050405020304" pitchFamily="18" charset="0"/>
                <a:cs typeface="Times New Roman" panose="02020603050405020304" pitchFamily="18" charset="0"/>
              </a:rPr>
              <a:t>г</a:t>
            </a:r>
            <a:r>
              <a:rPr lang="sr-Cyrl-RS" sz="2000" dirty="0" smtClean="0">
                <a:latin typeface="Times New Roman" panose="02020603050405020304" pitchFamily="18" charset="0"/>
                <a:cs typeface="Times New Roman" panose="02020603050405020304" pitchFamily="18" charset="0"/>
              </a:rPr>
              <a:t>де је: </a:t>
            </a:r>
            <a:r>
              <a:rPr lang="sr-Latn-RS" sz="2000" dirty="0" smtClean="0">
                <a:latin typeface="Times New Roman" panose="02020603050405020304" pitchFamily="18" charset="0"/>
                <a:cs typeface="Times New Roman" panose="02020603050405020304" pitchFamily="18" charset="0"/>
              </a:rPr>
              <a:t>n  - </a:t>
            </a:r>
            <a:r>
              <a:rPr lang="sr-Cyrl-RS" sz="2000" dirty="0" smtClean="0">
                <a:latin typeface="Times New Roman" panose="02020603050405020304" pitchFamily="18" charset="0"/>
                <a:cs typeface="Times New Roman" panose="02020603050405020304" pitchFamily="18" charset="0"/>
              </a:rPr>
              <a:t>број јединки</a:t>
            </a:r>
            <a:endParaRPr lang="sr-Latn-RS" sz="2000" dirty="0" smtClean="0">
              <a:latin typeface="Times New Roman" panose="02020603050405020304" pitchFamily="18" charset="0"/>
              <a:cs typeface="Times New Roman" panose="02020603050405020304" pitchFamily="18" charset="0"/>
            </a:endParaRPr>
          </a:p>
          <a:p>
            <a:pPr marL="0" indent="0" algn="just">
              <a:buNone/>
            </a:pPr>
            <a:r>
              <a:rPr lang="sr-Latn-RS" sz="2000" dirty="0">
                <a:latin typeface="Times New Roman" panose="02020603050405020304" pitchFamily="18" charset="0"/>
                <a:cs typeface="Times New Roman" panose="02020603050405020304" pitchFamily="18" charset="0"/>
              </a:rPr>
              <a:t> </a:t>
            </a:r>
            <a:r>
              <a:rPr lang="sr-Latn-RS" sz="2000" dirty="0" smtClean="0">
                <a:latin typeface="Times New Roman" panose="02020603050405020304" pitchFamily="18" charset="0"/>
                <a:cs typeface="Times New Roman" panose="02020603050405020304" pitchFamily="18" charset="0"/>
              </a:rPr>
              <a:t>          r  -</a:t>
            </a:r>
            <a:r>
              <a:rPr lang="sr-Cyrl-RS" sz="2000" dirty="0" smtClean="0">
                <a:latin typeface="Times New Roman" panose="02020603050405020304" pitchFamily="18" charset="0"/>
                <a:cs typeface="Times New Roman" panose="02020603050405020304" pitchFamily="18" charset="0"/>
              </a:rPr>
              <a:t>  коефицијент сродства у фамилији</a:t>
            </a:r>
            <a:endParaRPr lang="sr-Latn-RS" sz="2000" dirty="0" smtClean="0">
              <a:latin typeface="Times New Roman" panose="02020603050405020304" pitchFamily="18" charset="0"/>
              <a:cs typeface="Times New Roman" panose="02020603050405020304" pitchFamily="18" charset="0"/>
            </a:endParaRPr>
          </a:p>
          <a:p>
            <a:pPr marL="0" indent="0" algn="just">
              <a:buNone/>
            </a:pPr>
            <a:r>
              <a:rPr lang="sr-Latn-RS" sz="2000" dirty="0">
                <a:latin typeface="Times New Roman" panose="02020603050405020304" pitchFamily="18" charset="0"/>
                <a:cs typeface="Times New Roman" panose="02020603050405020304" pitchFamily="18" charset="0"/>
              </a:rPr>
              <a:t> </a:t>
            </a:r>
            <a:r>
              <a:rPr lang="sr-Latn-RS" sz="2000" dirty="0" smtClean="0">
                <a:latin typeface="Times New Roman" panose="02020603050405020304" pitchFamily="18" charset="0"/>
                <a:cs typeface="Times New Roman" panose="02020603050405020304" pitchFamily="18" charset="0"/>
              </a:rPr>
              <a:t>          t  - </a:t>
            </a:r>
            <a:r>
              <a:rPr lang="sr-Cyrl-RS" sz="2000" dirty="0" smtClean="0">
                <a:latin typeface="Times New Roman" panose="02020603050405020304" pitchFamily="18" charset="0"/>
                <a:cs typeface="Times New Roman" panose="02020603050405020304" pitchFamily="18" charset="0"/>
              </a:rPr>
              <a:t> </a:t>
            </a:r>
            <a:r>
              <a:rPr lang="sr-Cyrl-RS" sz="2000" dirty="0" err="1" smtClean="0">
                <a:latin typeface="Times New Roman" panose="02020603050405020304" pitchFamily="18" charset="0"/>
                <a:cs typeface="Times New Roman" panose="02020603050405020304" pitchFamily="18" charset="0"/>
              </a:rPr>
              <a:t>интеркласна</a:t>
            </a:r>
            <a:r>
              <a:rPr lang="sr-Cyrl-RS" sz="2000" dirty="0" smtClean="0">
                <a:latin typeface="Times New Roman" panose="02020603050405020304" pitchFamily="18" charset="0"/>
                <a:cs typeface="Times New Roman" panose="02020603050405020304" pitchFamily="18" charset="0"/>
              </a:rPr>
              <a:t> корелација између животиња по фамилијама</a:t>
            </a:r>
            <a:endParaRPr lang="sr-Latn-RS" sz="2000" dirty="0" smtClean="0">
              <a:latin typeface="Times New Roman" panose="02020603050405020304" pitchFamily="18" charset="0"/>
              <a:cs typeface="Times New Roman" panose="02020603050405020304" pitchFamily="18" charset="0"/>
            </a:endParaRPr>
          </a:p>
          <a:p>
            <a:pPr marL="0" indent="0" algn="just">
              <a:buNone/>
            </a:pPr>
            <a:r>
              <a:rPr lang="sr-Latn-R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h²f</a:t>
            </a:r>
            <a:r>
              <a:rPr lang="sr-Latn-RS" sz="2000" dirty="0" smtClean="0">
                <a:latin typeface="Times New Roman" panose="02020603050405020304" pitchFamily="18" charset="0"/>
                <a:cs typeface="Times New Roman" panose="02020603050405020304" pitchFamily="18" charset="0"/>
              </a:rPr>
              <a:t> – </a:t>
            </a:r>
            <a:r>
              <a:rPr lang="sr-Cyrl-RS" sz="2000" dirty="0" err="1" smtClean="0">
                <a:latin typeface="Times New Roman" panose="02020603050405020304" pitchFamily="18" charset="0"/>
                <a:cs typeface="Times New Roman" panose="02020603050405020304" pitchFamily="18" charset="0"/>
              </a:rPr>
              <a:t>херитабилност</a:t>
            </a:r>
            <a:r>
              <a:rPr lang="sr-Cyrl-RS" sz="2000" dirty="0" smtClean="0">
                <a:latin typeface="Times New Roman" panose="02020603050405020304" pitchFamily="18" charset="0"/>
                <a:cs typeface="Times New Roman" panose="02020603050405020304" pitchFamily="18" charset="0"/>
              </a:rPr>
              <a:t> индивидуалног мерења својства</a:t>
            </a:r>
          </a:p>
          <a:p>
            <a:pPr marL="0" indent="0" algn="just">
              <a:buNone/>
            </a:pPr>
            <a:r>
              <a:rPr lang="sr-Cyrl-RS" sz="2000" dirty="0" smtClean="0">
                <a:latin typeface="Times New Roman" panose="02020603050405020304" pitchFamily="18" charset="0"/>
                <a:cs typeface="Times New Roman" panose="02020603050405020304" pitchFamily="18" charset="0"/>
              </a:rPr>
              <a:t>Вредност </a:t>
            </a:r>
            <a:r>
              <a:rPr lang="sr-Cyrl-RS" sz="2000" dirty="0" err="1" smtClean="0">
                <a:latin typeface="Times New Roman" panose="02020603050405020304" pitchFamily="18" charset="0"/>
                <a:cs typeface="Times New Roman" panose="02020603050405020304" pitchFamily="18" charset="0"/>
              </a:rPr>
              <a:t>херитабилности</a:t>
            </a:r>
            <a:r>
              <a:rPr lang="sr-Cyrl-RS" sz="2000" dirty="0" smtClean="0">
                <a:latin typeface="Times New Roman" panose="02020603050405020304" pitchFamily="18" charset="0"/>
                <a:cs typeface="Times New Roman" panose="02020603050405020304" pitchFamily="18" charset="0"/>
              </a:rPr>
              <a:t> фамилија у односу на </a:t>
            </a:r>
            <a:r>
              <a:rPr lang="sr-Cyrl-RS" sz="2000" dirty="0" err="1" smtClean="0">
                <a:latin typeface="Times New Roman" panose="02020603050405020304" pitchFamily="18" charset="0"/>
                <a:cs typeface="Times New Roman" panose="02020603050405020304" pitchFamily="18" charset="0"/>
              </a:rPr>
              <a:t>херитабилност</a:t>
            </a:r>
            <a:r>
              <a:rPr lang="sr-Cyrl-RS" sz="2000" dirty="0" smtClean="0">
                <a:latin typeface="Times New Roman" panose="02020603050405020304" pitchFamily="18" charset="0"/>
                <a:cs typeface="Times New Roman" panose="02020603050405020304" pitchFamily="18" charset="0"/>
              </a:rPr>
              <a:t> индивидуалног мерења зависи од односа </a:t>
            </a:r>
            <a:r>
              <a:rPr lang="en-US" sz="2000" b="1" dirty="0" smtClean="0">
                <a:latin typeface="Times New Roman" panose="02020603050405020304" pitchFamily="18" charset="0"/>
                <a:cs typeface="Times New Roman" panose="02020603050405020304" pitchFamily="18" charset="0"/>
              </a:rPr>
              <a:t>r ։ t</a:t>
            </a:r>
            <a:r>
              <a:rPr lang="sr-Cyrl-RS" sz="2000" dirty="0" smtClean="0">
                <a:latin typeface="Times New Roman" panose="02020603050405020304" pitchFamily="18" charset="0"/>
                <a:cs typeface="Times New Roman" panose="02020603050405020304" pitchFamily="18" charset="0"/>
              </a:rPr>
              <a:t>.</a:t>
            </a:r>
            <a:r>
              <a:rPr lang="en-US" sz="2000" b="1" dirty="0" smtClean="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Код </a:t>
            </a:r>
            <a:r>
              <a:rPr lang="sr-Cyrl-RS" sz="2000" dirty="0" err="1" smtClean="0">
                <a:latin typeface="Times New Roman" panose="02020603050405020304" pitchFamily="18" charset="0"/>
                <a:cs typeface="Times New Roman" panose="02020603050405020304" pitchFamily="18" charset="0"/>
              </a:rPr>
              <a:t>нисконаследних</a:t>
            </a:r>
            <a:r>
              <a:rPr lang="sr-Cyrl-RS" sz="2000" dirty="0" smtClean="0">
                <a:latin typeface="Times New Roman" panose="02020603050405020304" pitchFamily="18" charset="0"/>
                <a:cs typeface="Times New Roman" panose="02020603050405020304" pitchFamily="18" charset="0"/>
              </a:rPr>
              <a:t> својстава овај однос је већи од 1.</a:t>
            </a:r>
            <a:endParaRPr lang="sr-Cyrl-RS" sz="2000" b="1" dirty="0" smtClean="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9586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444137"/>
            <a:ext cx="8915400" cy="6257110"/>
          </a:xfrm>
        </p:spPr>
        <p:txBody>
          <a:bodyPr>
            <a:normAutofit/>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Селекција унутар фамилије </a:t>
            </a:r>
            <a:r>
              <a:rPr lang="sr-Cyrl-RS" sz="2000" dirty="0" smtClean="0">
                <a:latin typeface="Times New Roman" panose="02020603050405020304" pitchFamily="18" charset="0"/>
                <a:cs typeface="Times New Roman" panose="02020603050405020304" pitchFamily="18" charset="0"/>
              </a:rPr>
              <a:t>– овај метод се заснива на поређењу </a:t>
            </a:r>
            <a:r>
              <a:rPr lang="sr-Cyrl-RS" sz="2000" dirty="0" err="1" smtClean="0">
                <a:latin typeface="Times New Roman" panose="02020603050405020304" pitchFamily="18" charset="0"/>
                <a:cs typeface="Times New Roman" panose="02020603050405020304" pitchFamily="18" charset="0"/>
              </a:rPr>
              <a:t>фенотипа</a:t>
            </a:r>
            <a:r>
              <a:rPr lang="sr-Cyrl-RS" sz="2000" dirty="0" smtClean="0">
                <a:latin typeface="Times New Roman" panose="02020603050405020304" pitchFamily="18" charset="0"/>
                <a:cs typeface="Times New Roman" panose="02020603050405020304" pitchFamily="18" charset="0"/>
              </a:rPr>
              <a:t> јединке са просечном </a:t>
            </a:r>
            <a:r>
              <a:rPr lang="sr-Cyrl-RS" sz="2000" dirty="0" err="1" smtClean="0">
                <a:latin typeface="Times New Roman" panose="02020603050405020304" pitchFamily="18" charset="0"/>
                <a:cs typeface="Times New Roman" panose="02020603050405020304" pitchFamily="18" charset="0"/>
              </a:rPr>
              <a:t>фенотипском</a:t>
            </a:r>
            <a:r>
              <a:rPr lang="sr-Cyrl-RS" sz="2000" dirty="0" smtClean="0">
                <a:latin typeface="Times New Roman" panose="02020603050405020304" pitchFamily="18" charset="0"/>
                <a:cs typeface="Times New Roman" panose="02020603050405020304" pitchFamily="18" charset="0"/>
              </a:rPr>
              <a:t> вредношћу фамилије којој припада. Јединке чији </a:t>
            </a:r>
            <a:r>
              <a:rPr lang="sr-Cyrl-RS" sz="2000" dirty="0" err="1" smtClean="0">
                <a:latin typeface="Times New Roman" panose="02020603050405020304" pitchFamily="18" charset="0"/>
                <a:cs typeface="Times New Roman" panose="02020603050405020304" pitchFamily="18" charset="0"/>
              </a:rPr>
              <a:t>фенотипови</a:t>
            </a:r>
            <a:r>
              <a:rPr lang="sr-Cyrl-RS" sz="2000" dirty="0" smtClean="0">
                <a:latin typeface="Times New Roman" panose="02020603050405020304" pitchFamily="18" charset="0"/>
                <a:cs typeface="Times New Roman" panose="02020603050405020304" pitchFamily="18" charset="0"/>
              </a:rPr>
              <a:t> највише надмашују просек фамилије одабирају се за приплодне сврхе. При селекцији унутар фамилије се придаје подједнак значај свим фамилијама, тј. </a:t>
            </a:r>
            <a:r>
              <a:rPr lang="sr-Cyrl-RS" sz="2000" dirty="0">
                <a:latin typeface="Times New Roman" panose="02020603050405020304" pitchFamily="18" charset="0"/>
                <a:cs typeface="Times New Roman" panose="02020603050405020304" pitchFamily="18" charset="0"/>
              </a:rPr>
              <a:t>и</a:t>
            </a:r>
            <a:r>
              <a:rPr lang="sr-Cyrl-RS" sz="2000" dirty="0" smtClean="0">
                <a:latin typeface="Times New Roman" panose="02020603050405020304" pitchFamily="18" charset="0"/>
                <a:cs typeface="Times New Roman" panose="02020603050405020304" pitchFamily="18" charset="0"/>
              </a:rPr>
              <a:t>з сваке фамилије се одабира подједнак број грла.</a:t>
            </a:r>
          </a:p>
          <a:p>
            <a:pPr marL="0" indent="0" algn="just">
              <a:buNone/>
            </a:pPr>
            <a:r>
              <a:rPr lang="sr-Cyrl-RS" sz="2000" dirty="0" smtClean="0">
                <a:latin typeface="Times New Roman" panose="02020603050405020304" pitchFamily="18" charset="0"/>
                <a:cs typeface="Times New Roman" panose="02020603050405020304" pitchFamily="18" charset="0"/>
              </a:rPr>
              <a:t>Допринос следећој генерацији, при </a:t>
            </a:r>
            <a:r>
              <a:rPr lang="sr-Cyrl-RS" sz="2000" dirty="0">
                <a:latin typeface="Times New Roman" panose="02020603050405020304" pitchFamily="18" charset="0"/>
                <a:cs typeface="Times New Roman" panose="02020603050405020304" pitchFamily="18" charset="0"/>
              </a:rPr>
              <a:t>селекцији унутар </a:t>
            </a:r>
            <a:r>
              <a:rPr lang="sr-Cyrl-RS" sz="2000" dirty="0" smtClean="0">
                <a:latin typeface="Times New Roman" panose="02020603050405020304" pitchFamily="18" charset="0"/>
                <a:cs typeface="Times New Roman" panose="02020603050405020304" pitchFamily="18" charset="0"/>
              </a:rPr>
              <a:t>фамилија, је једнак што се постиже избором подједнаког броја грла.</a:t>
            </a:r>
          </a:p>
          <a:p>
            <a:pPr marL="0" indent="0" algn="just">
              <a:buNone/>
            </a:pPr>
            <a:r>
              <a:rPr lang="sr-Cyrl-RS" sz="2000" dirty="0" smtClean="0">
                <a:latin typeface="Times New Roman" panose="02020603050405020304" pitchFamily="18" charset="0"/>
                <a:cs typeface="Times New Roman" panose="02020603050405020304" pitchFamily="18" charset="0"/>
              </a:rPr>
              <a:t>Ефекат селекције унутар фамилија (</a:t>
            </a:r>
            <a:r>
              <a:rPr lang="en-US" sz="2000" dirty="0" err="1" smtClean="0">
                <a:latin typeface="Times New Roman" panose="02020603050405020304" pitchFamily="18" charset="0"/>
                <a:cs typeface="Times New Roman" panose="02020603050405020304" pitchFamily="18" charset="0"/>
              </a:rPr>
              <a:t>SEu</a:t>
            </a:r>
            <a:r>
              <a:rPr lang="en-US" sz="2000" dirty="0" smtClean="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може се проценити на основу </a:t>
            </a:r>
            <a:r>
              <a:rPr lang="sr-Cyrl-RS" sz="2000" dirty="0" err="1" smtClean="0">
                <a:latin typeface="Times New Roman" panose="02020603050405020304" pitchFamily="18" charset="0"/>
                <a:cs typeface="Times New Roman" panose="02020603050405020304" pitchFamily="18" charset="0"/>
              </a:rPr>
              <a:t>херитабилности</a:t>
            </a:r>
            <a:r>
              <a:rPr lang="sr-Cyrl-RS" sz="2000" dirty="0" smtClean="0">
                <a:latin typeface="Times New Roman" panose="02020603050405020304" pitchFamily="18" charset="0"/>
                <a:cs typeface="Times New Roman" panose="02020603050405020304" pitchFamily="18" charset="0"/>
              </a:rPr>
              <a:t> унутар фамилије (</a:t>
            </a:r>
            <a:r>
              <a:rPr lang="en-US" sz="2000" dirty="0" smtClean="0">
                <a:latin typeface="Times New Roman" panose="02020603050405020304" pitchFamily="18" charset="0"/>
                <a:cs typeface="Times New Roman" panose="02020603050405020304" pitchFamily="18" charset="0"/>
              </a:rPr>
              <a:t>h²u) </a:t>
            </a:r>
            <a:r>
              <a:rPr lang="sr-Cyrl-RS" sz="2000" dirty="0" smtClean="0">
                <a:latin typeface="Times New Roman" panose="02020603050405020304" pitchFamily="18" charset="0"/>
                <a:cs typeface="Times New Roman" panose="02020603050405020304" pitchFamily="18" charset="0"/>
              </a:rPr>
              <a:t>и </a:t>
            </a:r>
            <a:r>
              <a:rPr lang="sr-Cyrl-RS" sz="2000" dirty="0" err="1" smtClean="0">
                <a:latin typeface="Times New Roman" panose="02020603050405020304" pitchFamily="18" charset="0"/>
                <a:cs typeface="Times New Roman" panose="02020603050405020304" pitchFamily="18" charset="0"/>
              </a:rPr>
              <a:t>селекцијског</a:t>
            </a:r>
            <a:r>
              <a:rPr lang="sr-Cyrl-RS" sz="2000" dirty="0" smtClean="0">
                <a:latin typeface="Times New Roman" panose="02020603050405020304" pitchFamily="18" charset="0"/>
                <a:cs typeface="Times New Roman" panose="02020603050405020304" pitchFamily="18" charset="0"/>
              </a:rPr>
              <a:t> </a:t>
            </a:r>
            <a:r>
              <a:rPr lang="sr-Cyrl-RS" sz="2000" dirty="0" err="1" smtClean="0">
                <a:latin typeface="Times New Roman" panose="02020603050405020304" pitchFamily="18" charset="0"/>
                <a:cs typeface="Times New Roman" panose="02020603050405020304" pitchFamily="18" charset="0"/>
              </a:rPr>
              <a:t>дифернцијала</a:t>
            </a:r>
            <a:r>
              <a:rPr lang="sr-Cyrl-RS" sz="2000" dirty="0" smtClean="0">
                <a:latin typeface="Times New Roman" panose="02020603050405020304" pitchFamily="18" charset="0"/>
                <a:cs typeface="Times New Roman" panose="02020603050405020304" pitchFamily="18" charset="0"/>
              </a:rPr>
              <a:t> унутар фамилије (</a:t>
            </a:r>
            <a:r>
              <a:rPr lang="en-US" sz="2000" dirty="0" err="1" smtClean="0">
                <a:latin typeface="Times New Roman" panose="02020603050405020304" pitchFamily="18" charset="0"/>
                <a:cs typeface="Times New Roman" panose="02020603050405020304" pitchFamily="18" charset="0"/>
              </a:rPr>
              <a:t>Sdu</a:t>
            </a:r>
            <a:r>
              <a:rPr lang="en-US" sz="2000" dirty="0" smtClean="0">
                <a:latin typeface="Times New Roman" panose="02020603050405020304" pitchFamily="18" charset="0"/>
                <a:cs typeface="Times New Roman" panose="02020603050405020304" pitchFamily="18" charset="0"/>
              </a:rPr>
              <a:t>).</a:t>
            </a:r>
          </a:p>
          <a:p>
            <a:pPr marL="0" indent="0" algn="ctr">
              <a:buNone/>
            </a:pPr>
            <a:r>
              <a:rPr lang="en-US" sz="2400" b="1" dirty="0" err="1" smtClean="0">
                <a:latin typeface="Times New Roman" panose="02020603050405020304" pitchFamily="18" charset="0"/>
                <a:cs typeface="Times New Roman" panose="02020603050405020304" pitchFamily="18" charset="0"/>
              </a:rPr>
              <a:t>Se</a:t>
            </a:r>
            <a:r>
              <a:rPr lang="en-US" sz="1600" b="1" dirty="0" err="1" smtClean="0">
                <a:latin typeface="Times New Roman" panose="02020603050405020304" pitchFamily="18" charset="0"/>
                <a:cs typeface="Times New Roman" panose="02020603050405020304" pitchFamily="18" charset="0"/>
              </a:rPr>
              <a:t>u</a:t>
            </a:r>
            <a:r>
              <a:rPr lang="en-US" sz="2400" b="1" dirty="0" smtClean="0">
                <a:latin typeface="Times New Roman" panose="02020603050405020304" pitchFamily="18" charset="0"/>
                <a:cs typeface="Times New Roman" panose="02020603050405020304" pitchFamily="18" charset="0"/>
              </a:rPr>
              <a:t> = h² </a:t>
            </a:r>
            <a:r>
              <a:rPr lang="en-US" sz="1600" b="1" dirty="0" smtClean="0">
                <a:latin typeface="Times New Roman" panose="02020603050405020304" pitchFamily="18" charset="0"/>
                <a:cs typeface="Times New Roman" panose="02020603050405020304" pitchFamily="18" charset="0"/>
              </a:rPr>
              <a:t>u</a:t>
            </a:r>
            <a:r>
              <a:rPr lang="en-US" sz="2400" b="1" dirty="0" smtClean="0">
                <a:latin typeface="Times New Roman" panose="02020603050405020304" pitchFamily="18" charset="0"/>
                <a:cs typeface="Times New Roman" panose="02020603050405020304" pitchFamily="18" charset="0"/>
              </a:rPr>
              <a:t> · </a:t>
            </a:r>
            <a:r>
              <a:rPr lang="en-US" sz="2400" b="1" dirty="0" err="1" smtClean="0">
                <a:latin typeface="Times New Roman" panose="02020603050405020304" pitchFamily="18" charset="0"/>
                <a:cs typeface="Times New Roman" panose="02020603050405020304" pitchFamily="18" charset="0"/>
              </a:rPr>
              <a:t>Sd</a:t>
            </a:r>
            <a:r>
              <a:rPr lang="en-US" sz="1600" b="1" dirty="0" err="1" smtClean="0">
                <a:latin typeface="Times New Roman" panose="02020603050405020304" pitchFamily="18" charset="0"/>
                <a:cs typeface="Times New Roman" panose="02020603050405020304" pitchFamily="18" charset="0"/>
              </a:rPr>
              <a:t>u</a:t>
            </a:r>
            <a:endParaRPr lang="en-US" sz="1600" b="1" dirty="0" smtClean="0">
              <a:latin typeface="Times New Roman" panose="02020603050405020304" pitchFamily="18" charset="0"/>
              <a:cs typeface="Times New Roman" panose="02020603050405020304" pitchFamily="18" charset="0"/>
            </a:endParaRPr>
          </a:p>
          <a:p>
            <a:pPr marL="0" indent="0" algn="just">
              <a:buNone/>
            </a:pPr>
            <a:r>
              <a:rPr lang="sr-Cyrl-RS" sz="2000" dirty="0" err="1" smtClean="0">
                <a:latin typeface="Times New Roman" panose="02020603050405020304" pitchFamily="18" charset="0"/>
                <a:cs typeface="Times New Roman" panose="02020603050405020304" pitchFamily="18" charset="0"/>
              </a:rPr>
              <a:t>Херитабилност</a:t>
            </a:r>
            <a:r>
              <a:rPr lang="sr-Cyrl-RS" sz="2000" dirty="0" smtClean="0">
                <a:latin typeface="Times New Roman" panose="02020603050405020304" pitchFamily="18" charset="0"/>
                <a:cs typeface="Times New Roman" panose="02020603050405020304" pitchFamily="18" charset="0"/>
              </a:rPr>
              <a:t> унутар фамилије рачуна се по формули:</a:t>
            </a:r>
          </a:p>
          <a:p>
            <a:pPr marL="0" indent="0" algn="ctr">
              <a:buNone/>
            </a:pPr>
            <a:r>
              <a:rPr lang="en-US" sz="2400" b="1" dirty="0">
                <a:latin typeface="Times New Roman" panose="02020603050405020304" pitchFamily="18" charset="0"/>
                <a:cs typeface="Times New Roman" panose="02020603050405020304" pitchFamily="18" charset="0"/>
              </a:rPr>
              <a:t>h</a:t>
            </a:r>
            <a:r>
              <a:rPr lang="en-US" sz="2400" b="1" dirty="0" smtClean="0">
                <a:latin typeface="Times New Roman" panose="02020603050405020304" pitchFamily="18" charset="0"/>
                <a:cs typeface="Times New Roman" panose="02020603050405020304" pitchFamily="18" charset="0"/>
              </a:rPr>
              <a:t>²</a:t>
            </a:r>
            <a:r>
              <a:rPr lang="en-US" sz="1600" b="1" dirty="0" smtClean="0">
                <a:latin typeface="Times New Roman" panose="02020603050405020304" pitchFamily="18" charset="0"/>
                <a:cs typeface="Times New Roman" panose="02020603050405020304" pitchFamily="18" charset="0"/>
              </a:rPr>
              <a:t>u</a:t>
            </a:r>
            <a:r>
              <a:rPr lang="en-US" sz="2400" b="1" dirty="0" smtClean="0">
                <a:latin typeface="Times New Roman" panose="02020603050405020304" pitchFamily="18" charset="0"/>
                <a:cs typeface="Times New Roman" panose="02020603050405020304" pitchFamily="18" charset="0"/>
              </a:rPr>
              <a:t> = 1-r ։ 1 - t · h²</a:t>
            </a:r>
            <a:endParaRPr lang="sr-Cyrl-RS" sz="2000" b="1" dirty="0" smtClean="0">
              <a:latin typeface="Times New Roman" panose="02020603050405020304" pitchFamily="18" charset="0"/>
              <a:cs typeface="Times New Roman" panose="02020603050405020304" pitchFamily="18" charset="0"/>
            </a:endParaRPr>
          </a:p>
          <a:p>
            <a:pPr marL="0" indent="0" algn="just">
              <a:buNone/>
            </a:pPr>
            <a:r>
              <a:rPr lang="sr-Cyrl-RS" sz="2000" dirty="0">
                <a:latin typeface="Times New Roman" panose="02020603050405020304" pitchFamily="18" charset="0"/>
                <a:cs typeface="Times New Roman" panose="02020603050405020304" pitchFamily="18" charset="0"/>
              </a:rPr>
              <a:t>г</a:t>
            </a:r>
            <a:r>
              <a:rPr lang="sr-Cyrl-RS" sz="2000" dirty="0" smtClean="0">
                <a:latin typeface="Times New Roman" panose="02020603050405020304" pitchFamily="18" charset="0"/>
                <a:cs typeface="Times New Roman" panose="02020603050405020304" pitchFamily="18" charset="0"/>
              </a:rPr>
              <a:t>де је:     </a:t>
            </a:r>
            <a:r>
              <a:rPr lang="en-US" sz="2000" dirty="0" smtClean="0">
                <a:latin typeface="Times New Roman" panose="02020603050405020304" pitchFamily="18" charset="0"/>
                <a:cs typeface="Times New Roman" panose="02020603050405020304" pitchFamily="18" charset="0"/>
              </a:rPr>
              <a:t>r </a:t>
            </a:r>
            <a:r>
              <a:rPr lang="sr-Cyrl-RS" sz="2000" dirty="0" smtClean="0">
                <a:latin typeface="Times New Roman" panose="02020603050405020304" pitchFamily="18" charset="0"/>
                <a:cs typeface="Times New Roman" panose="02020603050405020304" pitchFamily="18" charset="0"/>
              </a:rPr>
              <a:t>- коефицијент сродства животиња у фамилији</a:t>
            </a:r>
          </a:p>
          <a:p>
            <a:pPr marL="0" indent="0" algn="just">
              <a:buNone/>
            </a:pPr>
            <a:r>
              <a:rPr lang="sr-Cyrl-RS" sz="2000" dirty="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t </a:t>
            </a:r>
            <a:r>
              <a:rPr lang="sr-Cyrl-RS" sz="2000" dirty="0" smtClean="0">
                <a:latin typeface="Times New Roman" panose="02020603050405020304" pitchFamily="18" charset="0"/>
                <a:cs typeface="Times New Roman" panose="02020603050405020304" pitchFamily="18" charset="0"/>
              </a:rPr>
              <a:t>- </a:t>
            </a:r>
            <a:r>
              <a:rPr lang="sr-Cyrl-RS" sz="2000" dirty="0" err="1" smtClean="0">
                <a:latin typeface="Times New Roman" panose="02020603050405020304" pitchFamily="18" charset="0"/>
                <a:cs typeface="Times New Roman" panose="02020603050405020304" pitchFamily="18" charset="0"/>
              </a:rPr>
              <a:t>интеркласна</a:t>
            </a:r>
            <a:r>
              <a:rPr lang="sr-Cyrl-RS" sz="2000" dirty="0" smtClean="0">
                <a:latin typeface="Times New Roman" panose="02020603050405020304" pitchFamily="18" charset="0"/>
                <a:cs typeface="Times New Roman" panose="02020603050405020304" pitchFamily="18" charset="0"/>
              </a:rPr>
              <a:t> корелација</a:t>
            </a:r>
          </a:p>
          <a:p>
            <a:pPr marL="0" indent="0" algn="just">
              <a:buNone/>
            </a:pPr>
            <a:r>
              <a:rPr lang="sr-Cyrl-RS" sz="2000" dirty="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h² </a:t>
            </a:r>
            <a:r>
              <a:rPr lang="sr-Cyrl-RS" sz="2000" dirty="0" smtClean="0">
                <a:latin typeface="Times New Roman" panose="02020603050405020304" pitchFamily="18" charset="0"/>
                <a:cs typeface="Times New Roman" panose="02020603050405020304" pitchFamily="18" charset="0"/>
              </a:rPr>
              <a:t>- </a:t>
            </a:r>
            <a:r>
              <a:rPr lang="sr-Cyrl-RS" sz="2000" dirty="0" err="1" smtClean="0">
                <a:latin typeface="Times New Roman" panose="02020603050405020304" pitchFamily="18" charset="0"/>
                <a:cs typeface="Times New Roman" panose="02020603050405020304" pitchFamily="18" charset="0"/>
              </a:rPr>
              <a:t>херитабилност</a:t>
            </a:r>
            <a:r>
              <a:rPr lang="sr-Cyrl-RS" sz="2000" dirty="0" smtClean="0">
                <a:latin typeface="Times New Roman" panose="02020603050405020304" pitchFamily="18" charset="0"/>
                <a:cs typeface="Times New Roman" panose="02020603050405020304" pitchFamily="18" charset="0"/>
              </a:rPr>
              <a:t> индивидуалног мерења</a:t>
            </a:r>
            <a:endParaRPr lang="en-US" sz="2400" dirty="0" smtClean="0">
              <a:latin typeface="Times New Roman" panose="02020603050405020304" pitchFamily="18" charset="0"/>
              <a:cs typeface="Times New Roman" panose="02020603050405020304" pitchFamily="18" charset="0"/>
            </a:endParaRPr>
          </a:p>
          <a:p>
            <a:pPr marL="0" indent="0" algn="ctr">
              <a:buNone/>
            </a:pP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6634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457200"/>
            <a:ext cx="8915400" cy="6100354"/>
          </a:xfrm>
        </p:spPr>
        <p:txBody>
          <a:bodyPr>
            <a:normAutofit/>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Комбинована селекција </a:t>
            </a:r>
            <a:r>
              <a:rPr lang="sr-Cyrl-RS" sz="2000" dirty="0" smtClean="0">
                <a:latin typeface="Times New Roman" panose="02020603050405020304" pitchFamily="18" charset="0"/>
                <a:cs typeface="Times New Roman" panose="02020603050405020304" pitchFamily="18" charset="0"/>
              </a:rPr>
              <a:t>– ова селекција се заснива на комбинацији селекције по фамилијама и унутар фамилије.</a:t>
            </a:r>
          </a:p>
          <a:p>
            <a:pPr marL="0" indent="0" algn="just">
              <a:buNone/>
            </a:pPr>
            <a:r>
              <a:rPr lang="sr-Cyrl-RS" sz="2000" dirty="0" smtClean="0">
                <a:latin typeface="Times New Roman" panose="02020603050405020304" pitchFamily="18" charset="0"/>
                <a:cs typeface="Times New Roman" panose="02020603050405020304" pitchFamily="18" charset="0"/>
              </a:rPr>
              <a:t>Комбиновање два поступка селекције се врши помоћу </a:t>
            </a:r>
            <a:r>
              <a:rPr lang="sr-Cyrl-RS" sz="2000" dirty="0" err="1" smtClean="0">
                <a:latin typeface="Times New Roman" panose="02020603050405020304" pitchFamily="18" charset="0"/>
                <a:cs typeface="Times New Roman" panose="02020603050405020304" pitchFamily="18" charset="0"/>
              </a:rPr>
              <a:t>селекцијског</a:t>
            </a:r>
            <a:r>
              <a:rPr lang="sr-Cyrl-RS" sz="2000" dirty="0" smtClean="0">
                <a:latin typeface="Times New Roman" panose="02020603050405020304" pitchFamily="18" charset="0"/>
                <a:cs typeface="Times New Roman" panose="02020603050405020304" pitchFamily="18" charset="0"/>
              </a:rPr>
              <a:t> индекса (СИ).</a:t>
            </a:r>
          </a:p>
          <a:p>
            <a:pPr marL="0" indent="0" algn="just">
              <a:buNone/>
            </a:pP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индекс представља </a:t>
            </a:r>
            <a:r>
              <a:rPr lang="sr-Cyrl-RS" sz="2000" dirty="0" err="1" smtClean="0">
                <a:latin typeface="Times New Roman" panose="02020603050405020304" pitchFamily="18" charset="0"/>
                <a:cs typeface="Times New Roman" panose="02020603050405020304" pitchFamily="18" charset="0"/>
              </a:rPr>
              <a:t>агрегатни</a:t>
            </a:r>
            <a:r>
              <a:rPr lang="sr-Cyrl-RS" sz="2000" dirty="0" smtClean="0">
                <a:latin typeface="Times New Roman" panose="02020603050405020304" pitchFamily="18" charset="0"/>
                <a:cs typeface="Times New Roman" panose="02020603050405020304" pitchFamily="18" charset="0"/>
              </a:rPr>
              <a:t> број који изражава </a:t>
            </a:r>
            <a:r>
              <a:rPr lang="sr-Cyrl-RS" sz="2000" dirty="0" err="1" smtClean="0">
                <a:latin typeface="Times New Roman" panose="02020603050405020304" pitchFamily="18" charset="0"/>
                <a:cs typeface="Times New Roman" panose="02020603050405020304" pitchFamily="18" charset="0"/>
              </a:rPr>
              <a:t>одгајивачку</a:t>
            </a:r>
            <a:r>
              <a:rPr lang="sr-Cyrl-RS" sz="2000" dirty="0" smtClean="0">
                <a:latin typeface="Times New Roman" panose="02020603050405020304" pitchFamily="18" charset="0"/>
                <a:cs typeface="Times New Roman" panose="02020603050405020304" pitchFamily="18" charset="0"/>
              </a:rPr>
              <a:t> вредност неке животиње.</a:t>
            </a:r>
          </a:p>
          <a:p>
            <a:pPr marL="0" indent="0" algn="just">
              <a:buNone/>
            </a:pPr>
            <a:r>
              <a:rPr lang="sr-Cyrl-RS" sz="2000" dirty="0" smtClean="0">
                <a:latin typeface="Times New Roman" panose="02020603050405020304" pitchFamily="18" charset="0"/>
                <a:cs typeface="Times New Roman" panose="02020603050405020304" pitchFamily="18" charset="0"/>
              </a:rPr>
              <a:t>У комбинованој селекцији, вредност животиње се утврђује на основу одступања просека фамилије којој припада од просека популације, и одступања сопствене </a:t>
            </a:r>
            <a:r>
              <a:rPr lang="sr-Cyrl-RS" sz="2000" dirty="0" err="1" smtClean="0">
                <a:latin typeface="Times New Roman" panose="02020603050405020304" pitchFamily="18" charset="0"/>
                <a:cs typeface="Times New Roman" panose="02020603050405020304" pitchFamily="18" charset="0"/>
              </a:rPr>
              <a:t>фенотипске</a:t>
            </a:r>
            <a:r>
              <a:rPr lang="sr-Cyrl-RS" sz="2000" dirty="0" smtClean="0">
                <a:latin typeface="Times New Roman" panose="02020603050405020304" pitchFamily="18" charset="0"/>
                <a:cs typeface="Times New Roman" panose="02020603050405020304" pitchFamily="18" charset="0"/>
              </a:rPr>
              <a:t> вредности од просека фамилије.</a:t>
            </a:r>
          </a:p>
          <a:p>
            <a:pPr marL="0" indent="0" algn="just">
              <a:buNone/>
            </a:pPr>
            <a:r>
              <a:rPr lang="sr-Cyrl-RS" sz="2000" dirty="0" err="1" smtClean="0">
                <a:latin typeface="Times New Roman" panose="02020603050405020304" pitchFamily="18" charset="0"/>
                <a:cs typeface="Times New Roman" panose="02020603050405020304" pitchFamily="18" charset="0"/>
              </a:rPr>
              <a:t>Фенотипска</a:t>
            </a:r>
            <a:r>
              <a:rPr lang="sr-Cyrl-RS" sz="2000" dirty="0" smtClean="0">
                <a:latin typeface="Times New Roman" panose="02020603050405020304" pitchFamily="18" charset="0"/>
                <a:cs typeface="Times New Roman" panose="02020603050405020304" pitchFamily="18" charset="0"/>
              </a:rPr>
              <a:t> вредност животиње се може изразити на следећи начин:</a:t>
            </a:r>
          </a:p>
          <a:p>
            <a:pPr marL="0" indent="0" algn="ctr">
              <a:buNone/>
            </a:pPr>
            <a:r>
              <a:rPr lang="en-US" sz="2400" b="1" dirty="0" smtClean="0">
                <a:latin typeface="Times New Roman" panose="02020603050405020304" pitchFamily="18" charset="0"/>
                <a:cs typeface="Times New Roman" panose="02020603050405020304" pitchFamily="18" charset="0"/>
              </a:rPr>
              <a:t>P = P + P</a:t>
            </a:r>
            <a:r>
              <a:rPr lang="en-US" sz="1600" b="1" dirty="0" smtClean="0">
                <a:latin typeface="Times New Roman" panose="02020603050405020304" pitchFamily="18" charset="0"/>
                <a:cs typeface="Times New Roman" panose="02020603050405020304" pitchFamily="18" charset="0"/>
              </a:rPr>
              <a:t>f</a:t>
            </a:r>
            <a:r>
              <a:rPr lang="en-US" sz="2400" b="1" dirty="0" smtClean="0">
                <a:latin typeface="Times New Roman" panose="02020603050405020304" pitchFamily="18" charset="0"/>
                <a:cs typeface="Times New Roman" panose="02020603050405020304" pitchFamily="18" charset="0"/>
              </a:rPr>
              <a:t> + P</a:t>
            </a:r>
            <a:r>
              <a:rPr lang="en-US" sz="1600" b="1" dirty="0" smtClean="0">
                <a:latin typeface="Times New Roman" panose="02020603050405020304" pitchFamily="18" charset="0"/>
                <a:cs typeface="Times New Roman" panose="02020603050405020304" pitchFamily="18" charset="0"/>
              </a:rPr>
              <a:t>w</a:t>
            </a:r>
          </a:p>
          <a:p>
            <a:pPr marL="0" indent="0" algn="just">
              <a:buNone/>
            </a:pPr>
            <a:r>
              <a:rPr lang="sr-Cyrl-RS" sz="2000" dirty="0">
                <a:latin typeface="Times New Roman" panose="02020603050405020304" pitchFamily="18" charset="0"/>
                <a:cs typeface="Times New Roman" panose="02020603050405020304" pitchFamily="18" charset="0"/>
              </a:rPr>
              <a:t>г</a:t>
            </a:r>
            <a:r>
              <a:rPr lang="sr-Cyrl-RS" sz="2000" dirty="0" smtClean="0">
                <a:latin typeface="Times New Roman" panose="02020603050405020304" pitchFamily="18" charset="0"/>
                <a:cs typeface="Times New Roman" panose="02020603050405020304" pitchFamily="18" charset="0"/>
              </a:rPr>
              <a:t>де је: Р – </a:t>
            </a:r>
            <a:r>
              <a:rPr lang="sr-Cyrl-RS" sz="2000" dirty="0" err="1" smtClean="0">
                <a:latin typeface="Times New Roman" panose="02020603050405020304" pitchFamily="18" charset="0"/>
                <a:cs typeface="Times New Roman" panose="02020603050405020304" pitchFamily="18" charset="0"/>
              </a:rPr>
              <a:t>фенотипска</a:t>
            </a:r>
            <a:r>
              <a:rPr lang="sr-Cyrl-RS" sz="2000" dirty="0" smtClean="0">
                <a:latin typeface="Times New Roman" panose="02020603050405020304" pitchFamily="18" charset="0"/>
                <a:cs typeface="Times New Roman" panose="02020603050405020304" pitchFamily="18" charset="0"/>
              </a:rPr>
              <a:t> вредност</a:t>
            </a:r>
          </a:p>
          <a:p>
            <a:pPr marL="0" indent="0" algn="just">
              <a:buNone/>
            </a:pPr>
            <a:r>
              <a:rPr lang="sr-Cyrl-RS" sz="2000" dirty="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          Р – просек популације</a:t>
            </a:r>
          </a:p>
          <a:p>
            <a:pPr marL="0" indent="0" algn="just">
              <a:buNone/>
            </a:pPr>
            <a:r>
              <a:rPr lang="sr-Cyrl-RS" sz="2000" dirty="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          Р</a:t>
            </a:r>
            <a:r>
              <a:rPr lang="en-US" sz="1600" dirty="0" smtClean="0">
                <a:latin typeface="Times New Roman" panose="02020603050405020304" pitchFamily="18" charset="0"/>
                <a:cs typeface="Times New Roman" panose="02020603050405020304" pitchFamily="18" charset="0"/>
              </a:rPr>
              <a:t>f</a:t>
            </a:r>
            <a:r>
              <a:rPr lang="en-US" sz="2000" dirty="0" smtClean="0">
                <a:latin typeface="Times New Roman" panose="02020603050405020304" pitchFamily="18" charset="0"/>
                <a:cs typeface="Times New Roman" panose="02020603050405020304" pitchFamily="18" charset="0"/>
              </a:rPr>
              <a:t> – </a:t>
            </a:r>
            <a:r>
              <a:rPr lang="sr-Cyrl-RS" sz="2000" dirty="0" smtClean="0">
                <a:latin typeface="Times New Roman" panose="02020603050405020304" pitchFamily="18" charset="0"/>
                <a:cs typeface="Times New Roman" panose="02020603050405020304" pitchFamily="18" charset="0"/>
              </a:rPr>
              <a:t>одступање просека фамилије од просека популације</a:t>
            </a:r>
            <a:endParaRPr lang="en-US" sz="2000" dirty="0" smtClean="0">
              <a:latin typeface="Times New Roman" panose="02020603050405020304" pitchFamily="18" charset="0"/>
              <a:cs typeface="Times New Roman" panose="02020603050405020304" pitchFamily="18" charset="0"/>
            </a:endParaRPr>
          </a:p>
          <a:p>
            <a:pPr marL="0" indent="0" algn="just">
              <a:buNone/>
            </a:pP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          P</a:t>
            </a:r>
            <a:r>
              <a:rPr lang="en-US" sz="1600" dirty="0" smtClean="0">
                <a:latin typeface="Times New Roman" panose="02020603050405020304" pitchFamily="18" charset="0"/>
                <a:cs typeface="Times New Roman" panose="02020603050405020304" pitchFamily="18" charset="0"/>
              </a:rPr>
              <a:t>w</a:t>
            </a:r>
            <a:r>
              <a:rPr lang="en-US" sz="2000" dirty="0" smtClean="0">
                <a:latin typeface="Times New Roman" panose="02020603050405020304" pitchFamily="18" charset="0"/>
                <a:cs typeface="Times New Roman" panose="02020603050405020304" pitchFamily="18" charset="0"/>
              </a:rPr>
              <a:t> – </a:t>
            </a:r>
            <a:r>
              <a:rPr lang="sr-Cyrl-RS" sz="2000" dirty="0" smtClean="0">
                <a:latin typeface="Times New Roman" panose="02020603050405020304" pitchFamily="18" charset="0"/>
                <a:cs typeface="Times New Roman" panose="02020603050405020304" pitchFamily="18" charset="0"/>
              </a:rPr>
              <a:t>одступање индивидуалне вредности од просека фамилије</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10697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888274"/>
            <a:ext cx="8915400" cy="5022948"/>
          </a:xfrm>
        </p:spPr>
        <p:txBody>
          <a:bodyPr>
            <a:normAutofit/>
          </a:bodyPr>
          <a:lstStyle/>
          <a:p>
            <a:pPr marL="0" indent="0">
              <a:buNone/>
            </a:pPr>
            <a:r>
              <a:rPr lang="sr-Cyrl-RS" sz="2000" dirty="0" err="1" smtClean="0">
                <a:latin typeface="Times New Roman" panose="02020603050405020304" pitchFamily="18" charset="0"/>
                <a:cs typeface="Times New Roman" panose="02020603050405020304" pitchFamily="18" charset="0"/>
              </a:rPr>
              <a:t>Одгајивачка</a:t>
            </a:r>
            <a:r>
              <a:rPr lang="sr-Cyrl-RS" sz="2000" dirty="0" smtClean="0">
                <a:latin typeface="Times New Roman" panose="02020603050405020304" pitchFamily="18" charset="0"/>
                <a:cs typeface="Times New Roman" panose="02020603050405020304" pitchFamily="18" charset="0"/>
              </a:rPr>
              <a:t> вредност животиње изражена </a:t>
            </a:r>
            <a:r>
              <a:rPr lang="sr-Cyrl-RS" sz="2000" dirty="0" err="1" smtClean="0">
                <a:latin typeface="Times New Roman" panose="02020603050405020304" pitchFamily="18" charset="0"/>
                <a:cs typeface="Times New Roman" panose="02020603050405020304" pitchFamily="18" charset="0"/>
              </a:rPr>
              <a:t>селекцијским</a:t>
            </a:r>
            <a:r>
              <a:rPr lang="sr-Cyrl-RS" sz="2000" dirty="0" smtClean="0">
                <a:latin typeface="Times New Roman" panose="02020603050405020304" pitchFamily="18" charset="0"/>
                <a:cs typeface="Times New Roman" panose="02020603050405020304" pitchFamily="18" charset="0"/>
              </a:rPr>
              <a:t> индексом износи:</a:t>
            </a:r>
          </a:p>
          <a:p>
            <a:pPr marL="0" indent="0" algn="ctr">
              <a:buNone/>
            </a:pPr>
            <a:r>
              <a:rPr lang="en-US" sz="2400" b="1" dirty="0" smtClean="0">
                <a:latin typeface="Times New Roman" panose="02020603050405020304" pitchFamily="18" charset="0"/>
                <a:cs typeface="Times New Roman" panose="02020603050405020304" pitchFamily="18" charset="0"/>
              </a:rPr>
              <a:t>SI = h²</a:t>
            </a:r>
            <a:r>
              <a:rPr lang="en-US" sz="1600" b="1" dirty="0" smtClean="0">
                <a:latin typeface="Times New Roman" panose="02020603050405020304" pitchFamily="18" charset="0"/>
                <a:cs typeface="Times New Roman" panose="02020603050405020304" pitchFamily="18" charset="0"/>
              </a:rPr>
              <a:t>f </a:t>
            </a:r>
            <a:r>
              <a:rPr lang="en-US" sz="2400" b="1" dirty="0" smtClean="0">
                <a:latin typeface="Times New Roman" panose="02020603050405020304" pitchFamily="18" charset="0"/>
                <a:cs typeface="Times New Roman" panose="02020603050405020304" pitchFamily="18" charset="0"/>
              </a:rPr>
              <a:t>· P</a:t>
            </a:r>
            <a:r>
              <a:rPr lang="en-US" sz="1600" b="1" dirty="0" smtClean="0">
                <a:latin typeface="Times New Roman" panose="02020603050405020304" pitchFamily="18" charset="0"/>
                <a:cs typeface="Times New Roman" panose="02020603050405020304" pitchFamily="18" charset="0"/>
              </a:rPr>
              <a:t>f</a:t>
            </a:r>
            <a:r>
              <a:rPr lang="en-US" sz="2400" b="1" dirty="0" smtClean="0">
                <a:latin typeface="Times New Roman" panose="02020603050405020304" pitchFamily="18" charset="0"/>
                <a:cs typeface="Times New Roman" panose="02020603050405020304" pitchFamily="18" charset="0"/>
              </a:rPr>
              <a:t> + h²</a:t>
            </a:r>
            <a:r>
              <a:rPr lang="en-US" sz="1600" b="1" dirty="0" smtClean="0">
                <a:latin typeface="Times New Roman" panose="02020603050405020304" pitchFamily="18" charset="0"/>
                <a:cs typeface="Times New Roman" panose="02020603050405020304" pitchFamily="18" charset="0"/>
              </a:rPr>
              <a:t>w</a:t>
            </a:r>
            <a:r>
              <a:rPr lang="en-US" sz="2400" b="1" dirty="0" smtClean="0">
                <a:latin typeface="Times New Roman" panose="02020603050405020304" pitchFamily="18" charset="0"/>
                <a:cs typeface="Times New Roman" panose="02020603050405020304" pitchFamily="18" charset="0"/>
              </a:rPr>
              <a:t> · P</a:t>
            </a:r>
            <a:r>
              <a:rPr lang="en-US" sz="1600" b="1" dirty="0" smtClean="0">
                <a:latin typeface="Times New Roman" panose="02020603050405020304" pitchFamily="18" charset="0"/>
                <a:cs typeface="Times New Roman" panose="02020603050405020304" pitchFamily="18" charset="0"/>
              </a:rPr>
              <a:t>w</a:t>
            </a:r>
          </a:p>
          <a:p>
            <a:pPr marL="0" indent="0" algn="just">
              <a:buNone/>
            </a:pPr>
            <a:r>
              <a:rPr lang="sr-Cyrl-RS" sz="2000" dirty="0">
                <a:latin typeface="Times New Roman" panose="02020603050405020304" pitchFamily="18" charset="0"/>
                <a:cs typeface="Times New Roman" panose="02020603050405020304" pitchFamily="18" charset="0"/>
              </a:rPr>
              <a:t>г</a:t>
            </a:r>
            <a:r>
              <a:rPr lang="sr-Cyrl-RS" sz="2000" dirty="0" smtClean="0">
                <a:latin typeface="Times New Roman" panose="02020603050405020304" pitchFamily="18" charset="0"/>
                <a:cs typeface="Times New Roman" panose="02020603050405020304" pitchFamily="18" charset="0"/>
              </a:rPr>
              <a:t>де су </a:t>
            </a:r>
            <a:r>
              <a:rPr lang="en-US" sz="2000" b="1" dirty="0">
                <a:latin typeface="Times New Roman" panose="02020603050405020304" pitchFamily="18" charset="0"/>
                <a:cs typeface="Times New Roman" panose="02020603050405020304" pitchFamily="18" charset="0"/>
              </a:rPr>
              <a:t>h²f </a:t>
            </a:r>
            <a:r>
              <a:rPr lang="sr-Cyrl-RS" sz="2000" dirty="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и </a:t>
            </a:r>
            <a:r>
              <a:rPr lang="en-US" sz="2000" b="1" dirty="0" smtClean="0">
                <a:latin typeface="Times New Roman" panose="02020603050405020304" pitchFamily="18" charset="0"/>
                <a:cs typeface="Times New Roman" panose="02020603050405020304" pitchFamily="18" charset="0"/>
              </a:rPr>
              <a:t>h²</a:t>
            </a:r>
            <a:r>
              <a:rPr lang="en-US" sz="1400" b="1" dirty="0" smtClean="0">
                <a:latin typeface="Times New Roman" panose="02020603050405020304" pitchFamily="18" charset="0"/>
                <a:cs typeface="Times New Roman" panose="02020603050405020304" pitchFamily="18" charset="0"/>
              </a:rPr>
              <a:t>w</a:t>
            </a:r>
            <a:r>
              <a:rPr lang="sr-Cyrl-RS" sz="1400" b="1" dirty="0" smtClean="0">
                <a:latin typeface="Times New Roman" panose="02020603050405020304" pitchFamily="18" charset="0"/>
                <a:cs typeface="Times New Roman" panose="02020603050405020304" pitchFamily="18" charset="0"/>
              </a:rPr>
              <a:t> </a:t>
            </a:r>
            <a:r>
              <a:rPr lang="sr-Cyrl-RS" sz="2000" b="1" dirty="0" smtClean="0">
                <a:latin typeface="Times New Roman" panose="02020603050405020304" pitchFamily="18" charset="0"/>
                <a:cs typeface="Times New Roman" panose="02020603050405020304" pitchFamily="18" charset="0"/>
              </a:rPr>
              <a:t> </a:t>
            </a:r>
            <a:r>
              <a:rPr lang="sr-Cyrl-RS" sz="2000" dirty="0" err="1" smtClean="0">
                <a:latin typeface="Times New Roman" panose="02020603050405020304" pitchFamily="18" charset="0"/>
                <a:cs typeface="Times New Roman" panose="02020603050405020304" pitchFamily="18" charset="0"/>
              </a:rPr>
              <a:t>херитабилитет</a:t>
            </a:r>
            <a:r>
              <a:rPr lang="sr-Cyrl-RS" sz="2000" dirty="0" smtClean="0">
                <a:latin typeface="Times New Roman" panose="02020603050405020304" pitchFamily="18" charset="0"/>
                <a:cs typeface="Times New Roman" panose="02020603050405020304" pitchFamily="18" charset="0"/>
              </a:rPr>
              <a:t> по фамилијама и унутар фамилије.</a:t>
            </a:r>
          </a:p>
          <a:p>
            <a:pPr marL="0" indent="0" algn="just">
              <a:buNone/>
            </a:pPr>
            <a:r>
              <a:rPr lang="sr-Cyrl-RS" sz="2000" dirty="0" smtClean="0">
                <a:latin typeface="Times New Roman" panose="02020603050405020304" pitchFamily="18" charset="0"/>
                <a:cs typeface="Times New Roman" panose="02020603050405020304" pitchFamily="18" charset="0"/>
              </a:rPr>
              <a:t>Комбинована </a:t>
            </a:r>
            <a:r>
              <a:rPr lang="sr-Cyrl-RS" sz="2000" dirty="0" err="1" smtClean="0">
                <a:latin typeface="Times New Roman" panose="02020603050405020304" pitchFamily="18" charset="0"/>
                <a:cs typeface="Times New Roman" panose="02020603050405020304" pitchFamily="18" charset="0"/>
              </a:rPr>
              <a:t>селкција</a:t>
            </a:r>
            <a:r>
              <a:rPr lang="sr-Cyrl-RS" sz="2000" dirty="0" smtClean="0">
                <a:latin typeface="Times New Roman" panose="02020603050405020304" pitchFamily="18" charset="0"/>
                <a:cs typeface="Times New Roman" panose="02020603050405020304" pitchFamily="18" charset="0"/>
              </a:rPr>
              <a:t> је супериорна код </a:t>
            </a:r>
            <a:r>
              <a:rPr lang="sr-Cyrl-RS" sz="2000" dirty="0" err="1" smtClean="0">
                <a:latin typeface="Times New Roman" panose="02020603050405020304" pitchFamily="18" charset="0"/>
                <a:cs typeface="Times New Roman" panose="02020603050405020304" pitchFamily="18" charset="0"/>
              </a:rPr>
              <a:t>нисконаследних</a:t>
            </a:r>
            <a:r>
              <a:rPr lang="sr-Cyrl-RS" sz="2000" dirty="0" smtClean="0">
                <a:latin typeface="Times New Roman" panose="02020603050405020304" pitchFamily="18" charset="0"/>
                <a:cs typeface="Times New Roman" panose="02020603050405020304" pitchFamily="18" charset="0"/>
              </a:rPr>
              <a:t> својстава и својстава која су под утицајем неког од систематских фактора, као на пример, матерински ефекат, заједнички амбијент итд.</a:t>
            </a:r>
          </a:p>
          <a:p>
            <a:pPr marL="0" indent="0" algn="just">
              <a:buNone/>
            </a:pPr>
            <a:r>
              <a:rPr lang="sr-Cyrl-RS" sz="2000" dirty="0" smtClean="0">
                <a:latin typeface="Times New Roman" panose="02020603050405020304" pitchFamily="18" charset="0"/>
                <a:cs typeface="Times New Roman" panose="02020603050405020304" pitchFamily="18" charset="0"/>
              </a:rPr>
              <a:t>У погледу ефикасности, комбинована селекција је, по правилу, једнака или ефикаснија од индивидуалне, селекције по фамилијама и селекције унутар фамилија.</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74814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61703"/>
            <a:ext cx="8915400" cy="5982788"/>
          </a:xfrm>
        </p:spPr>
        <p:txBody>
          <a:bodyPr>
            <a:normAutofit lnSpcReduction="10000"/>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Селекција по браћи и сестрама – </a:t>
            </a:r>
            <a:r>
              <a:rPr lang="sr-Cyrl-RS" sz="2000" b="1" i="1" dirty="0" err="1" smtClean="0">
                <a:latin typeface="Times New Roman" panose="02020603050405020304" pitchFamily="18" charset="0"/>
                <a:cs typeface="Times New Roman" panose="02020603050405020304" pitchFamily="18" charset="0"/>
              </a:rPr>
              <a:t>сиб</a:t>
            </a:r>
            <a:r>
              <a:rPr lang="sr-Cyrl-RS" sz="2000" b="1" i="1" dirty="0" smtClean="0">
                <a:latin typeface="Times New Roman" panose="02020603050405020304" pitchFamily="18" charset="0"/>
                <a:cs typeface="Times New Roman" panose="02020603050405020304" pitchFamily="18" charset="0"/>
              </a:rPr>
              <a:t> тест</a:t>
            </a:r>
            <a:endParaRPr lang="sr-Cyrl-RS" sz="2000" b="1" i="1" dirty="0">
              <a:latin typeface="Times New Roman" panose="02020603050405020304" pitchFamily="18" charset="0"/>
              <a:cs typeface="Times New Roman" panose="02020603050405020304" pitchFamily="18" charset="0"/>
            </a:endParaRPr>
          </a:p>
          <a:p>
            <a:pPr marL="0" indent="0" algn="just">
              <a:buNone/>
            </a:pPr>
            <a:r>
              <a:rPr lang="sr-Cyrl-RS" sz="2000" dirty="0" smtClean="0">
                <a:latin typeface="Times New Roman" panose="02020603050405020304" pitchFamily="18" charset="0"/>
                <a:cs typeface="Times New Roman" panose="02020603050405020304" pitchFamily="18" charset="0"/>
              </a:rPr>
              <a:t>Ова селекција је у основи селекција по фамилијама, при чему животиња коју одабирамо није укључена у просек фамилије. Нека својства не могу се мерити на животињама које треба да буду родитељи, те се селекција мора базирати на вредностима њихових сродника. </a:t>
            </a:r>
          </a:p>
          <a:p>
            <a:pPr marL="0" indent="0" algn="just">
              <a:buNone/>
            </a:pPr>
            <a:r>
              <a:rPr lang="sr-Cyrl-RS" sz="2000" dirty="0" smtClean="0">
                <a:latin typeface="Times New Roman" panose="02020603050405020304" pitchFamily="18" charset="0"/>
                <a:cs typeface="Times New Roman" panose="02020603050405020304" pitchFamily="18" charset="0"/>
              </a:rPr>
              <a:t>Тако, на пример, кланична и својства квалитета полутки могу се тачно утврдити тек након клања животиње.</a:t>
            </a:r>
          </a:p>
          <a:p>
            <a:pPr marL="0" indent="0" algn="just">
              <a:buNone/>
            </a:pPr>
            <a:r>
              <a:rPr lang="sr-Cyrl-RS" sz="2000" dirty="0" smtClean="0">
                <a:latin typeface="Times New Roman" panose="02020603050405020304" pitchFamily="18" charset="0"/>
                <a:cs typeface="Times New Roman" panose="02020603050405020304" pitchFamily="18" charset="0"/>
              </a:rPr>
              <a:t>Оцена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вредности ових животиња на основу које ће се извршити селекција може се добити на основу података о кланичним вредностима рођене браће и сестара, или браће и сестара по оцу или мајци.</a:t>
            </a:r>
          </a:p>
          <a:p>
            <a:pPr marL="0" indent="0" algn="just">
              <a:buNone/>
            </a:pPr>
            <a:r>
              <a:rPr lang="sr-Cyrl-RS" sz="2000" dirty="0" smtClean="0">
                <a:latin typeface="Times New Roman" panose="02020603050405020304" pitchFamily="18" charset="0"/>
                <a:cs typeface="Times New Roman" panose="02020603050405020304" pitchFamily="18" charset="0"/>
              </a:rPr>
              <a:t>Овај тест се највише користи у свињарству. Данас се овај тест ради тако што се држе три брата (нераста), а одабира најбољи, јер је у том случају већи интензитет селекције.</a:t>
            </a:r>
          </a:p>
          <a:p>
            <a:pPr marL="0" indent="0" algn="just">
              <a:buNone/>
            </a:pPr>
            <a:r>
              <a:rPr lang="sr-Cyrl-RS" sz="2000" dirty="0" smtClean="0">
                <a:latin typeface="Times New Roman" panose="02020603050405020304" pitchFamily="18" charset="0"/>
                <a:cs typeface="Times New Roman" panose="02020603050405020304" pitchFamily="18" charset="0"/>
              </a:rPr>
              <a:t>Ефикасност ове методе зависи од броја сродника у тесту, чије се информације користе за оцену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вредности њиховог брата. </a:t>
            </a:r>
            <a:r>
              <a:rPr lang="sr-Cyrl-RS" sz="2000" dirty="0" err="1" smtClean="0">
                <a:latin typeface="Times New Roman" panose="02020603050405020304" pitchFamily="18" charset="0"/>
                <a:cs typeface="Times New Roman" panose="02020603050405020304" pitchFamily="18" charset="0"/>
              </a:rPr>
              <a:t>Сиб</a:t>
            </a:r>
            <a:r>
              <a:rPr lang="sr-Cyrl-RS" sz="2000" dirty="0" smtClean="0">
                <a:latin typeface="Times New Roman" panose="02020603050405020304" pitchFamily="18" charset="0"/>
                <a:cs typeface="Times New Roman" panose="02020603050405020304" pitchFamily="18" charset="0"/>
              </a:rPr>
              <a:t> селекција је ефикаснија када се користе информације рођене браће и сестара у поређењу са подацима браће и сестара по оцу или мајци (</a:t>
            </a:r>
            <a:r>
              <a:rPr lang="sr-Cyrl-RS" sz="2000" dirty="0" err="1" smtClean="0">
                <a:latin typeface="Times New Roman" panose="02020603050405020304" pitchFamily="18" charset="0"/>
                <a:cs typeface="Times New Roman" panose="02020603050405020304" pitchFamily="18" charset="0"/>
              </a:rPr>
              <a:t>полусродници</a:t>
            </a:r>
            <a:r>
              <a:rPr lang="sr-Cyrl-RS" sz="2000" dirty="0" smtClean="0">
                <a:latin typeface="Times New Roman" panose="02020603050405020304" pitchFamily="18" charset="0"/>
                <a:cs typeface="Times New Roman" panose="02020603050405020304" pitchFamily="18" charset="0"/>
              </a:rPr>
              <a:t>). Један рођени брат или сестра вреде, када је у питању тачност </a:t>
            </a:r>
            <a:r>
              <a:rPr lang="sr-Cyrl-RS" sz="2000" dirty="0" err="1" smtClean="0">
                <a:latin typeface="Times New Roman" panose="02020603050405020304" pitchFamily="18" charset="0"/>
                <a:cs typeface="Times New Roman" panose="02020603050405020304" pitchFamily="18" charset="0"/>
              </a:rPr>
              <a:t>сиб</a:t>
            </a:r>
            <a:r>
              <a:rPr lang="sr-Cyrl-RS" sz="2000" dirty="0" smtClean="0">
                <a:latin typeface="Times New Roman" panose="02020603050405020304" pitchFamily="18" charset="0"/>
                <a:cs typeface="Times New Roman" panose="02020603050405020304" pitchFamily="18" charset="0"/>
              </a:rPr>
              <a:t> теста као петоро полубраће и полусестара.</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72138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391887"/>
            <a:ext cx="8915400" cy="6466114"/>
          </a:xfrm>
        </p:spPr>
        <p:txBody>
          <a:bodyPr>
            <a:normAutofit/>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Селекција по пореклу (педигреу) -  </a:t>
            </a:r>
            <a:r>
              <a:rPr lang="sr-Cyrl-RS" sz="2000" dirty="0" smtClean="0">
                <a:latin typeface="Times New Roman" panose="02020603050405020304" pitchFamily="18" charset="0"/>
                <a:cs typeface="Times New Roman" panose="02020603050405020304" pitchFamily="18" charset="0"/>
              </a:rPr>
              <a:t>порекло животиње чине њени преци.</a:t>
            </a:r>
          </a:p>
          <a:p>
            <a:pPr marL="0" indent="0" algn="just">
              <a:buNone/>
            </a:pPr>
            <a:r>
              <a:rPr lang="sr-Cyrl-RS" sz="2000" dirty="0" smtClean="0">
                <a:latin typeface="Times New Roman" panose="02020603050405020304" pitchFamily="18" charset="0"/>
                <a:cs typeface="Times New Roman" panose="02020603050405020304" pitchFamily="18" charset="0"/>
              </a:rPr>
              <a:t>Производни резултати предака се могу користити за оцену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вредности животиње, уколико она нема сопствене производне резултате, што је случај са младим грлима. Нпр. </a:t>
            </a:r>
            <a:r>
              <a:rPr lang="sr-Cyrl-RS" sz="2000" dirty="0">
                <a:latin typeface="Times New Roman" panose="02020603050405020304" pitchFamily="18" charset="0"/>
                <a:cs typeface="Times New Roman" panose="02020603050405020304" pitchFamily="18" charset="0"/>
              </a:rPr>
              <a:t>п</a:t>
            </a:r>
            <a:r>
              <a:rPr lang="sr-Cyrl-RS" sz="2000" dirty="0" smtClean="0">
                <a:latin typeface="Times New Roman" panose="02020603050405020304" pitchFamily="18" charset="0"/>
                <a:cs typeface="Times New Roman" panose="02020603050405020304" pitchFamily="18" charset="0"/>
              </a:rPr>
              <a:t>одаци о млечности крава се могу добити након првог </a:t>
            </a:r>
            <a:r>
              <a:rPr lang="sr-Cyrl-RS" sz="2000" dirty="0" err="1" smtClean="0">
                <a:latin typeface="Times New Roman" panose="02020603050405020304" pitchFamily="18" charset="0"/>
                <a:cs typeface="Times New Roman" panose="02020603050405020304" pitchFamily="18" charset="0"/>
              </a:rPr>
              <a:t>партуса</a:t>
            </a:r>
            <a:r>
              <a:rPr lang="sr-Cyrl-RS" sz="2000" dirty="0" smtClean="0">
                <a:latin typeface="Times New Roman" panose="02020603050405020304" pitchFamily="18" charset="0"/>
                <a:cs typeface="Times New Roman" panose="02020603050405020304" pitchFamily="18" charset="0"/>
              </a:rPr>
              <a:t>, када је грло старо две и више година или подаци о величини легла </a:t>
            </a:r>
            <a:r>
              <a:rPr lang="sr-Cyrl-RS" sz="2000" dirty="0" err="1" smtClean="0">
                <a:latin typeface="Times New Roman" panose="02020603050405020304" pitchFamily="18" charset="0"/>
                <a:cs typeface="Times New Roman" panose="02020603050405020304" pitchFamily="18" charset="0"/>
              </a:rPr>
              <a:t>првопраскиње</a:t>
            </a:r>
            <a:r>
              <a:rPr lang="sr-Cyrl-RS" sz="2000" dirty="0" smtClean="0">
                <a:latin typeface="Times New Roman" panose="02020603050405020304" pitchFamily="18" charset="0"/>
                <a:cs typeface="Times New Roman" panose="02020603050405020304" pitchFamily="18" charset="0"/>
              </a:rPr>
              <a:t>  постоје тек када је она стара преко годину дана итд.</a:t>
            </a:r>
          </a:p>
          <a:p>
            <a:pPr marL="0" indent="0" algn="just">
              <a:buNone/>
            </a:pPr>
            <a:r>
              <a:rPr lang="sr-Cyrl-RS" sz="2000" dirty="0" smtClean="0">
                <a:latin typeface="Times New Roman" panose="02020603050405020304" pitchFamily="18" charset="0"/>
                <a:cs typeface="Times New Roman" panose="02020603050405020304" pitchFamily="18" charset="0"/>
              </a:rPr>
              <a:t>Полазећи од законитости да јединка добија по половину генетске основе од сваког родитеља, сматра се да се на основу </a:t>
            </a:r>
            <a:r>
              <a:rPr lang="sr-Cyrl-RS" sz="2000" dirty="0" err="1" smtClean="0">
                <a:latin typeface="Times New Roman" panose="02020603050405020304" pitchFamily="18" charset="0"/>
                <a:cs typeface="Times New Roman" panose="02020603050405020304" pitchFamily="18" charset="0"/>
              </a:rPr>
              <a:t>фенотипа</a:t>
            </a:r>
            <a:r>
              <a:rPr lang="sr-Cyrl-RS" sz="2000" dirty="0" smtClean="0">
                <a:latin typeface="Times New Roman" panose="02020603050405020304" pitchFamily="18" charset="0"/>
                <a:cs typeface="Times New Roman" panose="02020603050405020304" pitchFamily="18" charset="0"/>
              </a:rPr>
              <a:t> може тачно утврдити </a:t>
            </a:r>
            <a:r>
              <a:rPr lang="sr-Cyrl-RS" sz="2000" dirty="0" err="1" smtClean="0">
                <a:latin typeface="Times New Roman" panose="02020603050405020304" pitchFamily="18" charset="0"/>
                <a:cs typeface="Times New Roman" panose="02020603050405020304" pitchFamily="18" charset="0"/>
              </a:rPr>
              <a:t>генотип</a:t>
            </a:r>
            <a:r>
              <a:rPr lang="sr-Cyrl-RS" sz="2000" dirty="0" smtClean="0">
                <a:latin typeface="Times New Roman" panose="02020603050405020304" pitchFamily="18" charset="0"/>
                <a:cs typeface="Times New Roman" panose="02020603050405020304" pitchFamily="18" charset="0"/>
              </a:rPr>
              <a:t>. Међутим, квантитативне особине контролише већи број гена, на њих значајно утичу фактори средине, те се због тога </a:t>
            </a:r>
            <a:r>
              <a:rPr lang="sr-Cyrl-RS" sz="2000" dirty="0" err="1" smtClean="0">
                <a:latin typeface="Times New Roman" panose="02020603050405020304" pitchFamily="18" charset="0"/>
                <a:cs typeface="Times New Roman" panose="02020603050405020304" pitchFamily="18" charset="0"/>
              </a:rPr>
              <a:t>генотип</a:t>
            </a:r>
            <a:r>
              <a:rPr lang="sr-Cyrl-RS" sz="2000" dirty="0" smtClean="0">
                <a:latin typeface="Times New Roman" panose="02020603050405020304" pitchFamily="18" charset="0"/>
                <a:cs typeface="Times New Roman" panose="02020603050405020304" pitchFamily="18" charset="0"/>
              </a:rPr>
              <a:t> не може тачно проценити на основу </a:t>
            </a:r>
            <a:r>
              <a:rPr lang="sr-Cyrl-RS" sz="2000" dirty="0" err="1" smtClean="0">
                <a:latin typeface="Times New Roman" panose="02020603050405020304" pitchFamily="18" charset="0"/>
                <a:cs typeface="Times New Roman" panose="02020603050405020304" pitchFamily="18" charset="0"/>
              </a:rPr>
              <a:t>фенотипа</a:t>
            </a:r>
            <a:r>
              <a:rPr lang="sr-Cyrl-RS" sz="2000" dirty="0" smtClean="0">
                <a:latin typeface="Times New Roman" panose="02020603050405020304" pitchFamily="18" charset="0"/>
                <a:cs typeface="Times New Roman" panose="02020603050405020304" pitchFamily="18" charset="0"/>
              </a:rPr>
              <a:t>.</a:t>
            </a:r>
          </a:p>
          <a:p>
            <a:pPr marL="0" indent="0" algn="just">
              <a:buNone/>
            </a:pPr>
            <a:r>
              <a:rPr lang="sr-Cyrl-RS" sz="2000" dirty="0" smtClean="0">
                <a:latin typeface="Times New Roman" panose="02020603050405020304" pitchFamily="18" charset="0"/>
                <a:cs typeface="Times New Roman" panose="02020603050405020304" pitchFamily="18" charset="0"/>
              </a:rPr>
              <a:t>Сви преци, даље од друге генерације (бабе и деде) веома мало доприносе тачности оцене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вредности животиње, независно о њиховом квалитету. Са удаљењем генерација смањује се степен сродства, односно генетска сличност, а тиме и вероватноћа да су добили адекватне гене за дато својство. Ипак, код </a:t>
            </a:r>
            <a:r>
              <a:rPr lang="sr-Cyrl-RS" sz="2000" dirty="0" err="1" smtClean="0">
                <a:latin typeface="Times New Roman" panose="02020603050405020304" pitchFamily="18" charset="0"/>
                <a:cs typeface="Times New Roman" panose="02020603050405020304" pitchFamily="18" charset="0"/>
              </a:rPr>
              <a:t>нисконаследних</a:t>
            </a:r>
            <a:r>
              <a:rPr lang="sr-Cyrl-RS" sz="2000" dirty="0" smtClean="0">
                <a:latin typeface="Times New Roman" panose="02020603050405020304" pitchFamily="18" charset="0"/>
                <a:cs typeface="Times New Roman" panose="02020603050405020304" pitchFamily="18" charset="0"/>
              </a:rPr>
              <a:t> својстава већи значај се придаје селекцији по пореклу (нпр</a:t>
            </a:r>
            <a:r>
              <a:rPr lang="sr-Cyrl-RS" sz="2000" dirty="0">
                <a:latin typeface="Times New Roman" panose="02020603050405020304" pitchFamily="18" charset="0"/>
                <a:cs typeface="Times New Roman" panose="02020603050405020304" pitchFamily="18" charset="0"/>
              </a:rPr>
              <a:t>.</a:t>
            </a:r>
            <a:r>
              <a:rPr lang="sr-Cyrl-RS" sz="2000" dirty="0" smtClean="0">
                <a:latin typeface="Times New Roman" panose="02020603050405020304" pitchFamily="18" charset="0"/>
                <a:cs typeface="Times New Roman" panose="02020603050405020304" pitchFamily="18" charset="0"/>
              </a:rPr>
              <a:t> селекција на број живорођене прасади).</a:t>
            </a:r>
          </a:p>
          <a:p>
            <a:pPr marL="0" indent="0" algn="just">
              <a:buNone/>
            </a:pPr>
            <a:r>
              <a:rPr lang="sr-Cyrl-RS" sz="2000" dirty="0" smtClean="0">
                <a:latin typeface="Times New Roman" panose="02020603050405020304" pitchFamily="18" charset="0"/>
                <a:cs typeface="Times New Roman" panose="02020603050405020304" pitchFamily="18" charset="0"/>
              </a:rPr>
              <a:t>Обим података предака, као и степен сродства, изузетно утичу на тачност </a:t>
            </a:r>
            <a:r>
              <a:rPr lang="sr-Cyrl-RS" sz="2000" dirty="0" err="1" smtClean="0">
                <a:latin typeface="Times New Roman" panose="02020603050405020304" pitchFamily="18" charset="0"/>
                <a:cs typeface="Times New Roman" panose="02020603050405020304" pitchFamily="18" charset="0"/>
              </a:rPr>
              <a:t>селеккције</a:t>
            </a:r>
            <a:r>
              <a:rPr lang="sr-Cyrl-RS" sz="2000" dirty="0" smtClean="0">
                <a:latin typeface="Times New Roman" panose="02020603050405020304" pitchFamily="18" charset="0"/>
                <a:cs typeface="Times New Roman" panose="02020603050405020304" pitchFamily="18" charset="0"/>
              </a:rPr>
              <a:t> по пореклу.</a:t>
            </a: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204089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431074"/>
            <a:ext cx="8915400" cy="6257109"/>
          </a:xfrm>
        </p:spPr>
        <p:txBody>
          <a:bodyPr>
            <a:normAutofit/>
          </a:bodyPr>
          <a:lstStyle/>
          <a:p>
            <a:pPr marL="0" indent="0">
              <a:buNone/>
            </a:pPr>
            <a:r>
              <a:rPr lang="sr-Cyrl-RS" sz="2000" b="1" i="1" dirty="0" smtClean="0">
                <a:latin typeface="Times New Roman" panose="02020603050405020304" pitchFamily="18" charset="0"/>
                <a:cs typeface="Times New Roman" panose="02020603050405020304" pitchFamily="18" charset="0"/>
              </a:rPr>
              <a:t>Селекција по потомству – </a:t>
            </a:r>
            <a:r>
              <a:rPr lang="sr-Cyrl-RS" sz="2000" b="1" i="1" dirty="0" err="1" smtClean="0">
                <a:latin typeface="Times New Roman" panose="02020603050405020304" pitchFamily="18" charset="0"/>
                <a:cs typeface="Times New Roman" panose="02020603050405020304" pitchFamily="18" charset="0"/>
              </a:rPr>
              <a:t>прогени</a:t>
            </a:r>
            <a:r>
              <a:rPr lang="sr-Cyrl-RS" sz="2000" b="1" i="1" dirty="0" smtClean="0">
                <a:latin typeface="Times New Roman" panose="02020603050405020304" pitchFamily="18" charset="0"/>
                <a:cs typeface="Times New Roman" panose="02020603050405020304" pitchFamily="18" charset="0"/>
              </a:rPr>
              <a:t> тест</a:t>
            </a:r>
          </a:p>
          <a:p>
            <a:pPr marL="0" indent="0" algn="just">
              <a:buNone/>
            </a:pPr>
            <a:r>
              <a:rPr lang="sr-Cyrl-RS" sz="2000" dirty="0" smtClean="0">
                <a:latin typeface="Times New Roman" panose="02020603050405020304" pitchFamily="18" charset="0"/>
                <a:cs typeface="Times New Roman" panose="02020603050405020304" pitchFamily="18" charset="0"/>
              </a:rPr>
              <a:t>Овај метод се користи при селекцији </a:t>
            </a:r>
            <a:r>
              <a:rPr lang="sr-Cyrl-RS" sz="2000" dirty="0" err="1" smtClean="0">
                <a:latin typeface="Times New Roman" panose="02020603050405020304" pitchFamily="18" charset="0"/>
                <a:cs typeface="Times New Roman" panose="02020603050405020304" pitchFamily="18" charset="0"/>
              </a:rPr>
              <a:t>приплодњака</a:t>
            </a:r>
            <a:r>
              <a:rPr lang="sr-Cyrl-RS" sz="2000" dirty="0" smtClean="0">
                <a:latin typeface="Times New Roman" panose="02020603050405020304" pitchFamily="18" charset="0"/>
                <a:cs typeface="Times New Roman" panose="02020603050405020304" pitchFamily="18" charset="0"/>
              </a:rPr>
              <a:t> који имају већи број потомака током живота, док се код женских грла, због малог броја потомака практично не примењује. Селекција по потомству се изводи код:</a:t>
            </a:r>
            <a:endParaRPr lang="sr-Cyrl-RS"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Полно условљених својстава (селекција бикова и овнова на млечност, те петлова на својство носивости кокоши).</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Својства која се могу измерити након клања (</a:t>
            </a:r>
            <a:r>
              <a:rPr lang="sr-Cyrl-RS" sz="2000" dirty="0" err="1" smtClean="0">
                <a:latin typeface="Times New Roman" panose="02020603050405020304" pitchFamily="18" charset="0"/>
                <a:cs typeface="Times New Roman" panose="02020603050405020304" pitchFamily="18" charset="0"/>
              </a:rPr>
              <a:t>рандман</a:t>
            </a:r>
            <a:r>
              <a:rPr lang="sr-Cyrl-RS" sz="2000" dirty="0" smtClean="0">
                <a:latin typeface="Times New Roman" panose="02020603050405020304" pitchFamily="18" charset="0"/>
                <a:cs typeface="Times New Roman" panose="02020603050405020304" pitchFamily="18" charset="0"/>
              </a:rPr>
              <a:t>, својства квалитета полутки, односно ткива у полуткама, проценат меса у полуткама и буту, итд.).</a:t>
            </a:r>
          </a:p>
          <a:p>
            <a:pPr marL="0" indent="0" algn="just">
              <a:buNone/>
            </a:pPr>
            <a:r>
              <a:rPr lang="sr-Cyrl-RS" sz="2000" dirty="0" smtClean="0">
                <a:latin typeface="Times New Roman" panose="02020603050405020304" pitchFamily="18" charset="0"/>
                <a:cs typeface="Times New Roman" panose="02020603050405020304" pitchFamily="18" charset="0"/>
              </a:rPr>
              <a:t>Генетски принцип тестирања по потомству су једноставни. Ако сваки потомак репрезентује узорак гена сваког родитеља (случајно </a:t>
            </a:r>
            <a:r>
              <a:rPr lang="sr-Cyrl-RS" sz="2000" dirty="0" err="1" smtClean="0">
                <a:latin typeface="Times New Roman" panose="02020603050405020304" pitchFamily="18" charset="0"/>
                <a:cs typeface="Times New Roman" panose="02020603050405020304" pitchFamily="18" charset="0"/>
              </a:rPr>
              <a:t>узоркован</a:t>
            </a:r>
            <a:r>
              <a:rPr lang="sr-Cyrl-RS" sz="2000" dirty="0" smtClean="0">
                <a:latin typeface="Times New Roman" panose="02020603050405020304" pitchFamily="18" charset="0"/>
                <a:cs typeface="Times New Roman" panose="02020603050405020304" pitchFamily="18" charset="0"/>
              </a:rPr>
              <a:t>), тада више потомака обезбеђује већу тачност </a:t>
            </a:r>
            <a:r>
              <a:rPr lang="sr-Cyrl-RS" sz="2000" dirty="0" err="1" smtClean="0">
                <a:latin typeface="Times New Roman" panose="02020603050405020304" pitchFamily="18" charset="0"/>
                <a:cs typeface="Times New Roman" panose="02020603050405020304" pitchFamily="18" charset="0"/>
              </a:rPr>
              <a:t>генотипа</a:t>
            </a:r>
            <a:r>
              <a:rPr lang="sr-Cyrl-RS" sz="2000" dirty="0" smtClean="0">
                <a:latin typeface="Times New Roman" panose="02020603050405020304" pitchFamily="18" charset="0"/>
                <a:cs typeface="Times New Roman" panose="02020603050405020304" pitchFamily="18" charset="0"/>
              </a:rPr>
              <a:t> родитеља.</a:t>
            </a:r>
          </a:p>
          <a:p>
            <a:pPr marL="0" indent="0" algn="just">
              <a:buNone/>
            </a:pPr>
            <a:r>
              <a:rPr lang="sr-Cyrl-RS" sz="2000" dirty="0" smtClean="0">
                <a:latin typeface="Times New Roman" panose="02020603050405020304" pitchFamily="18" charset="0"/>
                <a:cs typeface="Times New Roman" panose="02020603050405020304" pitchFamily="18" charset="0"/>
              </a:rPr>
              <a:t>Тест по потомству је временски дуготрајан, те држање по групама може бити скуп посао. </a:t>
            </a:r>
          </a:p>
          <a:p>
            <a:pPr marL="0" indent="0" algn="just">
              <a:buNone/>
            </a:pPr>
            <a:r>
              <a:rPr lang="sr-Cyrl-RS" sz="2000" dirty="0" smtClean="0">
                <a:latin typeface="Times New Roman" panose="02020603050405020304" pitchFamily="18" charset="0"/>
                <a:cs typeface="Times New Roman" panose="02020603050405020304" pitchFamily="18" charset="0"/>
              </a:rPr>
              <a:t>Основни аспекти у остварењу најбољег резултата и тачности оцена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вредности, односно генетских разлика између очева тестом по потомству су следећи:</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469698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770709"/>
            <a:ext cx="8915400" cy="5140513"/>
          </a:xfrm>
        </p:spPr>
        <p:txBody>
          <a:bodyPr>
            <a:normAutofit lnSpcReduction="10000"/>
          </a:bodyPr>
          <a:lstStyle/>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Тестирање што више очева (минимум 5-10 очева у тесту);</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Мајке треба да су случајно распоређене при парењу, по очевима, унутар старосних група;</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Тестирати што више потомака по оцу (10-15потомака оба пола по оцу за својства пораста, па до 300-400 потомака по оцу при селекцији на плодност и тешкоће при </a:t>
            </a:r>
            <a:r>
              <a:rPr lang="sr-Cyrl-RS" sz="2000" dirty="0" err="1" smtClean="0">
                <a:latin typeface="Times New Roman" panose="02020603050405020304" pitchFamily="18" charset="0"/>
                <a:cs typeface="Times New Roman" panose="02020603050405020304" pitchFamily="18" charset="0"/>
              </a:rPr>
              <a:t>тељењу</a:t>
            </a:r>
            <a:r>
              <a:rPr lang="sr-Cyrl-RS" sz="2000" dirty="0" smtClean="0">
                <a:latin typeface="Times New Roman" panose="02020603050405020304" pitchFamily="18" charset="0"/>
                <a:cs typeface="Times New Roman" panose="02020603050405020304" pitchFamily="18" charset="0"/>
              </a:rPr>
              <a:t>);</a:t>
            </a:r>
          </a:p>
          <a:p>
            <a:pPr algn="just">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Известан број потомака током теста се шкартира.</a:t>
            </a:r>
          </a:p>
          <a:p>
            <a:pPr marL="0" indent="0" algn="just">
              <a:buNone/>
            </a:pPr>
            <a:r>
              <a:rPr lang="sr-Cyrl-RS" sz="2000" dirty="0" smtClean="0">
                <a:latin typeface="Times New Roman" panose="02020603050405020304" pitchFamily="18" charset="0"/>
                <a:cs typeface="Times New Roman" panose="02020603050405020304" pitchFamily="18" charset="0"/>
              </a:rPr>
              <a:t>Селекција по потомству се заснива на оцени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вредности животиње (мајке или чешће оца) на основу просечне вредности </a:t>
            </a:r>
            <a:r>
              <a:rPr lang="sr-Cyrl-RS" sz="2000" dirty="0" err="1" smtClean="0">
                <a:latin typeface="Times New Roman" panose="02020603050405020304" pitchFamily="18" charset="0"/>
                <a:cs typeface="Times New Roman" panose="02020603050405020304" pitchFamily="18" charset="0"/>
              </a:rPr>
              <a:t>фенотипа</a:t>
            </a:r>
            <a:r>
              <a:rPr lang="sr-Cyrl-RS" sz="2000" dirty="0" smtClean="0">
                <a:latin typeface="Times New Roman" panose="02020603050405020304" pitchFamily="18" charset="0"/>
                <a:cs typeface="Times New Roman" panose="02020603050405020304" pitchFamily="18" charset="0"/>
              </a:rPr>
              <a:t> потомства.</a:t>
            </a:r>
          </a:p>
          <a:p>
            <a:pPr marL="0" indent="0" algn="just">
              <a:buNone/>
            </a:pPr>
            <a:r>
              <a:rPr lang="sr-Cyrl-RS" sz="2000" dirty="0" smtClean="0">
                <a:latin typeface="Times New Roman" panose="02020603050405020304" pitchFamily="18" charset="0"/>
                <a:cs typeface="Times New Roman" panose="02020603050405020304" pitchFamily="18" charset="0"/>
              </a:rPr>
              <a:t>Успешност оцене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вредности животиње по </a:t>
            </a:r>
            <a:r>
              <a:rPr lang="sr-Cyrl-RS" sz="2000" dirty="0" err="1" smtClean="0">
                <a:latin typeface="Times New Roman" panose="02020603050405020304" pitchFamily="18" charset="0"/>
                <a:cs typeface="Times New Roman" panose="02020603050405020304" pitchFamily="18" charset="0"/>
              </a:rPr>
              <a:t>прогеном</a:t>
            </a:r>
            <a:r>
              <a:rPr lang="sr-Cyrl-RS" sz="2000" dirty="0" smtClean="0">
                <a:latin typeface="Times New Roman" panose="02020603050405020304" pitchFamily="18" charset="0"/>
                <a:cs typeface="Times New Roman" panose="02020603050405020304" pitchFamily="18" charset="0"/>
              </a:rPr>
              <a:t> тесту зависи од услова средине под којима производе њени потомци. Врло је важно да се елиминише једнострано деловање неког од спољних фактора.</a:t>
            </a:r>
          </a:p>
          <a:p>
            <a:pPr marL="0" indent="0" algn="just">
              <a:buNone/>
            </a:pPr>
            <a:r>
              <a:rPr lang="sr-Cyrl-RS" sz="2000" dirty="0" smtClean="0">
                <a:latin typeface="Times New Roman" panose="02020603050405020304" pitchFamily="18" charset="0"/>
                <a:cs typeface="Times New Roman" panose="02020603050405020304" pitchFamily="18" charset="0"/>
              </a:rPr>
              <a:t>Врло озбиљна грешка у </a:t>
            </a:r>
            <a:r>
              <a:rPr lang="sr-Cyrl-RS" sz="2000" dirty="0" err="1" smtClean="0">
                <a:latin typeface="Times New Roman" panose="02020603050405020304" pitchFamily="18" charset="0"/>
                <a:cs typeface="Times New Roman" panose="02020603050405020304" pitchFamily="18" charset="0"/>
              </a:rPr>
              <a:t>прогеном</a:t>
            </a:r>
            <a:r>
              <a:rPr lang="sr-Cyrl-RS" sz="2000" dirty="0" smtClean="0">
                <a:latin typeface="Times New Roman" panose="02020603050405020304" pitchFamily="18" charset="0"/>
                <a:cs typeface="Times New Roman" panose="02020603050405020304" pitchFamily="18" charset="0"/>
              </a:rPr>
              <a:t> тесту се јавља уколико је потомство, по коме се цени </a:t>
            </a:r>
            <a:r>
              <a:rPr lang="sr-Cyrl-RS" sz="2000" dirty="0" err="1" smtClean="0">
                <a:latin typeface="Times New Roman" panose="02020603050405020304" pitchFamily="18" charset="0"/>
                <a:cs typeface="Times New Roman" panose="02020603050405020304" pitchFamily="18" charset="0"/>
              </a:rPr>
              <a:t>одгајивачка</a:t>
            </a:r>
            <a:r>
              <a:rPr lang="sr-Cyrl-RS" sz="2000" dirty="0" smtClean="0">
                <a:latin typeface="Times New Roman" panose="02020603050405020304" pitchFamily="18" charset="0"/>
                <a:cs typeface="Times New Roman" panose="02020603050405020304" pitchFamily="18" charset="0"/>
              </a:rPr>
              <a:t> вредност </a:t>
            </a:r>
            <a:r>
              <a:rPr lang="sr-Cyrl-RS" sz="2000" dirty="0" err="1" smtClean="0">
                <a:latin typeface="Times New Roman" panose="02020603050405020304" pitchFamily="18" charset="0"/>
                <a:cs typeface="Times New Roman" panose="02020603050405020304" pitchFamily="18" charset="0"/>
              </a:rPr>
              <a:t>приплодњака</a:t>
            </a:r>
            <a:r>
              <a:rPr lang="sr-Cyrl-RS" sz="2000" dirty="0" smtClean="0">
                <a:latin typeface="Times New Roman" panose="02020603050405020304" pitchFamily="18" charset="0"/>
                <a:cs typeface="Times New Roman" panose="02020603050405020304" pitchFamily="18" charset="0"/>
              </a:rPr>
              <a:t> претходно одабрано (изабрано најбоље).</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91803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92331"/>
            <a:ext cx="8915400" cy="5218891"/>
          </a:xfrm>
        </p:spPr>
        <p:txBody>
          <a:bodyPr>
            <a:normAutofit/>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Посредна - индиректна селекција </a:t>
            </a:r>
          </a:p>
          <a:p>
            <a:pPr marL="0" indent="0" algn="just">
              <a:buNone/>
            </a:pPr>
            <a:r>
              <a:rPr lang="sr-Cyrl-RS" sz="2000" dirty="0" smtClean="0">
                <a:latin typeface="Times New Roman" panose="02020603050405020304" pitchFamily="18" charset="0"/>
                <a:cs typeface="Times New Roman" panose="02020603050405020304" pitchFamily="18" charset="0"/>
              </a:rPr>
              <a:t>Овај метод селекција заснива се на генетској повезаности особина. Под њом се подразумевају промене </a:t>
            </a:r>
            <a:r>
              <a:rPr lang="sr-Cyrl-RS" sz="2000" dirty="0" err="1" smtClean="0">
                <a:latin typeface="Times New Roman" panose="02020603050405020304" pitchFamily="18" charset="0"/>
                <a:cs typeface="Times New Roman" panose="02020603050405020304" pitchFamily="18" charset="0"/>
              </a:rPr>
              <a:t>генотипова</a:t>
            </a:r>
            <a:r>
              <a:rPr lang="sr-Cyrl-RS" sz="2000" dirty="0" smtClean="0">
                <a:latin typeface="Times New Roman" panose="02020603050405020304" pitchFamily="18" charset="0"/>
                <a:cs typeface="Times New Roman" panose="02020603050405020304" pitchFamily="18" charset="0"/>
              </a:rPr>
              <a:t> и </a:t>
            </a:r>
            <a:r>
              <a:rPr lang="sr-Cyrl-RS" sz="2000" dirty="0" err="1" smtClean="0">
                <a:latin typeface="Times New Roman" panose="02020603050405020304" pitchFamily="18" charset="0"/>
                <a:cs typeface="Times New Roman" panose="02020603050405020304" pitchFamily="18" charset="0"/>
              </a:rPr>
              <a:t>фенотипова</a:t>
            </a:r>
            <a:r>
              <a:rPr lang="sr-Cyrl-RS" sz="2000" dirty="0" smtClean="0">
                <a:latin typeface="Times New Roman" panose="02020603050405020304" pitchFamily="18" charset="0"/>
                <a:cs typeface="Times New Roman" panose="02020603050405020304" pitchFamily="18" charset="0"/>
              </a:rPr>
              <a:t> у особинама које су проузроковане селекцијом у другој особини. </a:t>
            </a:r>
          </a:p>
          <a:p>
            <a:pPr marL="0" indent="0" algn="just">
              <a:buNone/>
            </a:pPr>
            <a:r>
              <a:rPr lang="sr-Cyrl-RS" sz="2000" dirty="0" smtClean="0">
                <a:latin typeface="Times New Roman" panose="02020603050405020304" pitchFamily="18" charset="0"/>
                <a:cs typeface="Times New Roman" panose="02020603050405020304" pitchFamily="18" charset="0"/>
              </a:rPr>
              <a:t>Тако нпр., </a:t>
            </a:r>
            <a:r>
              <a:rPr lang="sr-Cyrl-RS" sz="2000" dirty="0" err="1" smtClean="0">
                <a:latin typeface="Times New Roman" panose="02020603050405020304" pitchFamily="18" charset="0"/>
                <a:cs typeface="Times New Roman" panose="02020603050405020304" pitchFamily="18" charset="0"/>
              </a:rPr>
              <a:t>селкција</a:t>
            </a:r>
            <a:r>
              <a:rPr lang="sr-Cyrl-RS" sz="2000" dirty="0" smtClean="0">
                <a:latin typeface="Times New Roman" panose="02020603050405020304" pitchFamily="18" charset="0"/>
                <a:cs typeface="Times New Roman" panose="02020603050405020304" pitchFamily="18" charset="0"/>
              </a:rPr>
              <a:t> код говеда на повећање производње млека, обично смањује садржај млечне масти или промена у количини меса у полуткама свиња је резултат селекције на тању леђну сланину итд.</a:t>
            </a:r>
          </a:p>
          <a:p>
            <a:pPr marL="0" indent="0" algn="just">
              <a:buNone/>
            </a:pPr>
            <a:r>
              <a:rPr lang="sr-Cyrl-RS" sz="2000" dirty="0" smtClean="0">
                <a:latin typeface="Times New Roman" panose="02020603050405020304" pitchFamily="18" charset="0"/>
                <a:cs typeface="Times New Roman" panose="02020603050405020304" pitchFamily="18" charset="0"/>
              </a:rPr>
              <a:t>Ефекат индиректне селекције је најчешће мањи од учинка директне селекције. Међутим, у неким случајевима, када је варијабилност својстава ниска, а оно је у високој генетској корелацији са другим својством, које има већу варијабилност и високу </a:t>
            </a:r>
            <a:r>
              <a:rPr lang="sr-Cyrl-RS" sz="2000" dirty="0" err="1" smtClean="0">
                <a:latin typeface="Times New Roman" panose="02020603050405020304" pitchFamily="18" charset="0"/>
                <a:cs typeface="Times New Roman" panose="02020603050405020304" pitchFamily="18" charset="0"/>
              </a:rPr>
              <a:t>херитабилност</a:t>
            </a:r>
            <a:r>
              <a:rPr lang="sr-Cyrl-RS" sz="2000" dirty="0" smtClean="0">
                <a:latin typeface="Times New Roman" panose="02020603050405020304" pitchFamily="18" charset="0"/>
                <a:cs typeface="Times New Roman" panose="02020603050405020304" pitchFamily="18" charset="0"/>
              </a:rPr>
              <a:t>, индиректна селекција је ефикаснија од директне.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164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822960"/>
            <a:ext cx="8915400" cy="5088262"/>
          </a:xfrm>
        </p:spPr>
        <p:txBody>
          <a:bodyPr>
            <a:normAutofit/>
          </a:bodyPr>
          <a:lstStyle/>
          <a:p>
            <a:pPr marL="0" indent="0">
              <a:buNone/>
            </a:pPr>
            <a:r>
              <a:rPr lang="sr-Cyrl-RS" sz="2000" b="1" i="1" dirty="0" smtClean="0">
                <a:latin typeface="Times New Roman" panose="02020603050405020304" pitchFamily="18" charset="0"/>
                <a:cs typeface="Times New Roman" panose="02020603050405020304" pitchFamily="18" charset="0"/>
              </a:rPr>
              <a:t>Селекција на више особина</a:t>
            </a:r>
          </a:p>
          <a:p>
            <a:pPr marL="0" indent="0">
              <a:buNone/>
            </a:pPr>
            <a:r>
              <a:rPr lang="sr-Cyrl-RS" sz="2000" dirty="0" smtClean="0">
                <a:latin typeface="Times New Roman" panose="02020603050405020304" pitchFamily="18" charset="0"/>
                <a:cs typeface="Times New Roman" panose="02020603050405020304" pitchFamily="18" charset="0"/>
              </a:rPr>
              <a:t>Постоје три метода селекције:</a:t>
            </a:r>
          </a:p>
          <a:p>
            <a:pPr>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Тандем селекција</a:t>
            </a:r>
          </a:p>
          <a:p>
            <a:pPr>
              <a:buFont typeface="Wingdings" panose="05000000000000000000" pitchFamily="2" charset="2"/>
              <a:buChar char="Ø"/>
            </a:pPr>
            <a:r>
              <a:rPr lang="sr-Cyrl-RS" sz="2000" dirty="0" smtClean="0">
                <a:latin typeface="Times New Roman" panose="02020603050405020304" pitchFamily="18" charset="0"/>
                <a:cs typeface="Times New Roman" panose="02020603050405020304" pitchFamily="18" charset="0"/>
              </a:rPr>
              <a:t>Независни ниво селекције</a:t>
            </a:r>
          </a:p>
          <a:p>
            <a:pPr>
              <a:buFont typeface="Wingdings" panose="05000000000000000000" pitchFamily="2" charset="2"/>
              <a:buChar char="Ø"/>
            </a:pP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индекси</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5011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822960"/>
            <a:ext cx="8915400" cy="5088262"/>
          </a:xfrm>
        </p:spPr>
        <p:txBody>
          <a:bodyPr>
            <a:normAutofit/>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Тандем селекција </a:t>
            </a:r>
            <a:r>
              <a:rPr lang="sr-Cyrl-RS" sz="2000" dirty="0" smtClean="0">
                <a:latin typeface="Times New Roman" panose="02020603050405020304" pitchFamily="18" charset="0"/>
                <a:cs typeface="Times New Roman" panose="02020603050405020304" pitchFamily="18" charset="0"/>
              </a:rPr>
              <a:t>је поступак одабирања домаћих животиња  при ком се селекција наизменично спроводи </a:t>
            </a:r>
            <a:r>
              <a:rPr lang="sr-Cyrl-RS" sz="2000" dirty="0" err="1" smtClean="0">
                <a:latin typeface="Times New Roman" panose="02020603050405020304" pitchFamily="18" charset="0"/>
                <a:cs typeface="Times New Roman" panose="02020603050405020304" pitchFamily="18" charset="0"/>
              </a:rPr>
              <a:t>поособинама</a:t>
            </a:r>
            <a:r>
              <a:rPr lang="sr-Cyrl-RS" sz="2000" dirty="0" smtClean="0">
                <a:latin typeface="Times New Roman" panose="02020603050405020304" pitchFamily="18" charset="0"/>
                <a:cs typeface="Times New Roman" panose="02020603050405020304" pitchFamily="18" charset="0"/>
              </a:rPr>
              <a:t>. У току једне или неколико генерација селекција се спроводи на једну особину, затим на особину 2 у истом временском трајању, потом на особину 3, итд. Пошто је завршен један циклус селекције у коме су све особине дошле на ред, поново се почиње са особином 1 у новом циклусу. Тандем селекција се у основи спроводи појединачно по особинама, с тим што се особине смењују. При томе се могу користити сви методи селекције на једну особину.</a:t>
            </a:r>
          </a:p>
          <a:p>
            <a:pPr marL="0" indent="0" algn="just">
              <a:buNone/>
            </a:pPr>
            <a:r>
              <a:rPr lang="sr-Cyrl-RS" sz="2000" dirty="0" smtClean="0">
                <a:latin typeface="Times New Roman" panose="02020603050405020304" pitchFamily="18" charset="0"/>
                <a:cs typeface="Times New Roman" panose="02020603050405020304" pitchFamily="18" charset="0"/>
              </a:rPr>
              <a:t>Ефикасност овог метода селекције зависи великим делом од генетске повезаности између особина.</a:t>
            </a:r>
          </a:p>
          <a:p>
            <a:pPr marL="0" indent="0" algn="just">
              <a:buNone/>
            </a:pPr>
            <a:r>
              <a:rPr lang="sr-Cyrl-RS" sz="2000" dirty="0" smtClean="0">
                <a:latin typeface="Times New Roman" panose="02020603050405020304" pitchFamily="18" charset="0"/>
                <a:cs typeface="Times New Roman" panose="02020603050405020304" pitchFamily="18" charset="0"/>
              </a:rPr>
              <a:t>Тандем селекција се </a:t>
            </a:r>
            <a:r>
              <a:rPr lang="sr-Cyrl-RS" sz="2000" dirty="0" err="1" smtClean="0">
                <a:latin typeface="Times New Roman" panose="02020603050405020304" pitchFamily="18" charset="0"/>
                <a:cs typeface="Times New Roman" panose="02020603050405020304" pitchFamily="18" charset="0"/>
              </a:rPr>
              <a:t>препоручије</a:t>
            </a:r>
            <a:r>
              <a:rPr lang="sr-Cyrl-RS" sz="2000" dirty="0" smtClean="0">
                <a:latin typeface="Times New Roman" panose="02020603050405020304" pitchFamily="18" charset="0"/>
                <a:cs typeface="Times New Roman" panose="02020603050405020304" pitchFamily="18" charset="0"/>
              </a:rPr>
              <a:t> за запате када постоји потреба  да се брже поправи једна особина, на пример, ако је мали интензитет пораста и треба га што пре </a:t>
            </a:r>
            <a:r>
              <a:rPr lang="sr-Cyrl-RS" sz="2000" dirty="0" err="1" smtClean="0">
                <a:latin typeface="Times New Roman" panose="02020603050405020304" pitchFamily="18" charset="0"/>
                <a:cs typeface="Times New Roman" panose="02020603050405020304" pitchFamily="18" charset="0"/>
              </a:rPr>
              <a:t>поравити</a:t>
            </a:r>
            <a:r>
              <a:rPr lang="sr-Cyrl-RS" sz="2000" dirty="0" smtClean="0">
                <a:latin typeface="Times New Roman" panose="02020603050405020304" pitchFamily="18" charset="0"/>
                <a:cs typeface="Times New Roman" panose="02020603050405020304" pitchFamily="18" charset="0"/>
              </a:rPr>
              <a:t>.</a:t>
            </a:r>
          </a:p>
          <a:p>
            <a:pPr marL="0" indent="0" algn="just">
              <a:buNone/>
            </a:pPr>
            <a:r>
              <a:rPr lang="sr-Cyrl-RS" sz="2000" dirty="0" smtClean="0">
                <a:latin typeface="Times New Roman" panose="02020603050405020304" pitchFamily="18" charset="0"/>
                <a:cs typeface="Times New Roman" panose="02020603050405020304" pitchFamily="18" charset="0"/>
              </a:rPr>
              <a:t>Овај модел селекције је претеча моделима као што су </a:t>
            </a: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индекси и мешовити модели селекције </a:t>
            </a:r>
            <a:r>
              <a:rPr lang="en-US" sz="2000" dirty="0" smtClean="0">
                <a:latin typeface="Times New Roman" panose="02020603050405020304" pitchFamily="18" charset="0"/>
                <a:cs typeface="Times New Roman" panose="02020603050405020304" pitchFamily="18" charset="0"/>
              </a:rPr>
              <a:t>BLUP, Animal Model, </a:t>
            </a:r>
            <a:r>
              <a:rPr lang="sr-Cyrl-RS" sz="2000" dirty="0" smtClean="0">
                <a:latin typeface="Times New Roman" panose="02020603050405020304" pitchFamily="18" charset="0"/>
                <a:cs typeface="Times New Roman" panose="02020603050405020304" pitchFamily="18" charset="0"/>
              </a:rPr>
              <a:t>итд.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1906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53143"/>
            <a:ext cx="8915400" cy="5258079"/>
          </a:xfrm>
        </p:spPr>
        <p:txBody>
          <a:bodyPr>
            <a:normAutofit/>
          </a:bodyPr>
          <a:lstStyle/>
          <a:p>
            <a:pPr marL="0" indent="0" algn="just">
              <a:buNone/>
            </a:pPr>
            <a:r>
              <a:rPr lang="sr-Cyrl-RS" sz="2000" b="1" i="1" dirty="0" smtClean="0">
                <a:latin typeface="Times New Roman" panose="02020603050405020304" pitchFamily="18" charset="0"/>
                <a:cs typeface="Times New Roman" panose="02020603050405020304" pitchFamily="18" charset="0"/>
              </a:rPr>
              <a:t>Независни ниво селекције </a:t>
            </a:r>
            <a:r>
              <a:rPr lang="sr-Cyrl-RS" sz="2000" dirty="0" smtClean="0">
                <a:latin typeface="Times New Roman" panose="02020603050405020304" pitchFamily="18" charset="0"/>
                <a:cs typeface="Times New Roman" panose="02020603050405020304" pitchFamily="18" charset="0"/>
              </a:rPr>
              <a:t>представља </a:t>
            </a: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захват у коме се приликом одабирања животиња утврђује минимални стандард за сваку особину.</a:t>
            </a:r>
          </a:p>
          <a:p>
            <a:pPr marL="0" indent="0" algn="just">
              <a:buNone/>
            </a:pPr>
            <a:r>
              <a:rPr lang="sr-Cyrl-RS" sz="2000" dirty="0" smtClean="0">
                <a:latin typeface="Times New Roman" panose="02020603050405020304" pitchFamily="18" charset="0"/>
                <a:cs typeface="Times New Roman" panose="02020603050405020304" pitchFamily="18" charset="0"/>
              </a:rPr>
              <a:t>За приплод се одабирају само она грла чији је ниво селекције сваке особине изнад минималног стандарда. </a:t>
            </a:r>
          </a:p>
          <a:p>
            <a:pPr marL="0" indent="0" algn="just">
              <a:buNone/>
            </a:pPr>
            <a:r>
              <a:rPr lang="sr-Cyrl-RS" sz="2000" dirty="0" smtClean="0">
                <a:latin typeface="Times New Roman" panose="02020603050405020304" pitchFamily="18" charset="0"/>
                <a:cs typeface="Times New Roman" panose="02020603050405020304" pitchFamily="18" charset="0"/>
              </a:rPr>
              <a:t>Нпр. Ако је минимални стандард за принос вуне 3</a:t>
            </a:r>
            <a:r>
              <a:rPr lang="en-US" sz="2000" dirty="0" smtClean="0">
                <a:latin typeface="Times New Roman" panose="02020603050405020304" pitchFamily="18" charset="0"/>
                <a:cs typeface="Times New Roman" panose="02020603050405020304" pitchFamily="18" charset="0"/>
              </a:rPr>
              <a:t>kg</a:t>
            </a:r>
            <a:r>
              <a:rPr lang="sr-Cyrl-RS" sz="2000" dirty="0" smtClean="0">
                <a:latin typeface="Times New Roman" panose="02020603050405020304" pitchFamily="18" charset="0"/>
                <a:cs typeface="Times New Roman" panose="02020603050405020304" pitchFamily="18" charset="0"/>
              </a:rPr>
              <a:t>, а финоћа влакна Б </a:t>
            </a:r>
            <a:r>
              <a:rPr lang="sr-Cyrl-RS" sz="2000" dirty="0" err="1" smtClean="0">
                <a:latin typeface="Times New Roman" panose="02020603050405020304" pitchFamily="18" charset="0"/>
                <a:cs typeface="Times New Roman" panose="02020603050405020304" pitchFamily="18" charset="0"/>
              </a:rPr>
              <a:t>сортимент</a:t>
            </a:r>
            <a:r>
              <a:rPr lang="sr-Cyrl-RS" sz="2000" dirty="0" smtClean="0">
                <a:latin typeface="Times New Roman" panose="02020603050405020304" pitchFamily="18" charset="0"/>
                <a:cs typeface="Times New Roman" panose="02020603050405020304" pitchFamily="18" charset="0"/>
              </a:rPr>
              <a:t>, онда се грло које има принос 3,5</a:t>
            </a:r>
            <a:r>
              <a:rPr lang="en-US" sz="2000" dirty="0" smtClean="0">
                <a:latin typeface="Times New Roman" panose="02020603050405020304" pitchFamily="18" charset="0"/>
                <a:cs typeface="Times New Roman" panose="02020603050405020304" pitchFamily="18" charset="0"/>
              </a:rPr>
              <a:t>kg</a:t>
            </a:r>
            <a:r>
              <a:rPr lang="sr-Cyrl-RS" sz="2000" dirty="0" smtClean="0">
                <a:latin typeface="Times New Roman" panose="02020603050405020304" pitchFamily="18" charset="0"/>
                <a:cs typeface="Times New Roman" panose="02020603050405020304" pitchFamily="18" charset="0"/>
              </a:rPr>
              <a:t> вуне, а финоћу влакна Ц </a:t>
            </a:r>
            <a:r>
              <a:rPr lang="sr-Cyrl-RS" sz="2000" dirty="0" err="1" smtClean="0">
                <a:latin typeface="Times New Roman" panose="02020603050405020304" pitchFamily="18" charset="0"/>
                <a:cs typeface="Times New Roman" panose="02020603050405020304" pitchFamily="18" charset="0"/>
              </a:rPr>
              <a:t>сортимента</a:t>
            </a:r>
            <a:r>
              <a:rPr lang="sr-Cyrl-RS" sz="2000" dirty="0" smtClean="0">
                <a:latin typeface="Times New Roman" panose="02020603050405020304" pitchFamily="18" charset="0"/>
                <a:cs typeface="Times New Roman" panose="02020603050405020304" pitchFamily="18" charset="0"/>
              </a:rPr>
              <a:t> неће оставити за приплод. </a:t>
            </a:r>
          </a:p>
          <a:p>
            <a:pPr marL="0" indent="0" algn="just">
              <a:buNone/>
            </a:pPr>
            <a:r>
              <a:rPr lang="sr-Cyrl-RS" sz="2000" dirty="0" smtClean="0">
                <a:latin typeface="Times New Roman" panose="02020603050405020304" pitchFamily="18" charset="0"/>
                <a:cs typeface="Times New Roman" panose="02020603050405020304" pitchFamily="18" charset="0"/>
              </a:rPr>
              <a:t>Недостатак овог поступка селекције је у немогућности компензације слабије изражене особине са изражајнијим другим својством.</a:t>
            </a:r>
          </a:p>
          <a:p>
            <a:pPr marL="0" indent="0" algn="just">
              <a:buNone/>
            </a:pPr>
            <a:r>
              <a:rPr lang="sr-Cyrl-RS" sz="2000" dirty="0" smtClean="0">
                <a:latin typeface="Times New Roman" panose="02020603050405020304" pitchFamily="18" charset="0"/>
                <a:cs typeface="Times New Roman" panose="02020603050405020304" pitchFamily="18" charset="0"/>
              </a:rPr>
              <a:t>Независни ниво селекције се може изводити у различитом узрасту животиња и временском раздобљу, те због тога има предности у погледу трошкова.</a:t>
            </a:r>
          </a:p>
          <a:p>
            <a:pPr marL="0" indent="0" algn="just">
              <a:buNone/>
            </a:pPr>
            <a:r>
              <a:rPr lang="sr-Cyrl-RS" sz="2000" dirty="0" smtClean="0">
                <a:latin typeface="Times New Roman" panose="02020603050405020304" pitchFamily="18" charset="0"/>
                <a:cs typeface="Times New Roman" panose="02020603050405020304" pitchFamily="18" charset="0"/>
              </a:rPr>
              <a:t>Може имати озбиљне недостатке у услед неједнаког интензитета селекције.</a:t>
            </a:r>
          </a:p>
          <a:p>
            <a:pPr marL="0" indent="0" algn="just">
              <a:buNone/>
            </a:pPr>
            <a:r>
              <a:rPr lang="sr-Cyrl-RS" sz="2000" dirty="0" smtClean="0">
                <a:latin typeface="Times New Roman" panose="02020603050405020304" pitchFamily="18" charset="0"/>
                <a:cs typeface="Times New Roman" panose="02020603050405020304" pitchFamily="18" charset="0"/>
              </a:rPr>
              <a:t>Селекција у првим фазама је </a:t>
            </a:r>
            <a:r>
              <a:rPr lang="sr-Cyrl-RS" sz="2000" dirty="0" err="1" smtClean="0">
                <a:latin typeface="Times New Roman" panose="02020603050405020304" pitchFamily="18" charset="0"/>
                <a:cs typeface="Times New Roman" panose="02020603050405020304" pitchFamily="18" charset="0"/>
              </a:rPr>
              <a:t>строжија</a:t>
            </a:r>
            <a:r>
              <a:rPr lang="sr-Cyrl-RS" sz="2000" dirty="0" smtClean="0">
                <a:latin typeface="Times New Roman" panose="02020603050405020304" pitchFamily="18" charset="0"/>
                <a:cs typeface="Times New Roman" panose="02020603050405020304" pitchFamily="18" charset="0"/>
              </a:rPr>
              <a:t> у односу на каснија одабирања.</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55284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770709"/>
            <a:ext cx="8915400" cy="5140513"/>
          </a:xfrm>
        </p:spPr>
        <p:txBody>
          <a:bodyPr>
            <a:normAutofit/>
          </a:bodyPr>
          <a:lstStyle/>
          <a:p>
            <a:pPr marL="0" indent="0">
              <a:buNone/>
            </a:pPr>
            <a:r>
              <a:rPr lang="sr-Cyrl-RS" sz="2000" b="1" i="1" dirty="0" err="1" smtClean="0">
                <a:latin typeface="Times New Roman" panose="02020603050405020304" pitchFamily="18" charset="0"/>
                <a:cs typeface="Times New Roman" panose="02020603050405020304" pitchFamily="18" charset="0"/>
              </a:rPr>
              <a:t>Селекцијски</a:t>
            </a:r>
            <a:r>
              <a:rPr lang="sr-Cyrl-RS" sz="2000" b="1" i="1" dirty="0" smtClean="0">
                <a:latin typeface="Times New Roman" panose="02020603050405020304" pitchFamily="18" charset="0"/>
                <a:cs typeface="Times New Roman" panose="02020603050405020304" pitchFamily="18" charset="0"/>
              </a:rPr>
              <a:t> индекси </a:t>
            </a:r>
          </a:p>
          <a:p>
            <a:pPr marL="0" indent="0">
              <a:buNone/>
            </a:pPr>
            <a:r>
              <a:rPr lang="sr-Cyrl-RS" sz="2000" dirty="0" smtClean="0">
                <a:latin typeface="Times New Roman" panose="02020603050405020304" pitchFamily="18" charset="0"/>
                <a:cs typeface="Times New Roman" panose="02020603050405020304" pitchFamily="18" charset="0"/>
              </a:rPr>
              <a:t>Узгојна вредност приплодног грла зависи од већег броја особина. Међутим, све особине немају исти економски </a:t>
            </a:r>
            <a:r>
              <a:rPr lang="sr-Cyrl-RS" sz="2000" dirty="0" err="1" smtClean="0">
                <a:latin typeface="Times New Roman" panose="02020603050405020304" pitchFamily="18" charset="0"/>
                <a:cs typeface="Times New Roman" panose="02020603050405020304" pitchFamily="18" charset="0"/>
              </a:rPr>
              <a:t>занчај</a:t>
            </a:r>
            <a:r>
              <a:rPr lang="sr-Cyrl-RS" sz="2000" dirty="0" smtClean="0">
                <a:latin typeface="Times New Roman" panose="02020603050405020304" pitchFamily="18" charset="0"/>
                <a:cs typeface="Times New Roman" panose="02020603050405020304" pitchFamily="18" charset="0"/>
              </a:rPr>
              <a:t>, те је при селекцији, на основу апсолутних вредности тешко одлучити које грло је боље. Да бисмо добили коначну оцену, треба сваку особину изразити релативним вредностима, тако да се коначна вредност грла изрази једним бројем или индексом, па оно грло које покаже највећу вредност сматра се и најбољим.</a:t>
            </a:r>
          </a:p>
          <a:p>
            <a:pPr marL="0" indent="0">
              <a:buNone/>
            </a:pPr>
            <a:r>
              <a:rPr lang="sr-Cyrl-RS" sz="2000" dirty="0" err="1" smtClean="0">
                <a:latin typeface="Times New Roman" panose="02020603050405020304" pitchFamily="18" charset="0"/>
                <a:cs typeface="Times New Roman" panose="02020603050405020304" pitchFamily="18" charset="0"/>
              </a:rPr>
              <a:t>Селекцијски</a:t>
            </a:r>
            <a:r>
              <a:rPr lang="sr-Cyrl-RS" sz="2000" dirty="0" smtClean="0">
                <a:latin typeface="Times New Roman" panose="02020603050405020304" pitchFamily="18" charset="0"/>
                <a:cs typeface="Times New Roman" panose="02020603050405020304" pitchFamily="18" charset="0"/>
              </a:rPr>
              <a:t> индекс (</a:t>
            </a:r>
            <a:r>
              <a:rPr lang="en-US" sz="2000" dirty="0" smtClean="0">
                <a:latin typeface="Times New Roman" panose="02020603050405020304" pitchFamily="18" charset="0"/>
                <a:cs typeface="Times New Roman" panose="02020603050405020304" pitchFamily="18" charset="0"/>
              </a:rPr>
              <a:t>I) </a:t>
            </a:r>
            <a:r>
              <a:rPr lang="sr-Cyrl-RS" sz="2000" dirty="0" smtClean="0">
                <a:latin typeface="Times New Roman" panose="02020603050405020304" pitchFamily="18" charset="0"/>
                <a:cs typeface="Times New Roman" panose="02020603050405020304" pitchFamily="18" charset="0"/>
              </a:rPr>
              <a:t>може се изразити као:</a:t>
            </a:r>
            <a:endParaRPr lang="en-US" sz="2000" dirty="0" smtClean="0">
              <a:latin typeface="Times New Roman" panose="02020603050405020304" pitchFamily="18" charset="0"/>
              <a:cs typeface="Times New Roman" panose="02020603050405020304" pitchFamily="18" charset="0"/>
            </a:endParaRPr>
          </a:p>
          <a:p>
            <a:pPr marL="0" indent="0">
              <a:buNone/>
            </a:pPr>
            <a:endParaRPr lang="sr-Cyrl-RS" sz="2000" dirty="0" smtClean="0">
              <a:latin typeface="Times New Roman" panose="02020603050405020304" pitchFamily="18" charset="0"/>
              <a:cs typeface="Times New Roman" panose="02020603050405020304" pitchFamily="18" charset="0"/>
            </a:endParaRPr>
          </a:p>
          <a:p>
            <a:pPr marL="0" indent="0" algn="ctr">
              <a:buNone/>
            </a:pPr>
            <a:r>
              <a:rPr lang="en-US" sz="2400" b="1" dirty="0" smtClean="0">
                <a:latin typeface="Times New Roman" panose="02020603050405020304" pitchFamily="18" charset="0"/>
                <a:cs typeface="Times New Roman" panose="02020603050405020304" pitchFamily="18" charset="0"/>
              </a:rPr>
              <a:t>I = </a:t>
            </a:r>
            <a:r>
              <a:rPr lang="en-US" sz="2400" b="1" dirty="0" err="1" smtClean="0">
                <a:latin typeface="Times New Roman" panose="02020603050405020304" pitchFamily="18" charset="0"/>
                <a:cs typeface="Times New Roman" panose="02020603050405020304" pitchFamily="18" charset="0"/>
              </a:rPr>
              <a:t>b₁x</a:t>
            </a:r>
            <a:r>
              <a:rPr lang="en-US" sz="2400" b="1" dirty="0" smtClean="0">
                <a:latin typeface="Times New Roman" panose="02020603050405020304" pitchFamily="18" charset="0"/>
                <a:cs typeface="Times New Roman" panose="02020603050405020304" pitchFamily="18" charset="0"/>
              </a:rPr>
              <a:t>₁+</a:t>
            </a:r>
            <a:r>
              <a:rPr lang="en-US" sz="2400" b="1" dirty="0" err="1" smtClean="0">
                <a:latin typeface="Times New Roman" panose="02020603050405020304" pitchFamily="18" charset="0"/>
                <a:cs typeface="Times New Roman" panose="02020603050405020304" pitchFamily="18" charset="0"/>
              </a:rPr>
              <a:t>b₂x</a:t>
            </a:r>
            <a:r>
              <a:rPr lang="en-US" sz="2400" b="1" dirty="0" smtClean="0">
                <a:latin typeface="Times New Roman" panose="02020603050405020304" pitchFamily="18" charset="0"/>
                <a:cs typeface="Times New Roman" panose="02020603050405020304" pitchFamily="18" charset="0"/>
              </a:rPr>
              <a:t>₂+…</a:t>
            </a:r>
            <a:r>
              <a:rPr lang="en-US" sz="2400" b="1" dirty="0" err="1" smtClean="0">
                <a:latin typeface="Times New Roman" panose="02020603050405020304" pitchFamily="18" charset="0"/>
                <a:cs typeface="Times New Roman" panose="02020603050405020304" pitchFamily="18" charset="0"/>
              </a:rPr>
              <a:t>bₙx</a:t>
            </a:r>
            <a:r>
              <a:rPr lang="en-US" sz="2400" b="1" dirty="0" smtClean="0">
                <a:latin typeface="Times New Roman" panose="02020603050405020304" pitchFamily="18" charset="0"/>
                <a:cs typeface="Times New Roman" panose="02020603050405020304" pitchFamily="18" charset="0"/>
              </a:rPr>
              <a:t>ₙ</a:t>
            </a:r>
          </a:p>
          <a:p>
            <a:pPr marL="0" indent="0" algn="ctr">
              <a:buNone/>
            </a:pPr>
            <a:endParaRPr lang="en-US" sz="2400" b="1" dirty="0" smtClean="0">
              <a:latin typeface="Times New Roman" panose="02020603050405020304" pitchFamily="18" charset="0"/>
              <a:cs typeface="Times New Roman" panose="02020603050405020304" pitchFamily="18" charset="0"/>
            </a:endParaRPr>
          </a:p>
          <a:p>
            <a:pPr marL="0" indent="0" algn="just">
              <a:buNone/>
            </a:pPr>
            <a:r>
              <a:rPr lang="sr-Cyrl-RS" sz="2000" dirty="0" smtClean="0">
                <a:latin typeface="Times New Roman" panose="02020603050405020304" pitchFamily="18" charset="0"/>
                <a:cs typeface="Times New Roman" panose="02020603050405020304" pitchFamily="18" charset="0"/>
              </a:rPr>
              <a:t>Где је: </a:t>
            </a:r>
            <a:r>
              <a:rPr lang="en-US" sz="2000" dirty="0" smtClean="0">
                <a:latin typeface="Times New Roman" panose="02020603050405020304" pitchFamily="18" charset="0"/>
                <a:cs typeface="Times New Roman" panose="02020603050405020304" pitchFamily="18" charset="0"/>
              </a:rPr>
              <a:t>b₁…n₁</a:t>
            </a:r>
            <a:r>
              <a:rPr lang="sr-Cyrl-RS" sz="2000" dirty="0" smtClean="0">
                <a:latin typeface="Times New Roman" panose="02020603050405020304" pitchFamily="18" charset="0"/>
                <a:cs typeface="Times New Roman" panose="02020603050405020304" pitchFamily="18" charset="0"/>
              </a:rPr>
              <a:t> - </a:t>
            </a:r>
            <a:r>
              <a:rPr lang="sr-Cyrl-RS" sz="2000" dirty="0" err="1" smtClean="0">
                <a:latin typeface="Times New Roman" panose="02020603050405020304" pitchFamily="18" charset="0"/>
                <a:cs typeface="Times New Roman" panose="02020603050405020304" pitchFamily="18" charset="0"/>
              </a:rPr>
              <a:t>фенотипска</a:t>
            </a:r>
            <a:r>
              <a:rPr lang="sr-Cyrl-RS" sz="2000" dirty="0" smtClean="0">
                <a:latin typeface="Times New Roman" panose="02020603050405020304" pitchFamily="18" charset="0"/>
                <a:cs typeface="Times New Roman" panose="02020603050405020304" pitchFamily="18" charset="0"/>
              </a:rPr>
              <a:t> вредност особина укључених у индекс</a:t>
            </a:r>
          </a:p>
          <a:p>
            <a:pPr marL="0" indent="0" algn="just">
              <a:buNone/>
            </a:pPr>
            <a:r>
              <a:rPr lang="sr-Cyrl-RS" sz="2000" dirty="0">
                <a:latin typeface="Times New Roman" panose="02020603050405020304" pitchFamily="18" charset="0"/>
                <a:cs typeface="Times New Roman" panose="02020603050405020304" pitchFamily="18" charset="0"/>
              </a:rPr>
              <a:t> </a:t>
            </a:r>
            <a:r>
              <a:rPr lang="sr-Cyrl-RS"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x₁…n₁</a:t>
            </a:r>
            <a:r>
              <a:rPr lang="sr-Cyrl-RS" sz="2000" dirty="0" smtClean="0">
                <a:latin typeface="Times New Roman" panose="02020603050405020304" pitchFamily="18" charset="0"/>
                <a:cs typeface="Times New Roman" panose="02020603050405020304" pitchFamily="18" charset="0"/>
              </a:rPr>
              <a:t> - тачност оцене </a:t>
            </a:r>
            <a:r>
              <a:rPr lang="sr-Cyrl-RS" sz="2000" dirty="0" err="1" smtClean="0">
                <a:latin typeface="Times New Roman" panose="02020603050405020304" pitchFamily="18" charset="0"/>
                <a:cs typeface="Times New Roman" panose="02020603050405020304" pitchFamily="18" charset="0"/>
              </a:rPr>
              <a:t>одгајивачке</a:t>
            </a:r>
            <a:r>
              <a:rPr lang="sr-Cyrl-RS" sz="2000" dirty="0" smtClean="0">
                <a:latin typeface="Times New Roman" panose="02020603050405020304" pitchFamily="18" charset="0"/>
                <a:cs typeface="Times New Roman" panose="02020603050405020304" pitchFamily="18" charset="0"/>
              </a:rPr>
              <a:t> вредности приплодних грла</a:t>
            </a:r>
            <a:endParaRPr lang="en-US" sz="2000" dirty="0" smtClean="0">
              <a:latin typeface="Times New Roman" panose="02020603050405020304" pitchFamily="18" charset="0"/>
              <a:cs typeface="Times New Roman" panose="02020603050405020304" pitchFamily="18" charset="0"/>
            </a:endParaRPr>
          </a:p>
          <a:p>
            <a:pPr marL="0" indent="0" algn="just">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2627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744583"/>
            <a:ext cx="8915400" cy="5166639"/>
          </a:xfrm>
        </p:spPr>
        <p:txBody>
          <a:bodyPr>
            <a:normAutofit lnSpcReduction="10000"/>
          </a:bodyPr>
          <a:lstStyle/>
          <a:p>
            <a:pPr marL="0" indent="0" algn="just">
              <a:buNone/>
            </a:pPr>
            <a:r>
              <a:rPr lang="sr-Cyrl-RS" sz="2000" dirty="0" err="1" smtClean="0">
                <a:latin typeface="Times New Roman" panose="02020603050405020304" pitchFamily="18" charset="0"/>
                <a:cs typeface="Times New Roman" panose="02020603050405020304" pitchFamily="18" charset="0"/>
              </a:rPr>
              <a:t>Агрегатни</a:t>
            </a:r>
            <a:r>
              <a:rPr lang="sr-Cyrl-RS" sz="2000" dirty="0" smtClean="0">
                <a:latin typeface="Times New Roman" panose="02020603050405020304" pitchFamily="18" charset="0"/>
                <a:cs typeface="Times New Roman" panose="02020603050405020304" pitchFamily="18" charset="0"/>
              </a:rPr>
              <a:t> </a:t>
            </a:r>
            <a:r>
              <a:rPr lang="sr-Cyrl-RS" sz="2000" dirty="0" err="1" smtClean="0">
                <a:latin typeface="Times New Roman" panose="02020603050405020304" pitchFamily="18" charset="0"/>
                <a:cs typeface="Times New Roman" panose="02020603050405020304" pitchFamily="18" charset="0"/>
              </a:rPr>
              <a:t>генотип</a:t>
            </a:r>
            <a:r>
              <a:rPr lang="sr-Cyrl-RS" sz="2000" dirty="0" smtClean="0">
                <a:latin typeface="Times New Roman" panose="02020603050405020304" pitchFamily="18" charset="0"/>
                <a:cs typeface="Times New Roman" panose="02020603050405020304" pitchFamily="18" charset="0"/>
              </a:rPr>
              <a:t> једне животиње (Н) је дефинисан као:</a:t>
            </a:r>
          </a:p>
          <a:p>
            <a:pPr marL="0" indent="0" algn="just">
              <a:buNone/>
            </a:pPr>
            <a:endParaRPr lang="sr-Cyrl-RS" sz="2000" dirty="0">
              <a:latin typeface="Times New Roman" panose="02020603050405020304" pitchFamily="18" charset="0"/>
              <a:cs typeface="Times New Roman" panose="02020603050405020304" pitchFamily="18" charset="0"/>
            </a:endParaRPr>
          </a:p>
          <a:p>
            <a:pPr marL="0" indent="0" algn="just">
              <a:buNone/>
            </a:pPr>
            <a:r>
              <a:rPr lang="en-US" sz="2400" b="1" dirty="0" smtClean="0">
                <a:latin typeface="Times New Roman" panose="02020603050405020304" pitchFamily="18" charset="0"/>
                <a:cs typeface="Times New Roman" panose="02020603050405020304" pitchFamily="18" charset="0"/>
              </a:rPr>
              <a:t>H = </a:t>
            </a:r>
            <a:r>
              <a:rPr lang="en-US" sz="2400" b="1" dirty="0" err="1" smtClean="0">
                <a:latin typeface="Times New Roman" panose="02020603050405020304" pitchFamily="18" charset="0"/>
                <a:cs typeface="Times New Roman" panose="02020603050405020304" pitchFamily="18" charset="0"/>
              </a:rPr>
              <a:t>a₁G</a:t>
            </a:r>
            <a:r>
              <a:rPr lang="en-US" sz="2400" b="1" dirty="0" smtClean="0">
                <a:latin typeface="Times New Roman" panose="02020603050405020304" pitchFamily="18" charset="0"/>
                <a:cs typeface="Times New Roman" panose="02020603050405020304" pitchFamily="18" charset="0"/>
              </a:rPr>
              <a:t>₁+</a:t>
            </a:r>
            <a:r>
              <a:rPr lang="en-US" sz="2400" b="1" dirty="0" err="1" smtClean="0">
                <a:latin typeface="Times New Roman" panose="02020603050405020304" pitchFamily="18" charset="0"/>
                <a:cs typeface="Times New Roman" panose="02020603050405020304" pitchFamily="18" charset="0"/>
              </a:rPr>
              <a:t>a₁G</a:t>
            </a:r>
            <a:r>
              <a:rPr lang="en-US" sz="2400" b="1" dirty="0" smtClean="0">
                <a:latin typeface="Times New Roman" panose="02020603050405020304" pitchFamily="18" charset="0"/>
                <a:cs typeface="Times New Roman" panose="02020603050405020304" pitchFamily="18" charset="0"/>
              </a:rPr>
              <a:t>₁+…</a:t>
            </a:r>
            <a:r>
              <a:rPr lang="en-US" sz="2400" b="1" dirty="0" err="1" smtClean="0">
                <a:latin typeface="Times New Roman" panose="02020603050405020304" pitchFamily="18" charset="0"/>
                <a:cs typeface="Times New Roman" panose="02020603050405020304" pitchFamily="18" charset="0"/>
              </a:rPr>
              <a:t>aₙG</a:t>
            </a:r>
            <a:r>
              <a:rPr lang="en-US" sz="2400" b="1" dirty="0">
                <a:latin typeface="Times New Roman" panose="02020603050405020304" pitchFamily="18" charset="0"/>
                <a:cs typeface="Times New Roman" panose="02020603050405020304" pitchFamily="18" charset="0"/>
              </a:rPr>
              <a:t>ₙ</a:t>
            </a:r>
            <a:endParaRPr lang="en-US" sz="2400" b="1" dirty="0" smtClean="0">
              <a:latin typeface="Times New Roman" panose="02020603050405020304" pitchFamily="18" charset="0"/>
              <a:cs typeface="Times New Roman" panose="02020603050405020304" pitchFamily="18" charset="0"/>
            </a:endParaRPr>
          </a:p>
          <a:p>
            <a:pPr marL="0" indent="0" algn="just">
              <a:buNone/>
            </a:pPr>
            <a:r>
              <a:rPr lang="sr-Cyrl-RS" sz="2000" dirty="0" smtClean="0">
                <a:latin typeface="Times New Roman" panose="02020603050405020304" pitchFamily="18" charset="0"/>
                <a:cs typeface="Times New Roman" panose="02020603050405020304" pitchFamily="18" charset="0"/>
              </a:rPr>
              <a:t>Где је:</a:t>
            </a:r>
            <a:endParaRPr lang="en-US" sz="2000" dirty="0" smtClean="0">
              <a:latin typeface="Times New Roman" panose="02020603050405020304" pitchFamily="18" charset="0"/>
              <a:cs typeface="Times New Roman" panose="02020603050405020304" pitchFamily="18" charset="0"/>
            </a:endParaRPr>
          </a:p>
          <a:p>
            <a:pPr marL="0" indent="0" algn="just">
              <a:buNone/>
            </a:pPr>
            <a:r>
              <a:rPr lang="en-US" sz="2000" dirty="0" smtClean="0">
                <a:latin typeface="Times New Roman" panose="02020603050405020304" pitchFamily="18" charset="0"/>
                <a:cs typeface="Times New Roman" panose="02020603050405020304" pitchFamily="18" charset="0"/>
              </a:rPr>
              <a:t>a₁…aₙ - </a:t>
            </a:r>
            <a:r>
              <a:rPr lang="sr-Cyrl-RS" sz="2000" dirty="0" smtClean="0">
                <a:latin typeface="Times New Roman" panose="02020603050405020304" pitchFamily="18" charset="0"/>
                <a:cs typeface="Times New Roman" panose="02020603050405020304" pitchFamily="18" charset="0"/>
              </a:rPr>
              <a:t>економски ефекат генетског побољшања особине </a:t>
            </a:r>
            <a:endParaRPr lang="en-US" sz="2000" dirty="0" smtClean="0">
              <a:latin typeface="Times New Roman" panose="02020603050405020304" pitchFamily="18" charset="0"/>
              <a:cs typeface="Times New Roman" panose="02020603050405020304" pitchFamily="18" charset="0"/>
            </a:endParaRPr>
          </a:p>
          <a:p>
            <a:pPr marL="0" indent="0" algn="just">
              <a:buNone/>
            </a:pPr>
            <a:r>
              <a:rPr lang="en-US" sz="2000" dirty="0" smtClean="0">
                <a:latin typeface="Times New Roman" panose="02020603050405020304" pitchFamily="18" charset="0"/>
                <a:cs typeface="Times New Roman" panose="02020603050405020304" pitchFamily="18" charset="0"/>
              </a:rPr>
              <a:t>G₁…Gₙ - </a:t>
            </a:r>
            <a:r>
              <a:rPr lang="sr-Cyrl-RS" sz="2000" dirty="0" smtClean="0">
                <a:latin typeface="Times New Roman" panose="02020603050405020304" pitchFamily="18" charset="0"/>
                <a:cs typeface="Times New Roman" panose="02020603050405020304" pitchFamily="18" charset="0"/>
              </a:rPr>
              <a:t>генетска вредност особине</a:t>
            </a:r>
          </a:p>
          <a:p>
            <a:pPr marL="0" indent="0" algn="just">
              <a:buNone/>
            </a:pPr>
            <a:r>
              <a:rPr lang="sr-Cyrl-RS" sz="2000" dirty="0" smtClean="0">
                <a:latin typeface="Times New Roman" panose="02020603050405020304" pitchFamily="18" charset="0"/>
                <a:cs typeface="Times New Roman" panose="02020603050405020304" pitchFamily="18" charset="0"/>
              </a:rPr>
              <a:t>Применом </a:t>
            </a:r>
            <a:r>
              <a:rPr lang="sr-Cyrl-RS" sz="2000" dirty="0" err="1" smtClean="0">
                <a:latin typeface="Times New Roman" panose="02020603050405020304" pitchFamily="18" charset="0"/>
                <a:cs typeface="Times New Roman" panose="02020603050405020304" pitchFamily="18" charset="0"/>
              </a:rPr>
              <a:t>селекцијских</a:t>
            </a:r>
            <a:r>
              <a:rPr lang="sr-Cyrl-RS" sz="2000" dirty="0" smtClean="0">
                <a:latin typeface="Times New Roman" panose="02020603050405020304" pitchFamily="18" charset="0"/>
                <a:cs typeface="Times New Roman" panose="02020603050405020304" pitchFamily="18" charset="0"/>
              </a:rPr>
              <a:t> индекса може се постићи знатно веће генетско побољшање него применом тандем или независног нивоа селекције. Колику ћемо важност дати поједином својству зависи од његовог економског значаја, висине коефицијента наследности и генетске повезаности особина. </a:t>
            </a:r>
          </a:p>
          <a:p>
            <a:pPr marL="0" indent="0" algn="just">
              <a:buNone/>
            </a:pPr>
            <a:r>
              <a:rPr lang="sr-Cyrl-RS" sz="2000" dirty="0" smtClean="0">
                <a:latin typeface="Times New Roman" panose="02020603050405020304" pitchFamily="18" charset="0"/>
                <a:cs typeface="Times New Roman" panose="02020603050405020304" pitchFamily="18" charset="0"/>
              </a:rPr>
              <a:t>Селекција путем индекса може се вршити различитим обимом информација и то: </a:t>
            </a:r>
          </a:p>
          <a:p>
            <a:pPr marL="457200" indent="-457200" algn="just">
              <a:buFont typeface="+mj-lt"/>
              <a:buAutoNum type="alphaLcPeriod"/>
            </a:pPr>
            <a:r>
              <a:rPr lang="sr-Cyrl-RS" sz="2000" dirty="0" err="1" smtClean="0">
                <a:latin typeface="Times New Roman" panose="02020603050405020304" pitchFamily="18" charset="0"/>
                <a:cs typeface="Times New Roman" panose="02020603050405020304" pitchFamily="18" charset="0"/>
              </a:rPr>
              <a:t>Слекција</a:t>
            </a:r>
            <a:r>
              <a:rPr lang="sr-Cyrl-RS" sz="2000" dirty="0" smtClean="0">
                <a:latin typeface="Times New Roman" panose="02020603050405020304" pitchFamily="18" charset="0"/>
                <a:cs typeface="Times New Roman" panose="02020603050405020304" pitchFamily="18" charset="0"/>
              </a:rPr>
              <a:t> базирана на једној особини, користећи информације од саме животиње и њених значајних предака;</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7305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66206"/>
            <a:ext cx="8915400" cy="5799908"/>
          </a:xfrm>
        </p:spPr>
        <p:txBody>
          <a:bodyPr>
            <a:normAutofit lnSpcReduction="10000"/>
          </a:bodyPr>
          <a:lstStyle/>
          <a:p>
            <a:pPr marL="0" indent="0" algn="just">
              <a:buNone/>
            </a:pPr>
            <a:r>
              <a:rPr lang="sr-Cyrl-RS" sz="2000" dirty="0">
                <a:latin typeface="Times New Roman" panose="02020603050405020304" pitchFamily="18" charset="0"/>
                <a:cs typeface="Times New Roman" panose="02020603050405020304" pitchFamily="18" charset="0"/>
              </a:rPr>
              <a:t>Селекција путем индекса може се вршити различитим обимом информација и то: </a:t>
            </a:r>
          </a:p>
          <a:p>
            <a:pPr marL="457200" indent="-457200" algn="just">
              <a:buFont typeface="+mj-lt"/>
              <a:buAutoNum type="alphaLcPeriod"/>
            </a:pPr>
            <a:r>
              <a:rPr lang="sr-Cyrl-RS" sz="2000" dirty="0" err="1">
                <a:latin typeface="Times New Roman" panose="02020603050405020304" pitchFamily="18" charset="0"/>
                <a:cs typeface="Times New Roman" panose="02020603050405020304" pitchFamily="18" charset="0"/>
              </a:rPr>
              <a:t>Слекција</a:t>
            </a:r>
            <a:r>
              <a:rPr lang="sr-Cyrl-RS" sz="2000" dirty="0">
                <a:latin typeface="Times New Roman" panose="02020603050405020304" pitchFamily="18" charset="0"/>
                <a:cs typeface="Times New Roman" panose="02020603050405020304" pitchFamily="18" charset="0"/>
              </a:rPr>
              <a:t> базирана на једној особини, користећи информације од саме животиње и њених значајних предака</a:t>
            </a:r>
            <a:r>
              <a:rPr lang="sr-Cyrl-RS" sz="2000" dirty="0" smtClean="0">
                <a:latin typeface="Times New Roman" panose="02020603050405020304" pitchFamily="18" charset="0"/>
                <a:cs typeface="Times New Roman" panose="02020603050405020304" pitchFamily="18" charset="0"/>
              </a:rPr>
              <a:t>;</a:t>
            </a:r>
          </a:p>
          <a:p>
            <a:pPr marL="457200" indent="-457200" algn="just">
              <a:buFont typeface="+mj-lt"/>
              <a:buAutoNum type="alphaLcPeriod"/>
            </a:pPr>
            <a:r>
              <a:rPr lang="sr-Cyrl-RS" sz="2000" dirty="0" smtClean="0">
                <a:latin typeface="Times New Roman" panose="02020603050405020304" pitchFamily="18" charset="0"/>
                <a:cs typeface="Times New Roman" panose="02020603050405020304" pitchFamily="18" charset="0"/>
              </a:rPr>
              <a:t>Селекција на две или више особина, као и подаци о њеним сродницима;</a:t>
            </a:r>
          </a:p>
          <a:p>
            <a:pPr marL="457200" indent="-457200" algn="just">
              <a:buFont typeface="+mj-lt"/>
              <a:buAutoNum type="alphaLcPeriod"/>
            </a:pPr>
            <a:r>
              <a:rPr lang="sr-Cyrl-RS" sz="2000" dirty="0" smtClean="0">
                <a:latin typeface="Times New Roman" panose="02020603050405020304" pitchFamily="18" charset="0"/>
                <a:cs typeface="Times New Roman" panose="02020603050405020304" pitchFamily="18" charset="0"/>
              </a:rPr>
              <a:t>Селекција на основу података линија за укрштање, подаци као у случајевима </a:t>
            </a:r>
            <a:r>
              <a:rPr lang="sr-Cyrl-RS" sz="2000" dirty="0" err="1" smtClean="0">
                <a:latin typeface="Times New Roman" panose="02020603050405020304" pitchFamily="18" charset="0"/>
                <a:cs typeface="Times New Roman" panose="02020603050405020304" pitchFamily="18" charset="0"/>
              </a:rPr>
              <a:t>а,б,ц</a:t>
            </a:r>
            <a:r>
              <a:rPr lang="sr-Cyrl-RS" sz="2000" dirty="0" smtClean="0">
                <a:latin typeface="Times New Roman" panose="02020603050405020304" pitchFamily="18" charset="0"/>
                <a:cs typeface="Times New Roman" panose="02020603050405020304" pitchFamily="18" charset="0"/>
              </a:rPr>
              <a:t>, плус подаци специфичних укрштања.</a:t>
            </a:r>
          </a:p>
          <a:p>
            <a:pPr marL="0" indent="0" algn="just">
              <a:buNone/>
            </a:pPr>
            <a:r>
              <a:rPr lang="sr-Cyrl-RS" sz="2000" dirty="0" smtClean="0">
                <a:latin typeface="Times New Roman" panose="02020603050405020304" pitchFamily="18" charset="0"/>
                <a:cs typeface="Times New Roman" panose="02020603050405020304" pitchFamily="18" charset="0"/>
              </a:rPr>
              <a:t>У пракси има различитих типова индекса. Најпознатији су:</a:t>
            </a:r>
          </a:p>
          <a:p>
            <a:pPr marL="457200" indent="-457200" algn="just">
              <a:buFont typeface="+mj-lt"/>
              <a:buAutoNum type="arabicPeriod"/>
            </a:pPr>
            <a:r>
              <a:rPr lang="sr-Cyrl-RS" sz="2000" dirty="0" smtClean="0">
                <a:latin typeface="Times New Roman" panose="02020603050405020304" pitchFamily="18" charset="0"/>
                <a:cs typeface="Times New Roman" panose="02020603050405020304" pitchFamily="18" charset="0"/>
              </a:rPr>
              <a:t>Оптимални индекс, који се базира на популационим параметрима;</a:t>
            </a:r>
          </a:p>
          <a:p>
            <a:pPr marL="457200" indent="-457200" algn="just">
              <a:buFont typeface="+mj-lt"/>
              <a:buAutoNum type="arabicPeriod"/>
            </a:pPr>
            <a:r>
              <a:rPr lang="sr-Cyrl-RS" sz="2000" dirty="0" smtClean="0">
                <a:latin typeface="Times New Roman" panose="02020603050405020304" pitchFamily="18" charset="0"/>
                <a:cs typeface="Times New Roman" panose="02020603050405020304" pitchFamily="18" charset="0"/>
              </a:rPr>
              <a:t>Оцењени индекс, развијен из оцењених </a:t>
            </a:r>
            <a:r>
              <a:rPr lang="sr-Cyrl-RS" sz="2000" dirty="0" err="1" smtClean="0">
                <a:latin typeface="Times New Roman" panose="02020603050405020304" pitchFamily="18" charset="0"/>
                <a:cs typeface="Times New Roman" panose="02020603050405020304" pitchFamily="18" charset="0"/>
              </a:rPr>
              <a:t>варијанси</a:t>
            </a:r>
            <a:r>
              <a:rPr lang="sr-Cyrl-RS" sz="2000" dirty="0" smtClean="0">
                <a:latin typeface="Times New Roman" panose="02020603050405020304" pitchFamily="18" charset="0"/>
                <a:cs typeface="Times New Roman" panose="02020603050405020304" pitchFamily="18" charset="0"/>
              </a:rPr>
              <a:t> и </a:t>
            </a:r>
            <a:r>
              <a:rPr lang="sr-Cyrl-RS" sz="2000" dirty="0" err="1" smtClean="0">
                <a:latin typeface="Times New Roman" panose="02020603050405020304" pitchFamily="18" charset="0"/>
                <a:cs typeface="Times New Roman" panose="02020603050405020304" pitchFamily="18" charset="0"/>
              </a:rPr>
              <a:t>коваријанси</a:t>
            </a:r>
            <a:r>
              <a:rPr lang="sr-Cyrl-RS" sz="2000" dirty="0" smtClean="0">
                <a:latin typeface="Times New Roman" panose="02020603050405020304" pitchFamily="18" charset="0"/>
                <a:cs typeface="Times New Roman" panose="02020603050405020304" pitchFamily="18" charset="0"/>
              </a:rPr>
              <a:t>;</a:t>
            </a:r>
          </a:p>
          <a:p>
            <a:pPr marL="457200" indent="-457200" algn="just">
              <a:buFont typeface="+mj-lt"/>
              <a:buAutoNum type="arabicPeriod"/>
            </a:pPr>
            <a:r>
              <a:rPr lang="sr-Cyrl-RS" sz="2000" dirty="0" smtClean="0">
                <a:latin typeface="Times New Roman" panose="02020603050405020304" pitchFamily="18" charset="0"/>
                <a:cs typeface="Times New Roman" panose="02020603050405020304" pitchFamily="18" charset="0"/>
              </a:rPr>
              <a:t>Ограничени индекс (рестриктивни), користи се када су променљиве са ниским корелацијама, а где су стварне генетске вредности игнорисане;</a:t>
            </a:r>
          </a:p>
          <a:p>
            <a:pPr marL="457200" indent="-457200" algn="just">
              <a:buFont typeface="+mj-lt"/>
              <a:buAutoNum type="arabicPeriod"/>
            </a:pPr>
            <a:r>
              <a:rPr lang="sr-Cyrl-RS" sz="2000" dirty="0" smtClean="0">
                <a:latin typeface="Times New Roman" panose="02020603050405020304" pitchFamily="18" charset="0"/>
                <a:cs typeface="Times New Roman" panose="02020603050405020304" pitchFamily="18" charset="0"/>
              </a:rPr>
              <a:t>Базични индекс, где су </a:t>
            </a:r>
            <a:r>
              <a:rPr lang="sr-Cyrl-RS" sz="2000" dirty="0" err="1" smtClean="0">
                <a:latin typeface="Times New Roman" panose="02020603050405020304" pitchFamily="18" charset="0"/>
                <a:cs typeface="Times New Roman" panose="02020603050405020304" pitchFamily="18" charset="0"/>
              </a:rPr>
              <a:t>фенотипске</a:t>
            </a:r>
            <a:r>
              <a:rPr lang="sr-Cyrl-RS" sz="2000" dirty="0" smtClean="0">
                <a:latin typeface="Times New Roman" panose="02020603050405020304" pitchFamily="18" charset="0"/>
                <a:cs typeface="Times New Roman" panose="02020603050405020304" pitchFamily="18" charset="0"/>
              </a:rPr>
              <a:t> вредности мерене са економским вредностима.</a:t>
            </a:r>
          </a:p>
          <a:p>
            <a:pPr marL="0" indent="0" algn="just">
              <a:buNone/>
            </a:pPr>
            <a:r>
              <a:rPr lang="sr-Cyrl-RS" sz="2000" dirty="0" smtClean="0">
                <a:latin typeface="Times New Roman" panose="02020603050405020304" pitchFamily="18" charset="0"/>
                <a:cs typeface="Times New Roman" panose="02020603050405020304" pitchFamily="18" charset="0"/>
              </a:rPr>
              <a:t>Оптимални индекс је најтачнији, па је због тога више распрострањен од осталих.</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593563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4441</TotalTime>
  <Words>3456</Words>
  <Application>Microsoft Office PowerPoint</Application>
  <PresentationFormat>Widescreen</PresentationFormat>
  <Paragraphs>188</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Century Gothic</vt:lpstr>
      <vt:lpstr>Times New Roman</vt:lpstr>
      <vt:lpstr>Wingdings</vt:lpstr>
      <vt:lpstr>Wingdings 3</vt:lpstr>
      <vt:lpstr>Wisp</vt:lpstr>
      <vt:lpstr>PowerPoint Presentation</vt:lpstr>
      <vt:lpstr>Општи појмови о селекцији</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56</cp:revision>
  <dcterms:created xsi:type="dcterms:W3CDTF">2021-06-07T10:23:44Z</dcterms:created>
  <dcterms:modified xsi:type="dcterms:W3CDTF">2023-05-08T21:31:56Z</dcterms:modified>
</cp:coreProperties>
</file>