
<file path=[Content_Types].xml><?xml version="1.0" encoding="utf-8"?>
<Types xmlns="http://schemas.openxmlformats.org/package/2006/content-types">
  <Default Extension="crdownload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98" r:id="rId9"/>
    <p:sldId id="263" r:id="rId10"/>
    <p:sldId id="267" r:id="rId11"/>
    <p:sldId id="268" r:id="rId12"/>
    <p:sldId id="269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6" r:id="rId21"/>
    <p:sldId id="350" r:id="rId22"/>
    <p:sldId id="277" r:id="rId23"/>
    <p:sldId id="351" r:id="rId24"/>
    <p:sldId id="278" r:id="rId25"/>
    <p:sldId id="279" r:id="rId26"/>
    <p:sldId id="356" r:id="rId27"/>
    <p:sldId id="280" r:id="rId28"/>
    <p:sldId id="281" r:id="rId29"/>
    <p:sldId id="271" r:id="rId30"/>
    <p:sldId id="273" r:id="rId31"/>
    <p:sldId id="274" r:id="rId32"/>
    <p:sldId id="276" r:id="rId33"/>
    <p:sldId id="282" r:id="rId34"/>
    <p:sldId id="283" r:id="rId35"/>
    <p:sldId id="284" r:id="rId36"/>
    <p:sldId id="352" r:id="rId37"/>
    <p:sldId id="285" r:id="rId38"/>
    <p:sldId id="286" r:id="rId39"/>
    <p:sldId id="287" r:id="rId40"/>
    <p:sldId id="288" r:id="rId41"/>
    <p:sldId id="357" r:id="rId42"/>
    <p:sldId id="289" r:id="rId43"/>
    <p:sldId id="299" r:id="rId44"/>
    <p:sldId id="290" r:id="rId45"/>
    <p:sldId id="294" r:id="rId46"/>
    <p:sldId id="363" r:id="rId47"/>
    <p:sldId id="292" r:id="rId48"/>
    <p:sldId id="353" r:id="rId49"/>
    <p:sldId id="295" r:id="rId50"/>
    <p:sldId id="358" r:id="rId51"/>
    <p:sldId id="296" r:id="rId52"/>
    <p:sldId id="359" r:id="rId53"/>
    <p:sldId id="293" r:id="rId54"/>
    <p:sldId id="300" r:id="rId55"/>
    <p:sldId id="301" r:id="rId56"/>
    <p:sldId id="302" r:id="rId57"/>
    <p:sldId id="303" r:id="rId58"/>
    <p:sldId id="304" r:id="rId59"/>
    <p:sldId id="360" r:id="rId60"/>
    <p:sldId id="307" r:id="rId61"/>
    <p:sldId id="308" r:id="rId62"/>
    <p:sldId id="361" r:id="rId63"/>
    <p:sldId id="321" r:id="rId64"/>
    <p:sldId id="322" r:id="rId65"/>
    <p:sldId id="323" r:id="rId66"/>
    <p:sldId id="362" r:id="rId67"/>
    <p:sldId id="311" r:id="rId68"/>
    <p:sldId id="312" r:id="rId69"/>
    <p:sldId id="355" r:id="rId70"/>
    <p:sldId id="313" r:id="rId71"/>
    <p:sldId id="315" r:id="rId72"/>
    <p:sldId id="316" r:id="rId73"/>
    <p:sldId id="317" r:id="rId74"/>
    <p:sldId id="318" r:id="rId75"/>
    <p:sldId id="319" r:id="rId76"/>
    <p:sldId id="324" r:id="rId77"/>
    <p:sldId id="325" r:id="rId78"/>
    <p:sldId id="326" r:id="rId79"/>
    <p:sldId id="364" r:id="rId80"/>
    <p:sldId id="327" r:id="rId81"/>
    <p:sldId id="328" r:id="rId82"/>
    <p:sldId id="270" r:id="rId83"/>
    <p:sldId id="329" r:id="rId84"/>
    <p:sldId id="365" r:id="rId85"/>
    <p:sldId id="366" r:id="rId86"/>
    <p:sldId id="367" r:id="rId87"/>
    <p:sldId id="368" r:id="rId88"/>
    <p:sldId id="371" r:id="rId89"/>
    <p:sldId id="372" r:id="rId90"/>
    <p:sldId id="369" r:id="rId91"/>
    <p:sldId id="370" r:id="rId92"/>
    <p:sldId id="373" r:id="rId93"/>
    <p:sldId id="374" r:id="rId94"/>
    <p:sldId id="332" r:id="rId95"/>
    <p:sldId id="333" r:id="rId96"/>
    <p:sldId id="334" r:id="rId97"/>
    <p:sldId id="335" r:id="rId98"/>
    <p:sldId id="336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" initials="I" lastIdx="1" clrIdx="0">
    <p:extLst>
      <p:ext uri="{19B8F6BF-5375-455C-9EA6-DF929625EA0E}">
        <p15:presenceInfo xmlns:p15="http://schemas.microsoft.com/office/powerpoint/2012/main" userId="Iv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10803556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A6FF2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4447033"/>
            <a:ext cx="10780173" cy="142524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374900"/>
            <a:ext cx="10994760" cy="119978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0" y="2207360"/>
            <a:ext cx="10994760" cy="4121557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87" y="614433"/>
            <a:ext cx="8561388" cy="1018033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86" y="1765000"/>
            <a:ext cx="8561388" cy="4458817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39" y="457930"/>
            <a:ext cx="10769195" cy="120381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10965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40828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10965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40828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FBC6-67B2-4F59-A99D-8422F68ECA5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9BB9-1436-476C-BE44-D2F98DBD82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05844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crdownload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193" y="3501849"/>
            <a:ext cx="5508421" cy="2036067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ХЕМИЈА БИОГЕНИХ И ДРУГИХ ЕЛЕМЕНАТА У ЗЕМЉИШТУ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866" y="5738137"/>
            <a:ext cx="3625680" cy="859062"/>
          </a:xfrm>
        </p:spPr>
        <p:txBody>
          <a:bodyPr>
            <a:normAutofit/>
          </a:bodyPr>
          <a:lstStyle/>
          <a:p>
            <a:r>
              <a:rPr lang="sr-Cyrl-R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 поглавље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Što treba znati o folijarnoj gnojidbi | Gospodarski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2" y="104843"/>
            <a:ext cx="3602347" cy="31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6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061" y="1329111"/>
            <a:ext cx="9837414" cy="4154984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Опасне материје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земљишту су елементи, односно мобилне форме које немају никакву физиолошку улогу у развићу биљака и доводе до опасних последица када се нађу у земљишту и гајеним биљкама.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Посебна опасност настаје у случају њихове акумулације у биљкама које се користе за исхрану људи и домаћих животиња због појаве токсичних ефеката.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ове материје убрајају се: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ешки метали,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 синтетичке органске материје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(феноли, цијаниди,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полихлоровани бифенили, дибензофурани)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6B216-775E-BBF6-5AA1-B6608683B1F0}"/>
              </a:ext>
            </a:extLst>
          </p:cNvPr>
          <p:cNvSpPr/>
          <p:nvPr/>
        </p:nvSpPr>
        <p:spPr>
          <a:xfrm>
            <a:off x="3103057" y="456101"/>
            <a:ext cx="4946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пасне материје у земљишту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0554" y="217365"/>
            <a:ext cx="608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Тешки метали у земљишту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70" y="970670"/>
            <a:ext cx="11155405" cy="19389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Тешки метали су сви они метали чија је густина већа од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g/cm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који имају токсичан ефекат.</a:t>
            </a:r>
            <a:endParaRPr lang="sr-Cyrl-R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Називају се још и елементи у траговима обзиром да су заступљени у врло малим количинама.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Највећи број тешких елемената налази у лако растворљивим минералима.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91630"/>
              </p:ext>
            </p:extLst>
          </p:nvPr>
        </p:nvGraphicFramePr>
        <p:xfrm>
          <a:off x="7537554" y="3013515"/>
          <a:ext cx="2655316" cy="3627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5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Кадмијум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Жива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Никал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(Ni)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Олово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Ванадијум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454EA3-716A-06C5-D1E4-9B0E669537D6}"/>
              </a:ext>
            </a:extLst>
          </p:cNvPr>
          <p:cNvSpPr txBox="1"/>
          <p:nvPr/>
        </p:nvSpPr>
        <p:spPr>
          <a:xfrm>
            <a:off x="534570" y="3429000"/>
            <a:ext cx="6131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Тешки метали у земљишту могу да буду: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риродног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нтропогеног порекла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433" y="435069"/>
            <a:ext cx="11873133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фактори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природи, тешки метали доспевају у земљиште распадањем стена и минерала на којима се формира земљиште, а који у свом саставу садрже и тешке метале, најчешће: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садржај тешких метала у земљишту у већини случајева је низак и нема значајнијег утицаја на загађивање агроекосистема. Изузетак су земљишта у непосредној близини лежишта метала, у којима концентрације тешких метала могу да буду високе.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1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40BF3-566F-B5C3-7AF1-863769813C20}"/>
              </a:ext>
            </a:extLst>
          </p:cNvPr>
          <p:cNvSpPr txBox="1"/>
          <p:nvPr/>
        </p:nvSpPr>
        <p:spPr>
          <a:xfrm>
            <a:off x="626269" y="115112"/>
            <a:ext cx="106989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Антропогени утицај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Узроци повећаног садржаја тешких метала у земљишту могу да буду: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индустријска постројења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прераду метала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(рудници, топионице метала)</a:t>
            </a:r>
          </a:p>
          <a:p>
            <a:pPr algn="just"/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издувни гасови аутомобила, који загађују земљиште металима у непосредној близини путева (до 100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коришћење фосилних горива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(угаљ, нафта) у термоелектранама, индустрији и домаћинствима.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C4DE7-2180-8F4E-B990-8B72617BC87F}"/>
              </a:ext>
            </a:extLst>
          </p:cNvPr>
          <p:cNvSpPr txBox="1"/>
          <p:nvPr/>
        </p:nvSpPr>
        <p:spPr>
          <a:xfrm>
            <a:off x="560784" y="2416165"/>
            <a:ext cx="11250216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Агротехничке мере које доприносе акумулацији метала у земљишту су: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ђубрење минералним ђубривима и примена пестицида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наводњавање</a:t>
            </a:r>
            <a:endParaRPr lang="sr-Cyrl-R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ђубрење органским ђубривима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поправка земљишта (примена побољшивача, калцификација, гипсовање, киселост)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0E242-4048-493F-9FB3-9A7BE6902BD2}"/>
              </a:ext>
            </a:extLst>
          </p:cNvPr>
          <p:cNvSpPr txBox="1"/>
          <p:nvPr/>
        </p:nvSpPr>
        <p:spPr>
          <a:xfrm>
            <a:off x="284559" y="377504"/>
            <a:ext cx="11032331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Пољопривредна производња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такође може да утиче на повећање концентрације тешких метала у површинским слојевима земљишта, што за последицу може да има повећану акумулацију метала у биљци.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6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CA8C2-F853-B6B6-773B-5D0FC9E04CC6}"/>
              </a:ext>
            </a:extLst>
          </p:cNvPr>
          <p:cNvSpPr txBox="1"/>
          <p:nvPr/>
        </p:nvSpPr>
        <p:spPr>
          <a:xfrm>
            <a:off x="411466" y="1163413"/>
            <a:ext cx="10292268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Дуготрајна примена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бордовске чорбе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 доприноси повећању концентрације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земљишту.</a:t>
            </a:r>
          </a:p>
          <a:p>
            <a:pPr algn="just">
              <a:lnSpc>
                <a:spcPct val="150000"/>
              </a:lnSpc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Минерална ђубрива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у првом реду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фосфорна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могу да буду извор тешких метала у земљишту, посебно ако се производе од сирових фосфата са вишим садржајем тешких метала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 појаве синтетичких органских препарата за заштиту биљака, коришћени су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 који су садржали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који су доста коришћени у воћарско-виноградарској производњи. </a:t>
            </a:r>
          </a:p>
          <a:p>
            <a:pPr algn="just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E2677-2299-D130-6207-E267CE37D694}"/>
              </a:ext>
            </a:extLst>
          </p:cNvPr>
          <p:cNvSpPr txBox="1"/>
          <p:nvPr/>
        </p:nvSpPr>
        <p:spPr>
          <a:xfrm>
            <a:off x="940839" y="157922"/>
            <a:ext cx="976289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Ђубрење минералним ђубривима и примена пестицида</a:t>
            </a:r>
          </a:p>
        </p:txBody>
      </p:sp>
    </p:spTree>
    <p:extLst>
      <p:ext uri="{BB962C8B-B14F-4D97-AF65-F5344CB8AC3E}">
        <p14:creationId xmlns:p14="http://schemas.microsoft.com/office/powerpoint/2010/main" val="63143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E63C63-C53E-07F2-9191-A76A3832A162}"/>
              </a:ext>
            </a:extLst>
          </p:cNvPr>
          <p:cNvSpPr txBox="1"/>
          <p:nvPr/>
        </p:nvSpPr>
        <p:spPr>
          <a:xfrm>
            <a:off x="322659" y="2746911"/>
            <a:ext cx="11546682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оришћење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компоста од градског смећа и канализационог муља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органског ђубрива, такође представља опасност за контаминацију земљишта тешким металима.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Осим неопходних елемената за исхрану биљака, ови органски материјали, могу да садрже и повишене концентрације тешких метала. Из тог разлога, пре примене у пољопривреди, неопходно је проверити састав компоста и поштовати правила о дозвољеном садржају загађивача и начину примене.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57079-3803-53BC-DBB7-48AA89973414}"/>
              </a:ext>
            </a:extLst>
          </p:cNvPr>
          <p:cNvSpPr txBox="1"/>
          <p:nvPr/>
        </p:nvSpPr>
        <p:spPr>
          <a:xfrm>
            <a:off x="2885907" y="2003168"/>
            <a:ext cx="58755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убрење органским ђубривима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7487D-61FB-759E-96EE-C2DA80C1AE28}"/>
              </a:ext>
            </a:extLst>
          </p:cNvPr>
          <p:cNvSpPr txBox="1"/>
          <p:nvPr/>
        </p:nvSpPr>
        <p:spPr>
          <a:xfrm>
            <a:off x="3687184" y="267897"/>
            <a:ext cx="290857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8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аводњавање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1FC7-9B28-4A2D-BB31-D5631E404288}"/>
              </a:ext>
            </a:extLst>
          </p:cNvPr>
          <p:cNvSpPr txBox="1"/>
          <p:nvPr/>
        </p:nvSpPr>
        <p:spPr>
          <a:xfrm>
            <a:off x="389456" y="1019589"/>
            <a:ext cx="11695889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Неконтролисана употреба отпадних индустријских и комуналних вода за заливање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B3BF6-3890-D574-E783-F52FFECF6C94}"/>
              </a:ext>
            </a:extLst>
          </p:cNvPr>
          <p:cNvSpPr txBox="1"/>
          <p:nvPr/>
        </p:nvSpPr>
        <p:spPr>
          <a:xfrm>
            <a:off x="254793" y="1023878"/>
            <a:ext cx="11489531" cy="51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Реакција земљишта има пресудан утицај на динамику свих елемената у земљишту, посебно микроелемената и тешких метала. </a:t>
            </a:r>
            <a:endParaRPr lang="sr-Latn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киселој средини, повећава се растворљивост тешких метала, они прелазе у земљишни раствор из кога их биљка усваја, што може да доведе до већег усвајања ових елемената од стране биљке. Код земљишта са киселом реакцијом, калцификација, односно подизање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-вредности преко 6,5 значајно смањује растворљивост, а тиме и њихову токсичност за биљке и организме у земљишту.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C6498-2F58-AE2F-CB33-CA8362AD81B0}"/>
              </a:ext>
            </a:extLst>
          </p:cNvPr>
          <p:cNvSpPr txBox="1"/>
          <p:nvPr/>
        </p:nvSpPr>
        <p:spPr>
          <a:xfrm>
            <a:off x="3092261" y="500658"/>
            <a:ext cx="4402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оправка земљишта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76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31CA58-81E4-DB5C-1D86-6DDF5DB7A7CC}"/>
              </a:ext>
            </a:extLst>
          </p:cNvPr>
          <p:cNvSpPr txBox="1"/>
          <p:nvPr/>
        </p:nvSpPr>
        <p:spPr>
          <a:xfrm>
            <a:off x="863203" y="3523981"/>
            <a:ext cx="5219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Ремедијација земљишта се спроводи у случајевима када загађење земљишта на одређеној локацији превазилази концентрације загађујућих, опасних и штетних материја  прописаних  ремедијационих вредности.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50D5F-A8C1-32EE-B2A4-3BEC97D25FD7}"/>
              </a:ext>
            </a:extLst>
          </p:cNvPr>
          <p:cNvSpPr txBox="1"/>
          <p:nvPr/>
        </p:nvSpPr>
        <p:spPr>
          <a:xfrm>
            <a:off x="678656" y="1160621"/>
            <a:ext cx="108084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Ремедијација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 скуп мера и поступака за потребе санације земљишта са циљем побољшања квалитета земљишта до нивоа који је безбедан за коришћење и у складу с наменом. Ремедијација земљишта укључује поступке као што су уклањање / детоксификација / имобилизација загађивача.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3EE72-96ED-4900-C469-0F450914835C}"/>
              </a:ext>
            </a:extLst>
          </p:cNvPr>
          <p:cNvSpPr txBox="1"/>
          <p:nvPr/>
        </p:nvSpPr>
        <p:spPr>
          <a:xfrm>
            <a:off x="1090016" y="403829"/>
            <a:ext cx="101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Ремедијација тешким металима контаминираног земљишта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FE4B-93DB-72CF-013D-BC1B6B67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94" y="2796956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EDB99B-4CD6-1CF9-88AF-D01701EBC00E}"/>
              </a:ext>
            </a:extLst>
          </p:cNvPr>
          <p:cNvSpPr txBox="1"/>
          <p:nvPr/>
        </p:nvSpPr>
        <p:spPr>
          <a:xfrm>
            <a:off x="287534" y="2768751"/>
            <a:ext cx="77420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Фитоекстракција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одабране биљне врсте могу да екстрахују и концентришу поједине тешке метале из животне средине у своја ткива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Фитостабилизација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 биљке смањује мобилност и биодоступност тешких метала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Фитоволатилизација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претварају нпр.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облике који лако могу да пређу у гасовиту фазу и на тај начин се издвајају из биљке.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F835E-869B-F9FF-D5B0-C1F06F086C5C}"/>
              </a:ext>
            </a:extLst>
          </p:cNvPr>
          <p:cNvSpPr txBox="1"/>
          <p:nvPr/>
        </p:nvSpPr>
        <p:spPr>
          <a:xfrm>
            <a:off x="1004292" y="399034"/>
            <a:ext cx="1018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Фиторемедијација загађених земљишта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тешким металима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20CC2-EC92-E0E8-8E74-D07CE02181A3}"/>
              </a:ext>
            </a:extLst>
          </p:cNvPr>
          <p:cNvSpPr txBox="1"/>
          <p:nvPr/>
        </p:nvSpPr>
        <p:spPr>
          <a:xfrm>
            <a:off x="573285" y="1152270"/>
            <a:ext cx="105560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Фиторемедијација: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дефинише се као коришћење зелених биљака за уклањање или имобилизацију различитих полутаната из животне средине. Различити механизми могу бити укључени у фиторемедијацију тешким металима загађених земљишта: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F3242-8C93-1DB5-C346-C0638383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5" y="2721930"/>
            <a:ext cx="3402295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" y="288181"/>
            <a:ext cx="11797047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Хранљиви елементи, односно минералне материје или супстанце, неорганске соли и њихови јони су од највећег значаја за нормално функционисање појединих структурних система ћелије, а самим тим и биљног организма у целини.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5" y="1699513"/>
            <a:ext cx="6245829" cy="5068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0487" y="5558876"/>
            <a:ext cx="463639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хранљивих елемената у земљишту 1900 и 1997. године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21D29-7DD8-B9F4-BB55-4871F49F8B9D}"/>
              </a:ext>
            </a:extLst>
          </p:cNvPr>
          <p:cNvSpPr txBox="1"/>
          <p:nvPr/>
        </p:nvSpPr>
        <p:spPr>
          <a:xfrm>
            <a:off x="6190487" y="2536448"/>
            <a:ext cx="53290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sr-Cyrl-R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Минералне </a:t>
            </a:r>
            <a:r>
              <a:rPr lang="sr-Cyrl-R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материје</a:t>
            </a:r>
            <a:r>
              <a:rPr kumimoji="0" lang="sr-Cyrl-R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биљка не ствара, већ их уноси из земљишта преко корена или преко листа, док се органске материје синтетишу у листу и другим органима биљке, уз помоћ минералних материја.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07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888C5-A28C-86FE-A37D-971419A01F89}"/>
              </a:ext>
            </a:extLst>
          </p:cNvPr>
          <p:cNvSpPr txBox="1"/>
          <p:nvPr/>
        </p:nvSpPr>
        <p:spPr>
          <a:xfrm>
            <a:off x="342900" y="935862"/>
            <a:ext cx="78319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јечам, боб, хортензија, златошипка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сунцокрет, гљива </a:t>
            </a:r>
            <a:r>
              <a:rPr lang="en-US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Sarcosphaera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coronaria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RS" sz="2400" b="1" baseline="-25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фикус, каланхоа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уљана репица, сунцокрет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индијска горушица, сунцокрет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уљана репица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врба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Salix </a:t>
            </a:r>
            <a:r>
              <a:rPr lang="en-US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viminalis</a:t>
            </a:r>
            <a:r>
              <a:rPr lang="sr-Cyrl-RS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тополе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броколи, купусњаче, уљана репица, сунцокрет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купусњаче, сунцокрет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горушица,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броколи, купусњаче, уљана репица, сунцокрет 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црвена детелина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црвени јавор, горушица, купусњаче, репа кокосова палма, сунцокрет, бела детелина, кукуруз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-90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канадски јавор, горушица, купусњаче, сунцокрет, шаргарепа, махунарке, першун </a:t>
            </a:r>
          </a:p>
          <a:p>
            <a:pPr algn="l"/>
            <a:r>
              <a:rPr lang="sr-Latn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купусњаче, смрека, храст, кукуруз</a:t>
            </a:r>
            <a:endParaRPr lang="en-US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01005-BFCE-B86A-D854-761F99501725}"/>
              </a:ext>
            </a:extLst>
          </p:cNvPr>
          <p:cNvSpPr txBox="1"/>
          <p:nvPr/>
        </p:nvSpPr>
        <p:spPr>
          <a:xfrm>
            <a:off x="1843708" y="384142"/>
            <a:ext cx="819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биљке се користе као фиторемедијатори?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6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6704C-D91E-8595-C451-4D4F130AD6CE}"/>
              </a:ext>
            </a:extLst>
          </p:cNvPr>
          <p:cNvSpPr txBox="1"/>
          <p:nvPr/>
        </p:nvSpPr>
        <p:spPr>
          <a:xfrm>
            <a:off x="449737" y="243512"/>
            <a:ext cx="1075372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асен и багрем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коренов систем разградио </a:t>
            </a:r>
            <a:r>
              <a:rPr lang="sr-Latn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полихлоровани бифенил који се налази у великом броју комерцијалних инсектицида.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Врбе</a:t>
            </a:r>
            <a:r>
              <a:rPr lang="sr-Cyrl-R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акумулирају велики број токсина, а не представљају људску храну (кадмијум, </a:t>
            </a:r>
            <a:r>
              <a:rPr lang="sr-Cyrl-R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ром, бакар, олово, стронцијум, уран). </a:t>
            </a:r>
            <a:endParaRPr lang="sr-Cyrl-R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Рогоз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преко корена извлачи олово и арсен.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Љубичасти напрстак 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упија кадмијум, а та је биљка ионако отровна за људску исхрану.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Амброзија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акумулира олово, но њу не бисмо требали садити због људи који пате од алергија. Америчка црна топола упија огромне количине воде дневно, те упија арсен, атразин, пестициде, експлозиве и метале.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Обични бршљен 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акумулира бензен, формалдехид, угљен моноксид, нафту, толуен, ксилен. </a:t>
            </a:r>
            <a:endParaRPr lang="sr-Cyrl-R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Бреза 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упија </a:t>
            </a:r>
            <a:r>
              <a:rPr lang="sr-Latn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(инсектициди) и ПА</a:t>
            </a:r>
            <a:r>
              <a:rPr lang="sr-Latn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(из </a:t>
            </a:r>
            <a:r>
              <a:rPr lang="sr-Cyrl-R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издувних гасова 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аутомобила).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Лиа</a:t>
            </a: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ндер  и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Смарагдна туја 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упија нафту,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Канадски јавор 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привлачи цезијум и плутонијум.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Обични кућни фикус 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акумулира формалдехид.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Тамарис</a:t>
            </a:r>
            <a:r>
              <a:rPr lang="sr-Cyrl-R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упија арсен, кадмиј, калциј, бакар, олово, манган. </a:t>
            </a:r>
          </a:p>
        </p:txBody>
      </p:sp>
    </p:spTree>
    <p:extLst>
      <p:ext uri="{BB962C8B-B14F-4D97-AF65-F5344CB8AC3E}">
        <p14:creationId xmlns:p14="http://schemas.microsoft.com/office/powerpoint/2010/main" val="367276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езултат слика за nitrogen in agri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42" y="3568330"/>
            <a:ext cx="4903574" cy="32536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9884" y="3477425"/>
            <a:ext cx="6646691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 је најважнији међу есенцијалним елементима због његове незаменљиве улоге у животу биљака.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за плодност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Носилац приноса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у првом минимуму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607CB2-22BD-67AA-9359-783B5B2F38D3}"/>
              </a:ext>
            </a:extLst>
          </p:cNvPr>
          <p:cNvSpPr txBox="1">
            <a:spLocks/>
          </p:cNvSpPr>
          <p:nvPr/>
        </p:nvSpPr>
        <p:spPr>
          <a:xfrm>
            <a:off x="571500" y="855510"/>
            <a:ext cx="11161541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НЕОПХОДНИ БИОГЕНИ ЕЛЕМЕНТИ У ЗЕМЉИШТУ</a:t>
            </a:r>
            <a:b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D405C-87E8-32A1-E9CC-F21843959CED}"/>
              </a:ext>
            </a:extLst>
          </p:cNvPr>
          <p:cNvSpPr txBox="1"/>
          <p:nvPr/>
        </p:nvSpPr>
        <p:spPr>
          <a:xfrm>
            <a:off x="2714479" y="1518291"/>
            <a:ext cx="539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Макроелементи у земљишту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C:\Users\Ivana\Desktop\download.png">
            <a:extLst>
              <a:ext uri="{FF2B5EF4-FFF2-40B4-BE49-F238E27FC236}">
                <a16:creationId xmlns:a16="http://schemas.microsoft.com/office/drawing/2014/main" id="{74B384AF-E603-34B9-9A94-D924383F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979" y="1428825"/>
            <a:ext cx="2066925" cy="22098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789E55-75FC-9B1B-0C63-B4EA1A72BDB6}"/>
              </a:ext>
            </a:extLst>
          </p:cNvPr>
          <p:cNvSpPr txBox="1"/>
          <p:nvPr/>
        </p:nvSpPr>
        <p:spPr>
          <a:xfrm>
            <a:off x="4188619" y="2210560"/>
            <a:ext cx="1583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АЗОТ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1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16101-7084-B0B7-3C82-FA3311CC5747}"/>
              </a:ext>
            </a:extLst>
          </p:cNvPr>
          <p:cNvSpPr/>
          <p:nvPr/>
        </p:nvSpPr>
        <p:spPr>
          <a:xfrm>
            <a:off x="7996814" y="2705585"/>
            <a:ext cx="3311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и неспецифична органска материја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(највећи извор азота у земљишту)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91DFF-84A1-AE97-C45C-546CC578686A}"/>
              </a:ext>
            </a:extLst>
          </p:cNvPr>
          <p:cNvSpPr/>
          <p:nvPr/>
        </p:nvSpPr>
        <p:spPr>
          <a:xfrm>
            <a:off x="2943245" y="577878"/>
            <a:ext cx="521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Порекло азота у земљишту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EAD15-A5B3-A1FA-D644-110AD131AF4A}"/>
              </a:ext>
            </a:extLst>
          </p:cNvPr>
          <p:cNvSpPr txBox="1"/>
          <p:nvPr/>
        </p:nvSpPr>
        <p:spPr>
          <a:xfrm>
            <a:off x="511989" y="2114725"/>
            <a:ext cx="24312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зотофиксација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51E93-82B5-DEB1-B0EB-2BC849996BC7}"/>
              </a:ext>
            </a:extLst>
          </p:cNvPr>
          <p:cNvSpPr txBox="1"/>
          <p:nvPr/>
        </p:nvSpPr>
        <p:spPr>
          <a:xfrm>
            <a:off x="4632254" y="2119022"/>
            <a:ext cx="196039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Ђубрива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5645C-554C-7B30-9F51-CE073C1195E4}"/>
              </a:ext>
            </a:extLst>
          </p:cNvPr>
          <p:cNvSpPr txBox="1"/>
          <p:nvPr/>
        </p:nvSpPr>
        <p:spPr>
          <a:xfrm>
            <a:off x="8161148" y="2133927"/>
            <a:ext cx="314687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материја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D2495-B4D6-0449-92F5-8B393CFDCC4D}"/>
              </a:ext>
            </a:extLst>
          </p:cNvPr>
          <p:cNvSpPr txBox="1"/>
          <p:nvPr/>
        </p:nvSpPr>
        <p:spPr>
          <a:xfrm>
            <a:off x="150019" y="2705585"/>
            <a:ext cx="42219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Биолошка азотофиксација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(фиксација ваздушног азота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симбиозна и несимбиозна</a:t>
            </a:r>
            <a:r>
              <a:rPr kumimoji="0" lang="sr-Cyrl-R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Електрохемијска фиксација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(атмосферска нитрификација)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17BD4-C408-1C28-D74E-BCAECA65F656}"/>
              </a:ext>
            </a:extLst>
          </p:cNvPr>
          <p:cNvSpPr txBox="1"/>
          <p:nvPr/>
        </p:nvSpPr>
        <p:spPr>
          <a:xfrm>
            <a:off x="4632254" y="2705585"/>
            <a:ext cx="2425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Минерална и органска ђубрива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648B65-C181-2EC7-40F4-55245275B3DC}"/>
              </a:ext>
            </a:extLst>
          </p:cNvPr>
          <p:cNvCxnSpPr/>
          <p:nvPr/>
        </p:nvCxnSpPr>
        <p:spPr>
          <a:xfrm flipH="1">
            <a:off x="2162175" y="1162653"/>
            <a:ext cx="1390650" cy="628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29686E-2104-201E-E46C-C237D1E432AF}"/>
              </a:ext>
            </a:extLst>
          </p:cNvPr>
          <p:cNvCxnSpPr>
            <a:cxnSpLocks/>
          </p:cNvCxnSpPr>
          <p:nvPr/>
        </p:nvCxnSpPr>
        <p:spPr>
          <a:xfrm>
            <a:off x="5267325" y="1162653"/>
            <a:ext cx="0" cy="760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3C28CD-7B34-057C-F9BF-E82E1BA6311F}"/>
              </a:ext>
            </a:extLst>
          </p:cNvPr>
          <p:cNvCxnSpPr/>
          <p:nvPr/>
        </p:nvCxnSpPr>
        <p:spPr>
          <a:xfrm>
            <a:off x="7454278" y="1178948"/>
            <a:ext cx="1413740" cy="846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7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5826" y="318255"/>
            <a:ext cx="4605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Биолошка азотофиксација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18" y="1150964"/>
            <a:ext cx="1183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који се обавља помоћу микроорганизама који вежу атмосферски азот и преводе у једињење доступно биљкама реакцијом редукције молекулског азота до амонијака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уградња у органска једињења својих ћелија.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90" y="3152369"/>
            <a:ext cx="8941842" cy="3003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C04387-024B-C623-B869-40B871EBEC14}"/>
              </a:ext>
            </a:extLst>
          </p:cNvPr>
          <p:cNvSpPr txBox="1"/>
          <p:nvPr/>
        </p:nvSpPr>
        <p:spPr>
          <a:xfrm>
            <a:off x="3540618" y="2490221"/>
            <a:ext cx="6129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sr-Latn-R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sr-Cyrl-R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Cyrl-R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07043-8B70-7237-3393-BA77D4493C4D}"/>
              </a:ext>
            </a:extLst>
          </p:cNvPr>
          <p:cNvSpPr txBox="1"/>
          <p:nvPr/>
        </p:nvSpPr>
        <p:spPr>
          <a:xfrm>
            <a:off x="3632364" y="2291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3C2D6-D1F1-08EE-2355-BC8B85794821}"/>
              </a:ext>
            </a:extLst>
          </p:cNvPr>
          <p:cNvSpPr txBox="1"/>
          <p:nvPr/>
        </p:nvSpPr>
        <p:spPr>
          <a:xfrm>
            <a:off x="4420225" y="22914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08613" y="483023"/>
            <a:ext cx="6631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Слободна (несимбиозна азотофикација)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380" y="1549168"/>
            <a:ext cx="1152612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„Слободни“ микроорганизми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Azotobacter chroococcum, Azotomonas</a:t>
            </a:r>
            <a:r>
              <a:rPr kumimoji="0" lang="sr-Cyrl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анаеробни </a:t>
            </a:r>
            <a: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Clostridium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фиксирају ваздушни азот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рачун енергије ослобођене разлагањем органске материје у аеробним условима земљишта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редукујући га до амонијака, који се у њиховим организмима веже са органским киселинама, стварајући аминокиселине, а затим протеине својих ћелија.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изумирања ових микроорганизама, њихова тела се распадају и једињења азота подлежу минерализацији до доступних облика за </a:t>
            </a:r>
            <a:r>
              <a:rPr lang="sr-Cyrl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исхрану других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микроорганизама. Количина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која на овај начин доспева у земљиште је 5-10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неким 10-40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721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CD221-D39F-37B1-B2B2-6DE2E07CB0DA}"/>
              </a:ext>
            </a:extLst>
          </p:cNvPr>
          <p:cNvSpPr/>
          <p:nvPr/>
        </p:nvSpPr>
        <p:spPr>
          <a:xfrm>
            <a:off x="3516729" y="420133"/>
            <a:ext cx="463928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Симбиозна азотофиксација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A3ECA-1DA2-842A-F765-81927155B904}"/>
              </a:ext>
            </a:extLst>
          </p:cNvPr>
          <p:cNvSpPr/>
          <p:nvPr/>
        </p:nvSpPr>
        <p:spPr>
          <a:xfrm>
            <a:off x="408351" y="1284744"/>
            <a:ext cx="1152612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Асимилација ваздушног азота помоћу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квржичних бактерија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Rhizobiuma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живе у симбиози са легуминозама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врше фиксирање атмосферског азота.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задовољавања својих потреба, предају домаћину у виду аминокиселина, а узимају угљене-хидрате као храну и извор енергије. Након одумирања, азотом се обогаћује земљиште.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везаног азота црвеном детелином износи 150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луцерком 300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 једногодишње легуминозе (соја, лупина, пасуљ) вежу 40-160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годишњем нивоу.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0FF37-B3A6-FBDE-DB56-72BBF8959200}"/>
              </a:ext>
            </a:extLst>
          </p:cNvPr>
          <p:cNvSpPr txBox="1"/>
          <p:nvPr/>
        </p:nvSpPr>
        <p:spPr>
          <a:xfrm>
            <a:off x="408351" y="4629328"/>
            <a:ext cx="9194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фиксираног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ће бити приступачна након 3-4 године.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5D803-6F4D-76D7-F4E2-5527105344B6}"/>
              </a:ext>
            </a:extLst>
          </p:cNvPr>
          <p:cNvSpPr txBox="1"/>
          <p:nvPr/>
        </p:nvSpPr>
        <p:spPr>
          <a:xfrm>
            <a:off x="408350" y="5888010"/>
            <a:ext cx="11783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Гајење легуминоза у циљу да се земљиште обезбеди у азоту наредне године није економски оправдано.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9F2E3-5381-D238-4B21-97436B19321D}"/>
              </a:ext>
            </a:extLst>
          </p:cNvPr>
          <p:cNvSpPr txBox="1"/>
          <p:nvPr/>
        </p:nvSpPr>
        <p:spPr>
          <a:xfrm>
            <a:off x="408351" y="5279148"/>
            <a:ext cx="11439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интензивној биљној производњи, једино легуминозе не захтевају примену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ђубрива.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687" y="172772"/>
            <a:ext cx="5729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Електрохемијска фиксација азота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305" y="817959"/>
            <a:ext cx="11114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количина гасовитог азота из атмосфере за већину биљних врста (сем легуминоза), није приступачна.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305" y="1665488"/>
            <a:ext cx="11114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фиксација се заснива на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оксидацији азота преко својих оксида до азотасте и азотне киселине.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169" y="3826679"/>
            <a:ext cx="11086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Азотаста и азотна киселина разносе се ваздушним струјама и са падавинама доспевају у земљиште. Према томе,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у земљиште долази у облику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0310" y="2441684"/>
            <a:ext cx="6147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2NO</a:t>
            </a:r>
          </a:p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+ 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HNO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01157-44B3-CBD3-B95D-CE120CB2F2F7}"/>
              </a:ext>
            </a:extLst>
          </p:cNvPr>
          <p:cNvSpPr txBox="1"/>
          <p:nvPr/>
        </p:nvSpPr>
        <p:spPr>
          <a:xfrm>
            <a:off x="628169" y="5385628"/>
            <a:ext cx="1108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зот доспева у земљиште 3-7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нашим крајевима и мање. У тропским пределима 40-60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9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468" y="174716"/>
            <a:ext cx="4574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Ђубрење и жетвени остаци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832" y="1153041"/>
            <a:ext cx="6590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стајњак, компост и зеленишно ђубриво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минерална ђубрива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Cl, (NH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представљају извор азота у земљишту, наиме она имају значајну улогу у враћању земљишту азота изнетог приносима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и у повећању плодности земљишта.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Šta je kompost i kako ga napraviti? | Agrosavj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090" y="4120178"/>
            <a:ext cx="3212377" cy="21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lenišno đubrivo u organskoj poljoprivr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17" y="4042432"/>
            <a:ext cx="2960535" cy="22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зотна ђубрива и њихова употреба. Типови азотних ђубри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02" y="4042432"/>
            <a:ext cx="2754758" cy="20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ubrenje voćnjaka | - Najnovije vijesti iz Pljeval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18" y="1202122"/>
            <a:ext cx="3487255" cy="23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2136" y="3588234"/>
            <a:ext cx="112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стајњак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1883" y="6316308"/>
            <a:ext cx="1143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2908" y="6316308"/>
            <a:ext cx="2430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зеленишно ђуброво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8599" y="6280052"/>
            <a:ext cx="3293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азотна минерална ђубрива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05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366" y="627181"/>
            <a:ext cx="852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и количина азота у земљишту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079" y="1860392"/>
            <a:ext cx="11639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се у земљишту налази у облику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органских и неорганских једињења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облик азота (&gt;90%)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директно приступачан биљкама, већ представља потенцијалну резерву неорганских облика азота, које биљка користи за исхрану.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део азота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налази у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специфичној органској материји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хумусу (50 %)  и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неспецифичној органској материји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(протеинима (34-37 %), нуклеинским киселинама (3-4%), аминошећерима (5-10%)) која се налази у земљишту а води пореко од остатака биљака, животиња и микроорганизама.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је конституциони елемент. 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898" y="120685"/>
            <a:ext cx="10822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елементи који се налазе у биљкама могу се сврстати у две велике групе: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ЕСЕНЦИЈАЛНИ (БИОГЕНИ) ЕЛЕМЕНТИ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ЕЛЕМЕНТИ</a:t>
            </a:r>
          </a:p>
        </p:txBody>
      </p:sp>
      <p:sp>
        <p:nvSpPr>
          <p:cNvPr id="3" name="Oval 2"/>
          <p:cNvSpPr/>
          <p:nvPr/>
        </p:nvSpPr>
        <p:spPr>
          <a:xfrm>
            <a:off x="3193366" y="2785403"/>
            <a:ext cx="5359791" cy="24618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7594" y="3416161"/>
            <a:ext cx="355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БИОГЕНИ ЕЛЕМЕНТИ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7531" y="1926212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1956" y="1995268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3304" y="2219512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1175" y="4126304"/>
            <a:ext cx="98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1401" y="2781329"/>
            <a:ext cx="9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3106" y="2149258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2719" y="2518590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6706" y="3231495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605" y="4247158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1846" y="5211302"/>
            <a:ext cx="4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9636" y="5693342"/>
            <a:ext cx="97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7985" y="5878008"/>
            <a:ext cx="72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6848" y="5891517"/>
            <a:ext cx="99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1501" y="5878008"/>
            <a:ext cx="91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0593" y="5693342"/>
            <a:ext cx="93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1401" y="5155032"/>
            <a:ext cx="85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7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51" y="307760"/>
            <a:ext cx="1167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Неоргански облик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 земљишта најчешће износи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2−3%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јавља се у следећим облицима: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оксиди азота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који настају услед редукције нитрата.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Најприступачнији облици азота за биљку представљају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 descr="C:\Users\Ivana\Desktop\1_onLzJQxLonTIjF6D9vC4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353" y="2217731"/>
            <a:ext cx="6816738" cy="426273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19268-E485-15A4-CBE2-09749AC50451}"/>
              </a:ext>
            </a:extLst>
          </p:cNvPr>
          <p:cNvSpPr txBox="1"/>
          <p:nvPr/>
        </p:nvSpPr>
        <p:spPr>
          <a:xfrm>
            <a:off x="7353300" y="2895600"/>
            <a:ext cx="425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киселој средини биљке више усвајају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базној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179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911" y="340029"/>
            <a:ext cx="11310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земљишту се могу наћи соли азота: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KNO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Ca(NO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Mg(NO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Cl, (NH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друге.</a:t>
            </a:r>
          </a:p>
          <a:p>
            <a:pPr algn="just"/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 наведене соли су добро растворљив</a:t>
            </a:r>
            <a:r>
              <a:rPr lang="sr-Latn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нитратне соли су подложне испирању, док се азот амонијачних соли везан у адсорптивном комплексу земљишта  и фиксиран између трослојних минерала глине. </a:t>
            </a:r>
          </a:p>
          <a:p>
            <a:pPr algn="just"/>
            <a:endParaRPr lang="sr-Cyrl-R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укупног азота у обрадивом земљишту креће се у границама 0,03-0,3%.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63" y="3607585"/>
            <a:ext cx="7891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садржају укупног азота земљишта се деле на: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911" y="4421172"/>
            <a:ext cx="5303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Богата &gt; 0,2%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sr-Cyrl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Средње снабдевена 0,1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sr-Cyrl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Сиромашна &lt; 0,1% </a:t>
            </a:r>
          </a:p>
        </p:txBody>
      </p:sp>
    </p:spTree>
    <p:extLst>
      <p:ext uri="{BB962C8B-B14F-4D97-AF65-F5344CB8AC3E}">
        <p14:creationId xmlns:p14="http://schemas.microsoft.com/office/powerpoint/2010/main" val="419538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ot (N) | HortiCe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4" y="873732"/>
            <a:ext cx="6976746" cy="43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0560" y="5461048"/>
            <a:ext cx="50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азота у биљкама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CA5A6-6E67-B07D-2532-C11380D8BB93}"/>
              </a:ext>
            </a:extLst>
          </p:cNvPr>
          <p:cNvSpPr txBox="1"/>
          <p:nvPr/>
        </p:nvSpPr>
        <p:spPr>
          <a:xfrm>
            <a:off x="7439025" y="863501"/>
            <a:ext cx="4057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недостатку азота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растење биљака је смањено, биљке су закржљале, лист је хлоротичан, рано опада, принос је мањи. Знаци недостатка се прво уочавају на старијим листовима.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1E956-957C-CD73-BA5E-FB70575DED39}"/>
              </a:ext>
            </a:extLst>
          </p:cNvPr>
          <p:cNvSpPr txBox="1"/>
          <p:nvPr/>
        </p:nvSpPr>
        <p:spPr>
          <a:xfrm>
            <a:off x="7439025" y="3067833"/>
            <a:ext cx="40576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Преобилна исхрана азотом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 развој вегетативних органа, биљке су сувише бујне, продужена је вегетација, опадање листова успорено, зрење је продужено, лошији квалитет производа.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9246B-19E2-2AF2-49CC-9E1382A99838}"/>
              </a:ext>
            </a:extLst>
          </p:cNvPr>
          <p:cNvSpPr txBox="1"/>
          <p:nvPr/>
        </p:nvSpPr>
        <p:spPr>
          <a:xfrm>
            <a:off x="7319962" y="5722658"/>
            <a:ext cx="461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Вишак влаге даје сличне симптоме као недостатак азота.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10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6623" y="208307"/>
            <a:ext cx="8666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 азотних једињења у земљишту (минерализација органских азотних једињења)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89" y="1420117"/>
            <a:ext cx="11132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минерализациј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органског азота у земљишту представља скуп биохемијских и микробиолошких процеса при којима се органски азот трансформише  у неоргански облик који је приступачан за исхрану биљака. Минерализација органског азота у земљишту протиче у три фазе: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360" y="3405183"/>
            <a:ext cx="25705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Аминизација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360" y="4478306"/>
            <a:ext cx="30442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Амонификација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360" y="5551429"/>
            <a:ext cx="304427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Нитрификација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41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699" y="362591"/>
            <a:ext cx="24051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Аминизација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119" y="1106205"/>
            <a:ext cx="11788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Остаци биљака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животиња и микроорганизама садрже једињења азота која биљка не може да користи у исхрани.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Аминизација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процес при коме из беланчевина и других азотних једињења помоћу микроорганизама и њихових ензима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настају аминокиселине, амини и амиди (уреа).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8666" y="2678717"/>
            <a:ext cx="292525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Амонификација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91" y="3347219"/>
            <a:ext cx="11352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Амонификација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процес хидролизе аминокиселина, амина и амида под утицајем ензима дезаминазе и дезамидазе, при чему </a:t>
            </a:r>
            <a:r>
              <a:rPr lang="sr-Cyrl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настаје амонијак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процес одиграва се у анаеробним условима (хидролиза или редукција) и у аеробним (оксидација).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7344" y="4771850"/>
            <a:ext cx="8707902" cy="810121"/>
            <a:chOff x="917344" y="4771850"/>
            <a:chExt cx="8707902" cy="810121"/>
          </a:xfrm>
        </p:grpSpPr>
        <p:sp>
          <p:nvSpPr>
            <p:cNvPr id="6" name="TextBox 5"/>
            <p:cNvSpPr txBox="1"/>
            <p:nvPr/>
          </p:nvSpPr>
          <p:spPr>
            <a:xfrm>
              <a:off x="917344" y="5120306"/>
              <a:ext cx="8707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R‒CH(NH</a:t>
              </a:r>
              <a:r>
                <a:rPr lang="sr-Latn-RS" sz="24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sr-Latn-R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)‒COOH  →  R‒CO‒COOH  +  </a:t>
              </a:r>
              <a:r>
                <a:rPr lang="sr-Latn-R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31903" y="4771850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[O]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7344" y="5930427"/>
            <a:ext cx="786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R‒CH(NH</a:t>
            </a:r>
            <a:r>
              <a:rPr lang="sr-Latn-R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)‒COOH + H</a:t>
            </a:r>
            <a:r>
              <a:rPr lang="sr-Latn-R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 R‒CHOH‒COOH  +  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81496" y="5120306"/>
            <a:ext cx="579408" cy="5456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778" y="5871009"/>
            <a:ext cx="579408" cy="5456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8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037" y="400013"/>
            <a:ext cx="117379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Ослобођени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Образује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са киселинама (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део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везује за АК земљишта, део усваја биљка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земљишног раствора, а део се може фиксирати у секундарним минералима 2:1.</a:t>
            </a: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Одређену количину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узимају микроорганизми (амонификатори) који разлажу органску материју (имобилизација).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Одређена количина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прелази 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процесом нитрификације.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Мањи део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волатизира.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0F395B-6A24-0603-B18E-FDA8917FC6B8}"/>
              </a:ext>
            </a:extLst>
          </p:cNvPr>
          <p:cNvGrpSpPr/>
          <p:nvPr/>
        </p:nvGrpSpPr>
        <p:grpSpPr>
          <a:xfrm>
            <a:off x="407127" y="1230789"/>
            <a:ext cx="8391392" cy="1934102"/>
            <a:chOff x="267980" y="4246456"/>
            <a:chExt cx="8391392" cy="1934102"/>
          </a:xfrm>
        </p:grpSpPr>
        <p:sp>
          <p:nvSpPr>
            <p:cNvPr id="3" name="Rectangle 2"/>
            <p:cNvSpPr/>
            <p:nvPr/>
          </p:nvSpPr>
          <p:spPr>
            <a:xfrm>
              <a:off x="267980" y="4833080"/>
              <a:ext cx="3889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67980" y="5718893"/>
              <a:ext cx="3958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(NH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71769" y="4833080"/>
              <a:ext cx="35477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HNO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71769" y="5718892"/>
              <a:ext cx="3887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(NH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96A31D-5399-F1D2-AFBA-CF8FCE04489B}"/>
                </a:ext>
              </a:extLst>
            </p:cNvPr>
            <p:cNvSpPr txBox="1"/>
            <p:nvPr/>
          </p:nvSpPr>
          <p:spPr>
            <a:xfrm>
              <a:off x="267980" y="4246456"/>
              <a:ext cx="3560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Реакција са киселинама</a:t>
              </a:r>
              <a:endPara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8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AD0110-0EC0-38A9-8C59-6C537344AD83}"/>
              </a:ext>
            </a:extLst>
          </p:cNvPr>
          <p:cNvGrpSpPr/>
          <p:nvPr/>
        </p:nvGrpSpPr>
        <p:grpSpPr>
          <a:xfrm>
            <a:off x="652768" y="1430299"/>
            <a:ext cx="8704185" cy="1031638"/>
            <a:chOff x="296260" y="1398213"/>
            <a:chExt cx="8704185" cy="10316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B86BE7-2A70-8AB1-B874-76A0BD2EF0B4}"/>
                </a:ext>
              </a:extLst>
            </p:cNvPr>
            <p:cNvSpPr txBox="1"/>
            <p:nvPr/>
          </p:nvSpPr>
          <p:spPr>
            <a:xfrm>
              <a:off x="296260" y="1808225"/>
              <a:ext cx="8704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(AK)    + 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↔ (AK)         +  </a:t>
              </a:r>
              <a:r>
                <a:rPr lang="sr-Latn-R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Ca(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97D1B7-D0FD-45E7-AB85-01EDC2681727}"/>
                </a:ext>
              </a:extLst>
            </p:cNvPr>
            <p:cNvSpPr txBox="1"/>
            <p:nvPr/>
          </p:nvSpPr>
          <p:spPr>
            <a:xfrm>
              <a:off x="907080" y="1638948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sr-Latn-RS" sz="1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B432B-B8BA-5A5E-7BD8-56251F1F6366}"/>
                </a:ext>
              </a:extLst>
            </p:cNvPr>
            <p:cNvSpPr txBox="1"/>
            <p:nvPr/>
          </p:nvSpPr>
          <p:spPr>
            <a:xfrm>
              <a:off x="3918152" y="2091297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16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C8F75-5B02-55AC-DB65-78A122251E56}"/>
                </a:ext>
              </a:extLst>
            </p:cNvPr>
            <p:cNvSpPr txBox="1"/>
            <p:nvPr/>
          </p:nvSpPr>
          <p:spPr>
            <a:xfrm>
              <a:off x="3884827" y="1398213"/>
              <a:ext cx="76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NH</a:t>
              </a:r>
              <a:r>
                <a:rPr lang="sr-Latn-RS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16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88D015-408B-B25B-1471-EB24FFC7ED23}"/>
              </a:ext>
            </a:extLst>
          </p:cNvPr>
          <p:cNvGrpSpPr/>
          <p:nvPr/>
        </p:nvGrpSpPr>
        <p:grpSpPr>
          <a:xfrm>
            <a:off x="686092" y="2470788"/>
            <a:ext cx="8704185" cy="1082575"/>
            <a:chOff x="296260" y="1383411"/>
            <a:chExt cx="8704185" cy="1082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1418AC-AED0-CC34-0A3E-49D93972F6B7}"/>
                </a:ext>
              </a:extLst>
            </p:cNvPr>
            <p:cNvSpPr txBox="1"/>
            <p:nvPr/>
          </p:nvSpPr>
          <p:spPr>
            <a:xfrm>
              <a:off x="296260" y="1808225"/>
              <a:ext cx="8704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(AK)    + 2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↔ (AK)         +  </a:t>
              </a:r>
              <a:r>
                <a:rPr lang="sr-Latn-R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902881-8DEB-6EAF-619F-A47AA0F18DD1}"/>
                </a:ext>
              </a:extLst>
            </p:cNvPr>
            <p:cNvSpPr txBox="1"/>
            <p:nvPr/>
          </p:nvSpPr>
          <p:spPr>
            <a:xfrm>
              <a:off x="907080" y="1638948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sr-Latn-RS" sz="1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CE1CEB-71AE-F3EF-88BD-2CB365FAE0D2}"/>
                </a:ext>
              </a:extLst>
            </p:cNvPr>
            <p:cNvSpPr txBox="1"/>
            <p:nvPr/>
          </p:nvSpPr>
          <p:spPr>
            <a:xfrm>
              <a:off x="3965558" y="2127432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16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7F1FE8-CF24-5703-C6E0-FE6D50691472}"/>
                </a:ext>
              </a:extLst>
            </p:cNvPr>
            <p:cNvSpPr txBox="1"/>
            <p:nvPr/>
          </p:nvSpPr>
          <p:spPr>
            <a:xfrm>
              <a:off x="3965558" y="1383411"/>
              <a:ext cx="76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NH</a:t>
              </a:r>
              <a:r>
                <a:rPr lang="sr-Latn-RS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16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4CBA3F-B050-2907-F092-286D81C9D00B}"/>
              </a:ext>
            </a:extLst>
          </p:cNvPr>
          <p:cNvSpPr/>
          <p:nvPr/>
        </p:nvSpPr>
        <p:spPr>
          <a:xfrm>
            <a:off x="619445" y="410756"/>
            <a:ext cx="1048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соли амонијачни јон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делимично веже за адсорптивни комплекс земљишта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E9500-FFEB-BFB3-4A3C-B250916003BE}"/>
              </a:ext>
            </a:extLst>
          </p:cNvPr>
          <p:cNvSpPr txBox="1"/>
          <p:nvPr/>
        </p:nvSpPr>
        <p:spPr>
          <a:xfrm>
            <a:off x="514926" y="5726759"/>
            <a:ext cx="1057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Одређена количина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може фиксирати тј. везати за трослојне минерале глине (2:1) и на тај начин постаје мање приступачан за биљку.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A65C3-334A-8EA0-0F59-9607BD29EB23}"/>
              </a:ext>
            </a:extLst>
          </p:cNvPr>
          <p:cNvSpPr/>
          <p:nvPr/>
        </p:nvSpPr>
        <p:spPr>
          <a:xfrm>
            <a:off x="514926" y="3988287"/>
            <a:ext cx="10578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приступачан је биљкама, везује се за АК земљишта одакле се постепено ослобађа и служи за исхрану. На тај начин се спречава и његово испирање и биљке га могу користити када им је потребан. </a:t>
            </a:r>
          </a:p>
        </p:txBody>
      </p:sp>
    </p:spTree>
    <p:extLst>
      <p:ext uri="{BB962C8B-B14F-4D97-AF65-F5344CB8AC3E}">
        <p14:creationId xmlns:p14="http://schemas.microsoft.com/office/powerpoint/2010/main" val="1038176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631" y="653874"/>
            <a:ext cx="299780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Нитрификација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266" y="1581496"/>
            <a:ext cx="11858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Нитрификација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процес оксидације амонијака у нитрите и нитрате у земљишту. Условљен је присуством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 у земљишту под утицајем нитрификационих бактерија (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Nitrosomonas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Nitrobacter</a:t>
            </a:r>
            <a:r>
              <a:rPr lang="sr-Cyrl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266" y="3247782"/>
            <a:ext cx="11368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 за одвијање процеса нитрификације: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Аерисано земљиште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земљишта 25‒30 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Оптимални услови влажења (60-70 % земљишних пора испуњено водом)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=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6,2‒8,2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58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88" y="737102"/>
            <a:ext cx="1106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Нитрификација се одвија у две фазе:</a:t>
            </a:r>
          </a:p>
          <a:p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Нитритација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оксидација амонијака до нитрита уз помоћ бактерија из рода 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Nitrosomonas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677" y="2142339"/>
            <a:ext cx="69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2HNO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07" y="2828835"/>
            <a:ext cx="1119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Нитратација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оксидација нитрита до нитрата уз помоћ бактерија из рода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Nitrobacter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830" y="3767554"/>
            <a:ext cx="69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2HNO</a:t>
            </a:r>
            <a:r>
              <a:rPr lang="sr-Cyrl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707" y="4552384"/>
            <a:ext cx="1067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sr-Cyrl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неутралише са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-бикарбонатом или ступа у реакцију са АК земљишта.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655B5-756C-E162-2FC0-0B6194EF1ABB}"/>
              </a:ext>
            </a:extLst>
          </p:cNvPr>
          <p:cNvSpPr txBox="1"/>
          <p:nvPr/>
        </p:nvSpPr>
        <p:spPr>
          <a:xfrm>
            <a:off x="757706" y="5691157"/>
            <a:ext cx="7047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Нитрификација се у земљишту одвија 1-2 недеље.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62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099" y="525771"/>
            <a:ext cx="4550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азота из земљишта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618" y="1625609"/>
            <a:ext cx="11271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се из земљишта губи испирањем у облику одговарајућих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јона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може се губити и у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гасовитом стању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583" y="2876083"/>
            <a:ext cx="1059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 земљишта се губи испирањем у облику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амонијум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јона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нитратних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јона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lang="sr-Cyrl-RS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земљишног раствора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865" y="4248633"/>
            <a:ext cx="11110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Губици азота у гасовитом стању могу се одвијати:</a:t>
            </a:r>
          </a:p>
          <a:p>
            <a:pPr algn="just"/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директном волатизацијом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хемијском декомпозицијом,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денитрификацијом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45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606" y="1140091"/>
            <a:ext cx="11132233" cy="181588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Неопходним (есенцијалним) елементима </a:t>
            </a:r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сматрају се они без којих биљка не може да прође свој животни циклус и у случају његовог недостатка на биљкама се појављују карактеристичне промене, којих иначе нема у нормалним условима исхране.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606" y="3171452"/>
            <a:ext cx="11174437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се назива неопходним за биљке ако испуњава следеће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услове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његово одсуство доводи до тога да биљке не могу да заврше свој животни циклус.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омогући хармонично растење и развој.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симптоми који се запажају при недостатку могу отклонити само његовом применом преко земљишта или преко листа.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значајан за промет материја биљака.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његова улога у биохемијско-физиолошким процесима специфична, да га не могу заменити други елементи.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93384-BBF3-D715-8BEE-3EB147613755}"/>
              </a:ext>
            </a:extLst>
          </p:cNvPr>
          <p:cNvSpPr/>
          <p:nvPr/>
        </p:nvSpPr>
        <p:spPr>
          <a:xfrm>
            <a:off x="299937" y="401392"/>
            <a:ext cx="1171763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Биогени </a:t>
            </a:r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есенцијални)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су неопходни за раст и развој биљака. </a:t>
            </a:r>
          </a:p>
        </p:txBody>
      </p:sp>
    </p:spTree>
    <p:extLst>
      <p:ext uri="{BB962C8B-B14F-4D97-AF65-F5344CB8AC3E}">
        <p14:creationId xmlns:p14="http://schemas.microsoft.com/office/powerpoint/2010/main" val="3537790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746" y="696136"/>
            <a:ext cx="112625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се из земљишта губи волатализацијом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облику слободног амонијака.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обухвата минерализовани азот који се налази у земљишту као и онај додат амидним и амонијачним ђубривом.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губици забележени су на песковитим и алкалним земљиштима,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&gt; 7,5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се при додавању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ђубрива код киселих и неутралних земљишта они не дешавају.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амонијака се дешавају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амонијачна ђубрива примењују на површини карбонатних земљишта</a:t>
            </a:r>
          </a:p>
          <a:p>
            <a:pPr algn="just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→ (NH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CaX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површинској примени урее на свим осталим типовима земљишта</a:t>
            </a:r>
            <a:endParaRPr lang="sr-Latn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→ (NH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се могу смањити ако се ђубриво добро измеша са земљом и унесе у земљиште на дубину 10-15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(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заоравање)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9550" y="172916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Волатизација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9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1728B-E328-A5E7-7E06-8DCAD510F104}"/>
              </a:ext>
            </a:extLst>
          </p:cNvPr>
          <p:cNvSpPr/>
          <p:nvPr/>
        </p:nvSpPr>
        <p:spPr>
          <a:xfrm>
            <a:off x="655112" y="1345179"/>
            <a:ext cx="8901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Хемијском декомпозицијом може доћи до губитка азота који се налази у међупроизводима који настају током минерализације органског азота.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5AC79E-B293-12E5-D5DD-C158D1AF837D}"/>
              </a:ext>
            </a:extLst>
          </p:cNvPr>
          <p:cNvSpPr/>
          <p:nvPr/>
        </p:nvSpPr>
        <p:spPr>
          <a:xfrm>
            <a:off x="569299" y="3141923"/>
            <a:ext cx="9385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се на овај начин губи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облику оксида или у елементарном облику.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02AFD-6921-28DF-5959-878BC1DAC5B0}"/>
              </a:ext>
            </a:extLst>
          </p:cNvPr>
          <p:cNvSpPr/>
          <p:nvPr/>
        </p:nvSpPr>
        <p:spPr>
          <a:xfrm>
            <a:off x="3109499" y="356155"/>
            <a:ext cx="4304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Хемијска декомпозиција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65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103" y="1098900"/>
            <a:ext cx="11272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Денитрификација је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биолошке редукције нитратног азота до гасовитих форми а што доводи до губитка азота из земљишта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 веома штетним ефектом са гледишта исхране биљака.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748" y="2389947"/>
            <a:ext cx="11554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процес обављају хетеротрофне бактерије (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Pseudomonas, Micrococcus, Bacillus, Thiobacillus denitrificans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носе назив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денитрификатори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случају неутралне или алкалне реакције, испољавају се највећи губици азота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 је код киселих земљишта (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), губитак азота је потпуно занемарљив.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748" y="4325490"/>
            <a:ext cx="11316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процес се одвија тако што нитрати прелазе прво у нитрите, они се преводе у оксида азота који даје молекулски азот.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0425" y="333179"/>
            <a:ext cx="314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Денитрификација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129" y="5089626"/>
            <a:ext cx="606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NO → N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N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425" y="5657671"/>
            <a:ext cx="1127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Веза између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денитрификације и нитрификације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Образовање нитрата у аеробним условима изазива осиромашење земљишта у кисеонику, а тиме се стварају повољни услови за денитрификацију.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52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9814" y="140874"/>
            <a:ext cx="348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КРУЖЕЊЕ АЗОТА У ПРИРОДИ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BA487-BC17-84BF-B2AF-0780282F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57" y="140874"/>
            <a:ext cx="5916891" cy="6576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12435-97C2-DD8F-A841-5380F08CC431}"/>
              </a:ext>
            </a:extLst>
          </p:cNvPr>
          <p:cNvSpPr txBox="1"/>
          <p:nvPr/>
        </p:nvSpPr>
        <p:spPr>
          <a:xfrm>
            <a:off x="6734451" y="2911652"/>
            <a:ext cx="3001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АМОНИФИКАЦИЈА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891C8-9609-F2D3-91F8-5D91715C9987}"/>
              </a:ext>
            </a:extLst>
          </p:cNvPr>
          <p:cNvSpPr txBox="1"/>
          <p:nvPr/>
        </p:nvSpPr>
        <p:spPr>
          <a:xfrm>
            <a:off x="6734451" y="2178498"/>
            <a:ext cx="498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ФИКСАЦИЈА ВАЗДУШНОГ АЗОТА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453C3-D637-3BD5-2DD6-AB4136987429}"/>
              </a:ext>
            </a:extLst>
          </p:cNvPr>
          <p:cNvSpPr txBox="1"/>
          <p:nvPr/>
        </p:nvSpPr>
        <p:spPr>
          <a:xfrm>
            <a:off x="6753209" y="3652092"/>
            <a:ext cx="2982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НИТРИФИКАЦИЈА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535FB-E69D-D2B6-19D1-77B68E79FF1E}"/>
              </a:ext>
            </a:extLst>
          </p:cNvPr>
          <p:cNvSpPr txBox="1"/>
          <p:nvPr/>
        </p:nvSpPr>
        <p:spPr>
          <a:xfrm>
            <a:off x="6753209" y="4436232"/>
            <a:ext cx="1983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ИСПИРАЊЕ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7B4FB-7FB1-16C0-A216-D65C9B4D893E}"/>
              </a:ext>
            </a:extLst>
          </p:cNvPr>
          <p:cNvSpPr txBox="1"/>
          <p:nvPr/>
        </p:nvSpPr>
        <p:spPr>
          <a:xfrm>
            <a:off x="6734451" y="5152913"/>
            <a:ext cx="323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ДЕНИТРИФИКАЦИЈА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D383A-42F1-FFE8-BB1C-3022EDDE1DDD}"/>
              </a:ext>
            </a:extLst>
          </p:cNvPr>
          <p:cNvSpPr txBox="1"/>
          <p:nvPr/>
        </p:nvSpPr>
        <p:spPr>
          <a:xfrm>
            <a:off x="6744865" y="5878802"/>
            <a:ext cx="2576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ВОЛАТИЗАЦИЈА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D16F7E-B92D-79F1-5C50-EB741528AB31}"/>
              </a:ext>
            </a:extLst>
          </p:cNvPr>
          <p:cNvSpPr/>
          <p:nvPr/>
        </p:nvSpPr>
        <p:spPr>
          <a:xfrm>
            <a:off x="8235004" y="3326092"/>
            <a:ext cx="225117" cy="326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2FA5CE2-B3F9-B8CA-58EE-EDD6E1C24D7E}"/>
              </a:ext>
            </a:extLst>
          </p:cNvPr>
          <p:cNvSpPr/>
          <p:nvPr/>
        </p:nvSpPr>
        <p:spPr>
          <a:xfrm>
            <a:off x="8241887" y="2578387"/>
            <a:ext cx="225117" cy="326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3905CA6-5779-D719-C988-7BFF341E9469}"/>
              </a:ext>
            </a:extLst>
          </p:cNvPr>
          <p:cNvSpPr/>
          <p:nvPr/>
        </p:nvSpPr>
        <p:spPr>
          <a:xfrm>
            <a:off x="8235003" y="4051981"/>
            <a:ext cx="225117" cy="326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60B498A-FE16-8FBF-8034-1C8D0F591B1C}"/>
              </a:ext>
            </a:extLst>
          </p:cNvPr>
          <p:cNvSpPr/>
          <p:nvPr/>
        </p:nvSpPr>
        <p:spPr>
          <a:xfrm>
            <a:off x="8238230" y="5583800"/>
            <a:ext cx="225117" cy="326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8B6C20C-609C-EDA2-5A36-BBA6AECCE481}"/>
              </a:ext>
            </a:extLst>
          </p:cNvPr>
          <p:cNvSpPr/>
          <p:nvPr/>
        </p:nvSpPr>
        <p:spPr>
          <a:xfrm>
            <a:off x="8241887" y="4904547"/>
            <a:ext cx="225117" cy="326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0B7E9C5C-F693-9B6E-F67D-221762827EA1}"/>
              </a:ext>
            </a:extLst>
          </p:cNvPr>
          <p:cNvSpPr/>
          <p:nvPr/>
        </p:nvSpPr>
        <p:spPr>
          <a:xfrm>
            <a:off x="10100912" y="2609385"/>
            <a:ext cx="854592" cy="3613691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15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тат слика за ф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7573" y="783535"/>
            <a:ext cx="2362200" cy="236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122" y="2039465"/>
            <a:ext cx="9008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Cyrl-R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Фосфор је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конституциони</a:t>
            </a:r>
            <a:r>
              <a:rPr lang="sr-Cyrl-R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макроелемент који улази у састав органских једињења, у биљним ткивима представља енергент, важан је за добро укорењавање и развој кореновог система</a:t>
            </a:r>
            <a:endParaRPr lang="en-US" sz="2400" b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7845" y="423615"/>
            <a:ext cx="2310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0" cap="none" spc="0" normalizeH="0" baseline="0" noProof="0" dirty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ФОСФОР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6058" y="1240964"/>
            <a:ext cx="695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и количина фосфора у земљишту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Ivana\Desktop\hqdefault цр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1611" y="3578363"/>
            <a:ext cx="5049546" cy="28088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4122" y="4395935"/>
            <a:ext cx="6475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Укупна количина фосфора у земљишту креће се у границама од 0,03-0,30%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27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797" y="101500"/>
            <a:ext cx="5533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фосфора у земљишту: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Неоргански (минерални) (60-80%)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(20-40%)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Unistart - tečno mikrobiološko đubrivo - Agrou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7" y="1374329"/>
            <a:ext cx="7176224" cy="53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28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FF0EA-ACBA-75E4-7C46-EDBC97DEBD18}"/>
              </a:ext>
            </a:extLst>
          </p:cNvPr>
          <p:cNvSpPr/>
          <p:nvPr/>
        </p:nvSpPr>
        <p:spPr>
          <a:xfrm>
            <a:off x="673043" y="383729"/>
            <a:ext cx="7594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Трансформације фосфорних једињења у земљишту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A757F-CB1B-60D0-EEFC-AC4E1BEDCB16}"/>
              </a:ext>
            </a:extLst>
          </p:cNvPr>
          <p:cNvSpPr txBox="1"/>
          <p:nvPr/>
        </p:nvSpPr>
        <p:spPr>
          <a:xfrm>
            <a:off x="210146" y="1568136"/>
            <a:ext cx="2641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Минерализација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478A7-AEED-FDAB-36A9-3E937D437FAE}"/>
              </a:ext>
            </a:extLst>
          </p:cNvPr>
          <p:cNvSpPr txBox="1"/>
          <p:nvPr/>
        </p:nvSpPr>
        <p:spPr>
          <a:xfrm>
            <a:off x="377181" y="5351419"/>
            <a:ext cx="340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Хемијска адсорпција (ретроградација)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17F23-DECE-5389-CCAB-3892F91F76ED}"/>
              </a:ext>
            </a:extLst>
          </p:cNvPr>
          <p:cNvSpPr txBox="1"/>
          <p:nvPr/>
        </p:nvSpPr>
        <p:spPr>
          <a:xfrm>
            <a:off x="3496858" y="1475803"/>
            <a:ext cx="869514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једињења фосфора подлежу минерализацији уз помоћ микроорганизама и њихових ензима (фосфатаза) при чему се ослобађа фосфатни јон. </a:t>
            </a:r>
          </a:p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Тешко растворна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фосфорна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неорганска једињења се минерализују тако што реагују са минералним киселинама при чему прелазе у лакше растворна и приступачна за биљке (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мобилизација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7A44D-1CC3-73AC-47E2-2E8FA9329ED7}"/>
              </a:ext>
            </a:extLst>
          </p:cNvPr>
          <p:cNvSpPr txBox="1"/>
          <p:nvPr/>
        </p:nvSpPr>
        <p:spPr>
          <a:xfrm>
            <a:off x="3614143" y="5412975"/>
            <a:ext cx="82796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Стварање тешко растворних једињења која се таложе и постају неприступачна за биљке.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CE181-A640-9A50-39DB-296DEA1D08DA}"/>
              </a:ext>
            </a:extLst>
          </p:cNvPr>
          <p:cNvSpPr txBox="1"/>
          <p:nvPr/>
        </p:nvSpPr>
        <p:spPr>
          <a:xfrm>
            <a:off x="247972" y="3687805"/>
            <a:ext cx="5208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3760B-7D22-BA42-7272-DB7F3752CAEF}"/>
              </a:ext>
            </a:extLst>
          </p:cNvPr>
          <p:cNvSpPr txBox="1"/>
          <p:nvPr/>
        </p:nvSpPr>
        <p:spPr>
          <a:xfrm>
            <a:off x="247972" y="4235825"/>
            <a:ext cx="5208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2CaHPO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7850-EA76-9F01-8810-572A82323CC9}"/>
              </a:ext>
            </a:extLst>
          </p:cNvPr>
          <p:cNvSpPr txBox="1"/>
          <p:nvPr/>
        </p:nvSpPr>
        <p:spPr>
          <a:xfrm>
            <a:off x="6735689" y="3687805"/>
            <a:ext cx="5101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Ca(NO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12177-83DC-5043-092C-8A921D35817F}"/>
              </a:ext>
            </a:extLst>
          </p:cNvPr>
          <p:cNvSpPr txBox="1"/>
          <p:nvPr/>
        </p:nvSpPr>
        <p:spPr>
          <a:xfrm>
            <a:off x="6735689" y="4339744"/>
            <a:ext cx="5101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2CaHPO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2HNO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Ca(NO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904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0508" y="596571"/>
            <a:ext cx="710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Неоргански (минерални) фосфор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19" y="1483445"/>
            <a:ext cx="11615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Минерални (неоргански) фосфор представља фосфор који се налази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минералима, у лакше и теже растворљивим солима фосфорне киселине, везан за адсорптивни комплекс и фосфор у земљишном раствору.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619" y="2787214"/>
            <a:ext cx="11615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Познато је око 170 минерала фосфора (вивијанит, флуороапатит, фосфорит и др.)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619" y="5970494"/>
            <a:ext cx="1161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у минералима представља потенцијални извор фосфора и чини резерву фосфора.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2A845-A252-2410-0196-3528FC500995}"/>
              </a:ext>
            </a:extLst>
          </p:cNvPr>
          <p:cNvSpPr txBox="1"/>
          <p:nvPr/>
        </p:nvSpPr>
        <p:spPr>
          <a:xfrm>
            <a:off x="565456" y="3717065"/>
            <a:ext cx="419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Флорапатит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Хлорапатит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Хидроксиапатит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76122-7B42-7115-8FC7-2A0CF2950FF2}"/>
              </a:ext>
            </a:extLst>
          </p:cNvPr>
          <p:cNvSpPr txBox="1"/>
          <p:nvPr/>
        </p:nvSpPr>
        <p:spPr>
          <a:xfrm>
            <a:off x="4631267" y="3720100"/>
            <a:ext cx="3949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Калцијум-хидрогенфосфат-дихидрат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Калцијум-хидрогенфосфат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85521-E7C2-A3F1-FD56-0750E1BB65EF}"/>
              </a:ext>
            </a:extLst>
          </p:cNvPr>
          <p:cNvSpPr txBox="1"/>
          <p:nvPr/>
        </p:nvSpPr>
        <p:spPr>
          <a:xfrm>
            <a:off x="8516890" y="3726497"/>
            <a:ext cx="373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Варесцит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Cyrl-R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Стренгит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B2A11-B3DB-BAD2-4DFA-BE59491CFBD8}"/>
              </a:ext>
            </a:extLst>
          </p:cNvPr>
          <p:cNvSpPr txBox="1"/>
          <p:nvPr/>
        </p:nvSpPr>
        <p:spPr>
          <a:xfrm>
            <a:off x="4631267" y="5316395"/>
            <a:ext cx="372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Неутрална и карбонатна земљишта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7F808-322F-FE26-8A6F-EEC04FC191F2}"/>
              </a:ext>
            </a:extLst>
          </p:cNvPr>
          <p:cNvSpPr txBox="1"/>
          <p:nvPr/>
        </p:nvSpPr>
        <p:spPr>
          <a:xfrm>
            <a:off x="8877652" y="4666725"/>
            <a:ext cx="271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Кисела земљишта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59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D44DB-581D-B35F-8601-EFA266DF49AA}"/>
              </a:ext>
            </a:extLst>
          </p:cNvPr>
          <p:cNvSpPr/>
          <p:nvPr/>
        </p:nvSpPr>
        <p:spPr>
          <a:xfrm>
            <a:off x="288499" y="736010"/>
            <a:ext cx="11615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из минерала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директно приступачан биљкама већ су неопходне минералне киселине (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чијим деловањем фосфор из теже растворљивих соли прелази у лакше растворљиве соли приступачне биљкама.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D62EE-7E3F-B051-6908-DF67F915BD7E}"/>
              </a:ext>
            </a:extLst>
          </p:cNvPr>
          <p:cNvSpPr txBox="1"/>
          <p:nvPr/>
        </p:nvSpPr>
        <p:spPr>
          <a:xfrm>
            <a:off x="595533" y="2077378"/>
            <a:ext cx="11000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се у земљишту налази у облику:</a:t>
            </a:r>
          </a:p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Лакорастворљивих соли :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Тешкорастворљивих соли: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2795B-9D26-30ED-9D1E-9397224A23F6}"/>
              </a:ext>
            </a:extLst>
          </p:cNvPr>
          <p:cNvSpPr/>
          <p:nvPr/>
        </p:nvSpPr>
        <p:spPr>
          <a:xfrm>
            <a:off x="288499" y="4047957"/>
            <a:ext cx="11000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земљишног раствора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 најприступачнији облик фосфора за биљку која највише користи дихидрогенфосфатне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хидрогенфосфатне јоне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земљишног раствора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2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6007" y="353693"/>
            <a:ext cx="3086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фосфор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676" y="1163491"/>
            <a:ext cx="11362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у земљишту налази се у саставу органских фосфорних једињења (фосфолипиди, нуклеинске киселине, фосфати угљених хидрата, фосфохумати и инозитол фосфати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522" y="2785007"/>
            <a:ext cx="1155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Највећа количина органског фосфора се налази у облику фитина (&gt; 60 %).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Фитин се хидролитички разлаже под утицајем ензима фитазе при чему настаје фосфорна киселина која прелази у земљишни раствор па биљке и микроорганизми користе фосфатни јон за исхрану синтетишући нова органска фосфорна једињења.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962" y="4941039"/>
            <a:ext cx="11362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органских једињења није директно приступачан биљкама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(представља потенцијалну резерву фосфора, доступан биљкама након минерализације под утицајем фосфатаза)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52689" y="309489"/>
            <a:ext cx="4895557" cy="24759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5901" y="834739"/>
            <a:ext cx="360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ЕЛЕМЕНТИ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231" y="2646904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1741" y="3154735"/>
            <a:ext cx="71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7290" y="2760840"/>
            <a:ext cx="61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210" y="3964471"/>
            <a:ext cx="1159412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 елементима сматрају се они елементи без којих биљке могу да заврше свој животни циклус, али који могу код неких биљака да делују стимулативно на растење и развиће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210" y="5553414"/>
            <a:ext cx="1159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 елементи при малим концентрацијама не утичу на биљке, али у случају њиховог вишка могу да испоље токсично дејство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Cd, Cu, Hg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621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78F73-3543-5998-8222-A03217EC0111}"/>
              </a:ext>
            </a:extLst>
          </p:cNvPr>
          <p:cNvSpPr txBox="1"/>
          <p:nvPr/>
        </p:nvSpPr>
        <p:spPr>
          <a:xfrm>
            <a:off x="277323" y="1651423"/>
            <a:ext cx="11418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усвајају фосфор из земљишних раствора искључиво у облику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јона.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Доминација неког од ова два јона у земљишном раствору зависи искључиво од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земљишта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6C6D4-2947-EF94-6FB2-9B3FFE9D3FCC}"/>
              </a:ext>
            </a:extLst>
          </p:cNvPr>
          <p:cNvSpPr txBox="1"/>
          <p:nvPr/>
        </p:nvSpPr>
        <p:spPr>
          <a:xfrm>
            <a:off x="677553" y="3354817"/>
            <a:ext cx="5422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sr-Latn-R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</a:t>
            </a:r>
            <a:r>
              <a:rPr kumimoji="0" lang="sr-Latn-R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sr-Cyrl-R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sr-Cyrl-R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кисела земљишта,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pH~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sr-Cyrl-R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алкална земљишта,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pH~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9,5</a:t>
            </a:r>
          </a:p>
          <a:p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sr-Latn-R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</a:t>
            </a:r>
            <a:r>
              <a:rPr kumimoji="0" lang="sr-Latn-R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sr-Cyrl-R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sr-Cyrl-R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pH~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7,5</a:t>
            </a:r>
          </a:p>
          <a:p>
            <a:r>
              <a:rPr kumimoji="0" lang="sr-Cyrl-R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F874B-343D-4E1B-8F8D-10F09816ACAC}"/>
              </a:ext>
            </a:extLst>
          </p:cNvPr>
          <p:cNvSpPr txBox="1"/>
          <p:nvPr/>
        </p:nvSpPr>
        <p:spPr>
          <a:xfrm>
            <a:off x="677553" y="4688879"/>
            <a:ext cx="1071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Највећа приступачност фосфатних јона без обзира на њихов извор,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pH~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7CB8C-C16B-8C7D-E640-58D5A93CD3FC}"/>
              </a:ext>
            </a:extLst>
          </p:cNvPr>
          <p:cNvSpPr txBox="1"/>
          <p:nvPr/>
        </p:nvSpPr>
        <p:spPr>
          <a:xfrm>
            <a:off x="677553" y="5367365"/>
            <a:ext cx="2326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sr-Cyrl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</a:t>
            </a:r>
            <a:r>
              <a:rPr kumimoji="0" lang="sr-Latn-R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sr-Cyrl-R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sr-Latn-R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</a:t>
            </a:r>
            <a:r>
              <a:rPr lang="sr-Cyrl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sr-Latn-R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</a:t>
            </a:r>
            <a:r>
              <a:rPr kumimoji="0" lang="sr-Cyrl-R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&gt;1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609CB92-E227-1F9C-AF1C-A3ED6DE35997}"/>
              </a:ext>
            </a:extLst>
          </p:cNvPr>
          <p:cNvSpPr/>
          <p:nvPr/>
        </p:nvSpPr>
        <p:spPr>
          <a:xfrm>
            <a:off x="3089760" y="5428610"/>
            <a:ext cx="152400" cy="1133475"/>
          </a:xfrm>
          <a:prstGeom prst="righ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66AF3-EB14-3523-044D-7B778F9AF545}"/>
              </a:ext>
            </a:extLst>
          </p:cNvPr>
          <p:cNvSpPr txBox="1"/>
          <p:nvPr/>
        </p:nvSpPr>
        <p:spPr>
          <a:xfrm>
            <a:off x="3327886" y="5399050"/>
            <a:ext cx="836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овим условима врло мали број биљних врста може да опстане, па се о овим облицима фосфора у биљној исхрани не дискутује.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323" y="91294"/>
            <a:ext cx="11418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Доминантни чинилац за приступачност фосфора у земљишту </a:t>
            </a:r>
            <a: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sr-Cyrl-R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високим вредностима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доминирају фосфати калцијума који су растворљивији од фосфата гвожђа и алуминијума који доминирају при ниским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вредностима.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52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8290" y="267353"/>
            <a:ext cx="765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фосфора из активног слоја земљишта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915" y="809697"/>
            <a:ext cx="11755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у земљишту припада групи слабо покретљивих елемената, јер подлеже процесу хемијске адсорпције на алкалним и киселим земљиштима.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додат органским ђубривима има већу покретљивост од фосфора из минералних ђубрива.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292" y="2287881"/>
            <a:ext cx="11753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се из земљишта губи приносима, ерозијом и незнатно испирањем.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90318"/>
              </p:ext>
            </p:extLst>
          </p:nvPr>
        </p:nvGraphicFramePr>
        <p:xfrm>
          <a:off x="764832" y="3976392"/>
          <a:ext cx="7569543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2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Земљиште (класа)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Граничне вредности </a:t>
                      </a:r>
                    </a:p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P</a:t>
                      </a:r>
                      <a:r>
                        <a:rPr lang="sr-Latn-RS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sr-Latn-RS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/100 g </a:t>
                      </a:r>
                      <a:r>
                        <a:rPr lang="sr-Cyrl-R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земљишта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Врло богата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Средње обезбеђена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R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sr-Cyrl-R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Сиромашна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</a:t>
                      </a:r>
                      <a:r>
                        <a:rPr lang="sr-Cyrl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4832" y="3267669"/>
            <a:ext cx="82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Класификација земљишта према садржају укупног фосфора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3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EA2FB-F2C7-28E2-13A0-9F102945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9" y="800099"/>
            <a:ext cx="5743576" cy="5743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615DF-B9DF-FA87-028E-12F5424B5041}"/>
              </a:ext>
            </a:extLst>
          </p:cNvPr>
          <p:cNvSpPr txBox="1"/>
          <p:nvPr/>
        </p:nvSpPr>
        <p:spPr>
          <a:xfrm>
            <a:off x="7965485" y="2675662"/>
            <a:ext cx="348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КРУЖЕЊЕ ФОСФОРА У ПРИРОДИ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0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DOSTACI HRANIVA KOD RAJČ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01" y="829560"/>
            <a:ext cx="7800306" cy="49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7769" y="5889101"/>
            <a:ext cx="473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фосфора у биљкама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84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334" y="389850"/>
            <a:ext cx="289213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35" y="1173457"/>
            <a:ext cx="11449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Калијум је макроелемент који утиче на квалитет плода, водни режим, активира раст биљака, активира ензиме, подстиче развој ткива што свеукупно утиче на отпорност биљака. </a:t>
            </a:r>
            <a:endParaRPr lang="en-US" sz="2800" b="1" dirty="0">
              <a:solidFill>
                <a:prstClr val="black"/>
              </a:solidFill>
              <a:latin typeface="Book Antiqua"/>
            </a:endParaRPr>
          </a:p>
        </p:txBody>
      </p:sp>
      <p:pic>
        <p:nvPicPr>
          <p:cNvPr id="4" name="Picture 2" descr="Резултат слика за kalium agri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006" y="2695820"/>
            <a:ext cx="5446623" cy="363834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BC475-DA08-2DEF-D401-1E86F2F25ABD}"/>
              </a:ext>
            </a:extLst>
          </p:cNvPr>
          <p:cNvSpPr txBox="1"/>
          <p:nvPr/>
        </p:nvSpPr>
        <p:spPr>
          <a:xfrm>
            <a:off x="371035" y="3607051"/>
            <a:ext cx="50656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Није конституциони елемент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али је у односу на друге катјоне највише присутан у биљним ткивима.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98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22" y="1118914"/>
            <a:ext cx="1186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калијума у земљишту у нашој земљи је у интервалу 1,5 – 2,5 %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330" y="281840"/>
            <a:ext cx="3774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калијума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64" y="1751650"/>
            <a:ext cx="11860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Кружење у природи је мање комплексно од циклуса азота и фосфора. </a:t>
            </a: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динамичка равнотежа између неприступачних облика К за биљке са њиховим приступачним облицима која се везује за разлагање минерала, десорпцију К са његове површине и превођење његових фиксираних облика у приступачне.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99" y="4277211"/>
            <a:ext cx="1186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Усваја се за све време раста биљака, интензивно у почетку вегетације, а успорено при крају. Биљке га усвајају више него што га користе – „луксузна потрошња“.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8DC9F-CB4F-43FC-1DC9-2CFD239CB09C}"/>
              </a:ext>
            </a:extLst>
          </p:cNvPr>
          <p:cNvSpPr txBox="1"/>
          <p:nvPr/>
        </p:nvSpPr>
        <p:spPr>
          <a:xfrm>
            <a:off x="173599" y="5375831"/>
            <a:ext cx="1168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материја је слаб извор К. У редовној пољопривредној производњи, и поред великог уноса органских ђубрива (6-14 год), на К се из овог извора не може рачунати.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9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714" y="273479"/>
            <a:ext cx="5105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калијума у земљишту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208" y="1452585"/>
            <a:ext cx="1122473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у минералима – у кристалној решетки минерала  (90-98%)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208" y="2630342"/>
            <a:ext cx="75759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Фиксирани калијум – неизменљиви  (1-10%),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208" y="3843942"/>
            <a:ext cx="712233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 калијум - изменљиви (1-2%),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208" y="5021699"/>
            <a:ext cx="1124115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у земљишном раствору (растворљиви калијум) (6-20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17F84-6AEC-974A-0598-0A706C08FDFF}"/>
              </a:ext>
            </a:extLst>
          </p:cNvPr>
          <p:cNvSpPr txBox="1"/>
          <p:nvPr/>
        </p:nvSpPr>
        <p:spPr>
          <a:xfrm>
            <a:off x="863875" y="5889109"/>
            <a:ext cx="1069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облици калијума су приступачни за биљку али у различитом степену!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31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922" y="941988"/>
            <a:ext cx="1154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улази у састав примарних минерала, који представљају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алумосиликате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922" y="1618568"/>
            <a:ext cx="10585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земљишту су најзаступљенији примарни минерали из групе: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Фелдспата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ортоклас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15 %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Лискуна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мусковит ( 8 – 11 %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биотит (6 – 9 %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endParaRPr lang="sr-Cyrl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22" y="2914568"/>
            <a:ext cx="1166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 минерали имају мањи садржај калијума од примарних из којих су настали.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922" y="3745565"/>
            <a:ext cx="11437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из минерала није директно приступачан биљкама већ је потребан дуг временски период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ови минерали претрпе одређене трансформације уз учешће воде и угљен-диоксида, под одређеним условима температуре, влаге и микробиолошке активности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пређу у секундарне и даљим распадањем прелази у земљишни раствор и АК комплекс одакле биљке користе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395" y="372865"/>
            <a:ext cx="1062662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у минералима – у кристалној решетки минерала – неизменљиви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60" y="5788820"/>
            <a:ext cx="986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2KAlSi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+ 4SiO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2K</a:t>
            </a:r>
            <a:r>
              <a:rPr lang="sr-Latn-R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8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22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8670" y="252902"/>
            <a:ext cx="63288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Фиксирани калијум – неизменљиви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731" y="1281287"/>
            <a:ext cx="11745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Фиксирани калијум као и калијум из примарних минерала чине главну резерву овог елемента у педосфери. </a:t>
            </a:r>
          </a:p>
          <a:p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 фиксације калијума имају минерали глине (2:1) – група хидролискуна (илита) и монтморијонита.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732" y="3712359"/>
            <a:ext cx="1161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Ови неизменљиви облици се преводе у земљишни раствор или изменљиве облике када концентрација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концентрација у овим срединама опадне (стоје у равнотежи).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FA6F2-8FC3-2E56-A831-9BEF35A6F3DA}"/>
              </a:ext>
            </a:extLst>
          </p:cNvPr>
          <p:cNvSpPr txBox="1"/>
          <p:nvPr/>
        </p:nvSpPr>
        <p:spPr>
          <a:xfrm>
            <a:off x="290731" y="5404769"/>
            <a:ext cx="11901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Фиксирани калијум је мање приступачан биљкама од осталих адсорбованих катјона, али није изгубљен за биљку.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3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FBB8F-2454-7C36-2B56-024BE7F96208}"/>
              </a:ext>
            </a:extLst>
          </p:cNvPr>
          <p:cNvSpPr/>
          <p:nvPr/>
        </p:nvSpPr>
        <p:spPr>
          <a:xfrm>
            <a:off x="2287245" y="489402"/>
            <a:ext cx="595374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 калијум - изменљиви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E29F0-83EF-CD0D-D12E-436B31566B2C}"/>
              </a:ext>
            </a:extLst>
          </p:cNvPr>
          <p:cNvSpPr/>
          <p:nvPr/>
        </p:nvSpPr>
        <p:spPr>
          <a:xfrm>
            <a:off x="335792" y="1609262"/>
            <a:ext cx="11272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изменљивим калијумом подразумева се она количина калијума која се везала за АК земљишта (прелазно стање између незаменљивог и воднорастворљивог облика) и која се може заменити са катјонима неутралних соли (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еквивалентним количинама.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7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309" y="609964"/>
            <a:ext cx="369980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БИОГЕНИ ЕЛЕМЕНТИ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3513" y="249648"/>
            <a:ext cx="32551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МАКРОЕЛЕМЕНТИ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3512" y="1094712"/>
            <a:ext cx="32551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МИКРОЕЛЕМЕНТИ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219112" y="499602"/>
            <a:ext cx="787791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19112" y="1066574"/>
            <a:ext cx="787791" cy="230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85158"/>
              </p:ext>
            </p:extLst>
          </p:nvPr>
        </p:nvGraphicFramePr>
        <p:xfrm>
          <a:off x="601529" y="1297407"/>
          <a:ext cx="3390007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МАКРОЕЛЕМЕНТИ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</a:t>
                      </a:r>
                      <a:r>
                        <a:rPr lang="sr-Latn-R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</a:t>
                      </a:r>
                      <a:r>
                        <a:rPr lang="sr-Latn-R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(P)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Калијум</a:t>
                      </a:r>
                      <a:r>
                        <a:rPr lang="sr-Latn-R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(K)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Калцијум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(Ca)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Магнезијум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(Mg)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Сумпор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Угљеник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Водоник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Кисеоник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Гвожђе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(Fe)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06202"/>
              </p:ext>
            </p:extLst>
          </p:nvPr>
        </p:nvGraphicFramePr>
        <p:xfrm>
          <a:off x="7521189" y="1939776"/>
          <a:ext cx="3347518" cy="3200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4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dirty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МИКРОЕЛЕМЕНТИ</a:t>
                      </a:r>
                      <a:endParaRPr lang="en-US" sz="2400" b="1" dirty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Манган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(Mn)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Бакар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(Cu)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Цинк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(Zn)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Кобалт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(Co)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Молибден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21731" y="5301583"/>
            <a:ext cx="722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Макроелементи нису важнији од микроелемената.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неких макроелемената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0,01-10%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микроелемената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0,001-0,00001%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488EE6A-13B1-5A62-108D-34D9A9131EB5}"/>
              </a:ext>
            </a:extLst>
          </p:cNvPr>
          <p:cNvSpPr/>
          <p:nvPr/>
        </p:nvSpPr>
        <p:spPr>
          <a:xfrm>
            <a:off x="3991536" y="1828800"/>
            <a:ext cx="505050" cy="12820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59F509-6FE9-C725-183A-68FB2422E3C4}"/>
              </a:ext>
            </a:extLst>
          </p:cNvPr>
          <p:cNvSpPr txBox="1"/>
          <p:nvPr/>
        </p:nvSpPr>
        <p:spPr>
          <a:xfrm>
            <a:off x="4624311" y="2254378"/>
            <a:ext cx="1885360" cy="43088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FAAB48C-5860-4586-7852-1F889177DAD0}"/>
              </a:ext>
            </a:extLst>
          </p:cNvPr>
          <p:cNvSpPr/>
          <p:nvPr/>
        </p:nvSpPr>
        <p:spPr>
          <a:xfrm>
            <a:off x="3991536" y="3110845"/>
            <a:ext cx="505050" cy="32157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2E7690-559E-E38D-0740-496EB92D0F1E}"/>
              </a:ext>
            </a:extLst>
          </p:cNvPr>
          <p:cNvSpPr txBox="1"/>
          <p:nvPr/>
        </p:nvSpPr>
        <p:spPr>
          <a:xfrm>
            <a:off x="4621731" y="4521373"/>
            <a:ext cx="2240982" cy="43088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12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488" y="1290608"/>
            <a:ext cx="11854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земљишном раствору калијум се налази у облику растворљивих соли и директно је приступачан биљкама.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488" y="2403707"/>
            <a:ext cx="5841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у земљишни раствор долази на неколико начина:</a:t>
            </a:r>
          </a:p>
          <a:p>
            <a:pPr>
              <a:buFont typeface="+mj-lt"/>
              <a:buAutoNum type="arabicPeriod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Распадањем минерала,</a:t>
            </a:r>
          </a:p>
          <a:p>
            <a:pPr>
              <a:buFont typeface="+mj-lt"/>
              <a:buAutoNum type="arabicPeriod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растворљивих соли (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KCl, K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KHCO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органске материје,</a:t>
            </a:r>
          </a:p>
          <a:p>
            <a:pPr>
              <a:buFont typeface="+mj-lt"/>
              <a:buAutoNum type="arabicPeriod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минералних ђубрива.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401" y="460359"/>
            <a:ext cx="806785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Калијум у земљишном раствору</a:t>
            </a:r>
            <a:r>
              <a:rPr 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растворљиви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4696A0-52B0-5B06-2E18-1C977FA66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30443"/>
              </p:ext>
            </p:extLst>
          </p:nvPr>
        </p:nvGraphicFramePr>
        <p:xfrm>
          <a:off x="6158326" y="3840630"/>
          <a:ext cx="544419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Земљиште (класа)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K</a:t>
                      </a:r>
                      <a:r>
                        <a:rPr lang="sr-Latn-RS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O/100 g  </a:t>
                      </a:r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земљишта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 обезбеђено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Средње</a:t>
                      </a:r>
                      <a:r>
                        <a:rPr lang="sr-Cyrl-R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обезбеђено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20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Сиромашно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sr-Cyrl-R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716CF9-6C39-D1DC-753E-0624C14E8CB4}"/>
              </a:ext>
            </a:extLst>
          </p:cNvPr>
          <p:cNvSpPr txBox="1"/>
          <p:nvPr/>
        </p:nvSpPr>
        <p:spPr>
          <a:xfrm>
            <a:off x="6158326" y="2428634"/>
            <a:ext cx="5936566" cy="1200329"/>
          </a:xfrm>
          <a:prstGeom prst="rect">
            <a:avLst/>
          </a:prstGeom>
          <a:solidFill>
            <a:schemeClr val="accent3">
              <a:tint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количини лакоприступачног калијума земљишта су сврстана у три класе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8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DOSTACI HRANIVA KOD RAJČ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5" y="409555"/>
            <a:ext cx="5772265" cy="36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547" y="3974768"/>
            <a:ext cx="411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калијума на биљкама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B6799-7641-6135-316B-F6185E572E9B}"/>
              </a:ext>
            </a:extLst>
          </p:cNvPr>
          <p:cNvSpPr txBox="1"/>
          <p:nvPr/>
        </p:nvSpPr>
        <p:spPr>
          <a:xfrm>
            <a:off x="323735" y="4896062"/>
            <a:ext cx="11334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недостатка се примећују на доњим листовима у виду хлорозе, а у случају великог недостатка на рубовима листова се јављају рђасте флеке и лист се увија према горе.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EA8FD-1FE4-1C08-2D06-2785BB9185DE}"/>
              </a:ext>
            </a:extLst>
          </p:cNvPr>
          <p:cNvSpPr/>
          <p:nvPr/>
        </p:nvSpPr>
        <p:spPr>
          <a:xfrm>
            <a:off x="6555819" y="1136242"/>
            <a:ext cx="520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калијума из земљишта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9514A-8304-70A6-F414-32099521CF5E}"/>
              </a:ext>
            </a:extLst>
          </p:cNvPr>
          <p:cNvSpPr txBox="1"/>
          <p:nvPr/>
        </p:nvSpPr>
        <p:spPr>
          <a:xfrm>
            <a:off x="6555819" y="1839724"/>
            <a:ext cx="4698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Испирање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Ерозија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Одношење приносима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57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729" y="396452"/>
            <a:ext cx="286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СУМПОР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73" y="903597"/>
            <a:ext cx="710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Извор и количине сумпора у земљишту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20" y="2306118"/>
            <a:ext cx="1140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Сулфиди метала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потичу од вулканских стена (маркасит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сфалерит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ZnS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халкопирит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CuFeS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тешко растворљиви сулфати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(гипс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епсонит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72" y="3502557"/>
            <a:ext cx="1161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материја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(остаци биљака, животиња и микроорганизама који садрже једињења сумпора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(беланчевине, аминокиселине, алкалоиди, глукозиди...). Није директно приступачан биљкама али под утицајем микроорганизама сулфиди се оксидују у сулфате и граде соли из којих постаје приступачан.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9" y="5081153"/>
            <a:ext cx="1140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путем падавина у земљиште доспева 5 – 40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S/ha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 у индустријским зонама и до 100 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S/ha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току године.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172" y="5814031"/>
            <a:ext cx="833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и минерална ђубрива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91" y="6259621"/>
            <a:ext cx="68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сумпора у земљишту  0,01 – 0,25 %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015611" y="248343"/>
            <a:ext cx="2365151" cy="1328914"/>
            <a:chOff x="9395438" y="255673"/>
            <a:chExt cx="2365151" cy="13289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438" y="255673"/>
              <a:ext cx="2365151" cy="132891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0213144" y="418594"/>
              <a:ext cx="1055077" cy="87834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7BBED26-1B1F-B5F0-1924-6E367DF66CE1}"/>
              </a:ext>
            </a:extLst>
          </p:cNvPr>
          <p:cNvSpPr txBox="1"/>
          <p:nvPr/>
        </p:nvSpPr>
        <p:spPr>
          <a:xfrm>
            <a:off x="481103" y="1526189"/>
            <a:ext cx="1140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убраја у групу неопходних, макрохранљивих и конституционих елемената. </a:t>
            </a:r>
          </a:p>
        </p:txBody>
      </p:sp>
    </p:spTree>
    <p:extLst>
      <p:ext uri="{BB962C8B-B14F-4D97-AF65-F5344CB8AC3E}">
        <p14:creationId xmlns:p14="http://schemas.microsoft.com/office/powerpoint/2010/main" val="1841220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574" y="277676"/>
            <a:ext cx="800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и трансформације сумпора у земљишту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098" y="1214350"/>
            <a:ext cx="354505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(80 – 90 %)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98" y="1950495"/>
            <a:ext cx="39389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МИНЕРАЛНИ (10 – 20 %)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319" y="2686640"/>
            <a:ext cx="500135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облик сумпора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88" y="3340916"/>
            <a:ext cx="11619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једињења (беланчевине, аминокиселине, меркаптани, алкалоиди...). Није приступачан биљкама, органска једињења подлежу процесу минерализације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(сулфорификација и сулфофикација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93" y="4639004"/>
            <a:ext cx="1149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Сулфорификација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микробиолошки процес у коме органска једињења сумпора (беланчевине) се разлажу до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присуству ам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нификатора.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350" y="5567760"/>
            <a:ext cx="115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Сулфофикација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микробиолошки и биохемијски процес у коме се </a:t>
            </a:r>
            <a:r>
              <a:rPr 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оксидује до елементарног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затим преко сулфита настају сулфати у присуству сулфофикационих бактерија из реда 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Thiobacillus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75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11" y="1927820"/>
            <a:ext cx="11482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Сумпорна киселина настала у процесу сулфофикације учествује у стварању лакорастворљивих соли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((NH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Смањује алкалну реакцију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Помаже мобилизацију нерастворних фосфата.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772" y="763704"/>
            <a:ext cx="533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+ 2S + E</a:t>
            </a:r>
          </a:p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 + 2O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2H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A2FA1-F12D-A4D3-5346-78D5AD583B39}"/>
              </a:ext>
            </a:extLst>
          </p:cNvPr>
          <p:cNvSpPr txBox="1"/>
          <p:nvPr/>
        </p:nvSpPr>
        <p:spPr>
          <a:xfrm>
            <a:off x="645319" y="2821026"/>
            <a:ext cx="3231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sr-Cyrl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r-Cyrl-R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sr-Cyrl-R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sr-Cyrl-R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E5480-CA0D-0CC7-81BF-BF4497B291AF}"/>
              </a:ext>
            </a:extLst>
          </p:cNvPr>
          <p:cNvSpPr txBox="1"/>
          <p:nvPr/>
        </p:nvSpPr>
        <p:spPr>
          <a:xfrm>
            <a:off x="576772" y="4446153"/>
            <a:ext cx="683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31DCC-6B78-3550-35EF-D63A69FBEF00}"/>
              </a:ext>
            </a:extLst>
          </p:cNvPr>
          <p:cNvSpPr txBox="1"/>
          <p:nvPr/>
        </p:nvSpPr>
        <p:spPr>
          <a:xfrm>
            <a:off x="576772" y="5140759"/>
            <a:ext cx="683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2CaHPO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8307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73" y="1460680"/>
            <a:ext cx="5240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у минералима,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Солима,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 сумпор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у земљишном раствору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74" y="683764"/>
            <a:ext cx="466903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just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Минерални облик сумпора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7924D-3A17-7DA6-BCAC-012C17F1545D}"/>
              </a:ext>
            </a:extLst>
          </p:cNvPr>
          <p:cNvSpPr txBox="1"/>
          <p:nvPr/>
        </p:nvSpPr>
        <p:spPr>
          <a:xfrm>
            <a:off x="247647" y="3537733"/>
            <a:ext cx="1097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у земљишном раствору се налази у облику растворљивих соли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((NH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 су најприступачнији облици сумпора.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Биљка користи искључиво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sr-Latn-R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Cyrl-R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своју исхрану.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9D2F0-675A-055C-066A-AA7218799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25" y="600271"/>
            <a:ext cx="4647991" cy="4292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7A91A1-53BA-DB0D-610C-513A97DC1197}"/>
              </a:ext>
            </a:extLst>
          </p:cNvPr>
          <p:cNvSpPr txBox="1"/>
          <p:nvPr/>
        </p:nvSpPr>
        <p:spPr>
          <a:xfrm>
            <a:off x="6908425" y="5149840"/>
            <a:ext cx="49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сумпора на биљкама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591C9-F0C9-F62F-D2D4-E32842B51B04}"/>
              </a:ext>
            </a:extLst>
          </p:cNvPr>
          <p:cNvSpPr txBox="1"/>
          <p:nvPr/>
        </p:nvSpPr>
        <p:spPr>
          <a:xfrm>
            <a:off x="147134" y="484583"/>
            <a:ext cx="6555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условима интензивне биљне производње посебно код биљака које усвајају веће количине сумпора (фамилија </a:t>
            </a:r>
            <a: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Brassicaceae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могу се јавити симптоми недостатка који су слични знацима недостатка азота.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Услед његове слабе покретљивости, знаци недостатка се јављају на млађим листовима (жуто-зелена боја, хлороза прво око лисних нерава, а касније обухвата цео лист, стабло је краће и биљке су ниже).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Стари листови не одумиру и не опадају.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B8F2-0303-7F29-E774-E820CF46AC8E}"/>
              </a:ext>
            </a:extLst>
          </p:cNvPr>
          <p:cNvSpPr txBox="1"/>
          <p:nvPr/>
        </p:nvSpPr>
        <p:spPr>
          <a:xfrm>
            <a:off x="485104" y="5380673"/>
            <a:ext cx="1151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сумпора  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Приносима, испирањем и ерозијом. Сумпор највише износе биљке купус, слачица, уљана репица, лук, а најмању кромпир.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58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činjenica o kalcijumu « Herbanic Tink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30" y="104387"/>
            <a:ext cx="2693083" cy="179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20273" y="324076"/>
            <a:ext cx="292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680" y="1012248"/>
            <a:ext cx="9024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Порекло, облици и количина калцијума у земљишту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09" y="3124579"/>
            <a:ext cx="11529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отиче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стена и примарних минерала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(фелдспати, амфиболи, албит, апатити)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који представљају матични супстрат за образовање земљишта и због тога је велика разлика у садржају калцијума у различитим типовима земљишта, јер су и она формирана на различитим супстратима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F5811-62A0-6A49-48BB-44E756CEBC71}"/>
              </a:ext>
            </a:extLst>
          </p:cNvPr>
          <p:cNvSpPr txBox="1"/>
          <p:nvPr/>
        </p:nvSpPr>
        <p:spPr>
          <a:xfrm>
            <a:off x="460200" y="4618787"/>
            <a:ext cx="4414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земљиштима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Песковита 0,25%</a:t>
            </a: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Тресетна 0,2%</a:t>
            </a: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Хумусна 2 %</a:t>
            </a: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Глиновита 3-6%</a:t>
            </a: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Кречна 30%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981A1-7589-00B5-520A-6EEAF778DFE7}"/>
              </a:ext>
            </a:extLst>
          </p:cNvPr>
          <p:cNvSpPr txBox="1"/>
          <p:nvPr/>
        </p:nvSpPr>
        <p:spPr>
          <a:xfrm>
            <a:off x="130261" y="1703907"/>
            <a:ext cx="561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Омогућава нормалан раст и чврстину.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65479-727B-52C6-446D-EA21F8C36948}"/>
              </a:ext>
            </a:extLst>
          </p:cNvPr>
          <p:cNvSpPr txBox="1"/>
          <p:nvPr/>
        </p:nvSpPr>
        <p:spPr>
          <a:xfrm>
            <a:off x="130261" y="2334012"/>
            <a:ext cx="11529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Порекло калцијума у земљишту</a:t>
            </a:r>
            <a:r>
              <a:rPr lang="sr-Cyrl-R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стена и минерала, органска и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минерална ђубрива, </a:t>
            </a:r>
            <a:r>
              <a:rPr lang="sr-Cyrl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алцијум везан за органску материју.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40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02" y="994431"/>
            <a:ext cx="114145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Ови минерали су веома отпорни на разлагање али под утицајем киселина, угљен-диоксида и воде долази до њиховог разлагања на калцијум-хидрогенкарбонате и калцијум-нитрате.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24" y="2574185"/>
            <a:ext cx="620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+ 2CO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Ca(HCO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24" y="3880328"/>
            <a:ext cx="611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+ 2HN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Ca(NO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24" y="2971716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воластонит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24" y="4887558"/>
            <a:ext cx="440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Ca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924" y="5894788"/>
            <a:ext cx="7277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Ca(NO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Ca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+ 2NO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17201-7C43-FFBF-4A35-38490CB84F03}"/>
              </a:ext>
            </a:extLst>
          </p:cNvPr>
          <p:cNvSpPr txBox="1"/>
          <p:nvPr/>
        </p:nvSpPr>
        <p:spPr>
          <a:xfrm>
            <a:off x="368910" y="301133"/>
            <a:ext cx="1095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Примарни минерали калцијума</a:t>
            </a:r>
            <a:r>
              <a:rPr lang="sr-Latn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sr-Latn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силикати и алумосиликати калцијума</a:t>
            </a:r>
            <a:r>
              <a:rPr kumimoji="0" lang="sr-Latn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18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C3E54C-DDF0-E8C1-1AB6-3B486E620C86}"/>
              </a:ext>
            </a:extLst>
          </p:cNvPr>
          <p:cNvSpPr txBox="1"/>
          <p:nvPr/>
        </p:nvSpPr>
        <p:spPr>
          <a:xfrm>
            <a:off x="438700" y="535685"/>
            <a:ext cx="1122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Распадањем примарних минерала, настају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карбонати и други секундарни минерали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се под утицајем воде и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Cyrl-RS" sz="24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разлажу до растворних бикарбоната који представљају покретан облик калцијума.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C2C8E-6740-083C-81D8-6F442BC40FD7}"/>
              </a:ext>
            </a:extLst>
          </p:cNvPr>
          <p:cNvSpPr/>
          <p:nvPr/>
        </p:nvSpPr>
        <p:spPr>
          <a:xfrm>
            <a:off x="392851" y="1943510"/>
            <a:ext cx="11314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 минерали калцијума</a:t>
            </a:r>
            <a:r>
              <a:rPr kumimoji="0" lang="sr-Latn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кречњак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доломит</a:t>
            </a: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lang="sr-Latn-RS" sz="24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kern="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sr-Latn-RS" sz="24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гипс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фосфорит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4D087-2371-4F17-5F6E-893E839F834F}"/>
              </a:ext>
            </a:extLst>
          </p:cNvPr>
          <p:cNvSpPr txBox="1"/>
          <p:nvPr/>
        </p:nvSpPr>
        <p:spPr>
          <a:xfrm>
            <a:off x="392851" y="3115301"/>
            <a:ext cx="620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Ca(HCO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4C7B3-9715-79B0-3443-7BF79D4F95EA}"/>
              </a:ext>
            </a:extLst>
          </p:cNvPr>
          <p:cNvSpPr txBox="1"/>
          <p:nvPr/>
        </p:nvSpPr>
        <p:spPr>
          <a:xfrm>
            <a:off x="438700" y="3576966"/>
            <a:ext cx="143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кречњак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A963B-D07F-F716-83C6-4F8C4C5B0708}"/>
              </a:ext>
            </a:extLst>
          </p:cNvPr>
          <p:cNvSpPr txBox="1"/>
          <p:nvPr/>
        </p:nvSpPr>
        <p:spPr>
          <a:xfrm>
            <a:off x="392851" y="4269463"/>
            <a:ext cx="440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Ca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+ 2HCO</a:t>
            </a:r>
            <a:r>
              <a:rPr lang="sr-Latn-R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5EAC9F-FF9B-833F-C31A-287FA149557C}"/>
              </a:ext>
            </a:extLst>
          </p:cNvPr>
          <p:cNvSpPr/>
          <p:nvPr/>
        </p:nvSpPr>
        <p:spPr>
          <a:xfrm>
            <a:off x="438700" y="4961960"/>
            <a:ext cx="114389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Значајан извор калцијума у земљишту представљају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стајњак,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тресет, зеленишно ђубриво)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минерална ђубрива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(суперфосфат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Ca(H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CaSO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калцијум-амонијум-нитрат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CaCO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преципитат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CaHPO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томасово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брашно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8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683" y="2476939"/>
            <a:ext cx="4288449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Неопходне микро и макроелементе биљка усваја  у облику јона из земљишног раствора и то је основни начин исхране биљака.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49092"/>
              </p:ext>
            </p:extLst>
          </p:nvPr>
        </p:nvGraphicFramePr>
        <p:xfrm>
          <a:off x="9089814" y="60960"/>
          <a:ext cx="2399323" cy="64008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9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Cyrl-RS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Latn-RS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sr-Latn-R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r-Latn-RS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9" y="657339"/>
            <a:ext cx="4121834" cy="5842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D9559-1EBE-86C1-D951-5B94E76209C7}"/>
              </a:ext>
            </a:extLst>
          </p:cNvPr>
          <p:cNvSpPr txBox="1"/>
          <p:nvPr/>
        </p:nvSpPr>
        <p:spPr>
          <a:xfrm>
            <a:off x="445476" y="457200"/>
            <a:ext cx="700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биљка усваја хранљиве елементе?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446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08" y="384696"/>
            <a:ext cx="1145474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 везан за органску материју ‒ 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калцијума у органској материји су веома мале, али минерализацијом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sr-Latn-R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јони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прелазе у земљишни раствор стварајући соли различите растворљивости.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9BCFE9-B85E-6D05-A9B8-B9BB2A9C108C}"/>
              </a:ext>
            </a:extLst>
          </p:cNvPr>
          <p:cNvSpPr/>
          <p:nvPr/>
        </p:nvSpPr>
        <p:spPr>
          <a:xfrm>
            <a:off x="253604" y="2397432"/>
            <a:ext cx="117793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</a:t>
            </a:r>
            <a:r>
              <a:rPr kumimoji="0" lang="sr-Latn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изменљиви) калцијум</a:t>
            </a: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 који се налази у адсорптивном комплексу лако се замењује, чак и са једновалентним катјонима земљишног раствора, под условом да је њихова концентрација у раствору висока.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0AD5BC-9ED7-4D70-28C3-7AC8A95D04F6}"/>
              </a:ext>
            </a:extLst>
          </p:cNvPr>
          <p:cNvGrpSpPr/>
          <p:nvPr/>
        </p:nvGrpSpPr>
        <p:grpSpPr>
          <a:xfrm>
            <a:off x="295808" y="3244289"/>
            <a:ext cx="6180406" cy="1037152"/>
            <a:chOff x="296261" y="1392727"/>
            <a:chExt cx="6180406" cy="10371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616BCA-B843-4B10-6DA3-1116BEE1739D}"/>
                </a:ext>
              </a:extLst>
            </p:cNvPr>
            <p:cNvSpPr txBox="1"/>
            <p:nvPr/>
          </p:nvSpPr>
          <p:spPr>
            <a:xfrm>
              <a:off x="296261" y="1808225"/>
              <a:ext cx="6180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(AK)    + </a:t>
              </a:r>
              <a:r>
                <a:rPr lang="sr-Cyrl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sr-Latn-RS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↔ (AK)         +  </a:t>
              </a:r>
              <a:r>
                <a:rPr lang="sr-Latn-R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sr-Latn-R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63DBC6-B7B2-48F5-958B-75F44CDDF092}"/>
                </a:ext>
              </a:extLst>
            </p:cNvPr>
            <p:cNvSpPr txBox="1"/>
            <p:nvPr/>
          </p:nvSpPr>
          <p:spPr>
            <a:xfrm>
              <a:off x="907080" y="1638948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sr-Latn-RS" sz="1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8A363F-F751-1222-1E4E-EF504D024BA1}"/>
                </a:ext>
              </a:extLst>
            </p:cNvPr>
            <p:cNvSpPr txBox="1"/>
            <p:nvPr/>
          </p:nvSpPr>
          <p:spPr>
            <a:xfrm>
              <a:off x="4029224" y="2091325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sr-Latn-RS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16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9EFD23-B894-01B7-F343-3F94DCF06CC0}"/>
                </a:ext>
              </a:extLst>
            </p:cNvPr>
            <p:cNvSpPr txBox="1"/>
            <p:nvPr/>
          </p:nvSpPr>
          <p:spPr>
            <a:xfrm>
              <a:off x="4029224" y="1392727"/>
              <a:ext cx="76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NH</a:t>
              </a:r>
              <a:r>
                <a:rPr lang="sr-Latn-RS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sr-Latn-RS" sz="16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8B092A1-5706-8B1E-EA79-4D9929139440}"/>
              </a:ext>
            </a:extLst>
          </p:cNvPr>
          <p:cNvSpPr txBox="1"/>
          <p:nvPr/>
        </p:nvSpPr>
        <p:spPr>
          <a:xfrm>
            <a:off x="919920" y="4011508"/>
            <a:ext cx="76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16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DA621-51C3-7767-08DD-5E7A953843D2}"/>
              </a:ext>
            </a:extLst>
          </p:cNvPr>
          <p:cNvSpPr txBox="1"/>
          <p:nvPr/>
        </p:nvSpPr>
        <p:spPr>
          <a:xfrm>
            <a:off x="4028770" y="4395264"/>
            <a:ext cx="76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16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6A759-AAF6-60B0-80D3-981CF70DCECB}"/>
              </a:ext>
            </a:extLst>
          </p:cNvPr>
          <p:cNvSpPr/>
          <p:nvPr/>
        </p:nvSpPr>
        <p:spPr>
          <a:xfrm>
            <a:off x="295808" y="4588065"/>
            <a:ext cx="11694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 растворљив у води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алцијум који се налази у земљишном раствору у облику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sr-Latn-R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јона и он потиче из растворљивих соли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CaCl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Ca(NO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62A24-1263-9B3F-FA35-D6CC55702157}"/>
              </a:ext>
            </a:extLst>
          </p:cNvPr>
          <p:cNvSpPr/>
          <p:nvPr/>
        </p:nvSpPr>
        <p:spPr>
          <a:xfrm>
            <a:off x="248529" y="5766686"/>
            <a:ext cx="116949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земљишту је утврђен и антагонизам </a:t>
            </a:r>
            <a:r>
              <a:rPr kumimoji="0" lang="sr-Latn-R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sr-Cyrl-R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према </a:t>
            </a:r>
            <a:r>
              <a:rPr kumimoji="0" lang="sr-Latn-R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K, Mg, B, Fe</a:t>
            </a:r>
            <a:r>
              <a:rPr kumimoji="0" lang="sr-Cyrl-R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sr-Latn-R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sr-Cyrl-R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Веће количине </a:t>
            </a:r>
            <a:r>
              <a:rPr kumimoji="0" lang="sr-Latn-RS" sz="24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sr-Cyrl-RS" sz="24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земљишту смањују приступачност наведених елемената.</a:t>
            </a:r>
            <a:r>
              <a:rPr kumimoji="0" lang="sr-Cyrl-R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70C7F3-3C96-5078-19D5-07505762597D}"/>
              </a:ext>
            </a:extLst>
          </p:cNvPr>
          <p:cNvSpPr txBox="1"/>
          <p:nvPr/>
        </p:nvSpPr>
        <p:spPr>
          <a:xfrm>
            <a:off x="248529" y="1375123"/>
            <a:ext cx="11641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блици калцијума у земљишту: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Примарни и секундарни минерали, калцијум у органској материји, адсорбован и калцијум у земљишном раствору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313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456" y="514902"/>
            <a:ext cx="552426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калцијума из земљишта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50" y="1122650"/>
            <a:ext cx="10037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 се губи из земљишта приносима, испирањем и ерозијом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9" y="1711932"/>
            <a:ext cx="4695313" cy="312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9" y="1729527"/>
            <a:ext cx="4119101" cy="308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77" y="4816628"/>
            <a:ext cx="383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калцијума код парадајза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7338" y="4816628"/>
            <a:ext cx="362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калцијума код јагода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0F3BC-A745-C365-4786-08065DC74321}"/>
              </a:ext>
            </a:extLst>
          </p:cNvPr>
          <p:cNvSpPr txBox="1"/>
          <p:nvPr/>
        </p:nvSpPr>
        <p:spPr>
          <a:xfrm>
            <a:off x="317168" y="5512101"/>
            <a:ext cx="10632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– некроза рубног дела лиске, манифестује се на младом лишћу.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Вишак – хлороза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антагонизма према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842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1296" y="677685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МАГНЕЗИЈУМ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377" y="2992516"/>
            <a:ext cx="1162790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Извор магнезијума у земљишту су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примарни и секундарни минерали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чијим разлагањем настају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sr-Latn-R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који се могу везивати за адсорптивни комплекс или прелазе у земљишни раствор.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377" y="4254043"/>
            <a:ext cx="1162790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sr-Latn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рганск</a:t>
            </a:r>
            <a:r>
              <a:rPr lang="sr-Latn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материј</a:t>
            </a:r>
            <a:r>
              <a:rPr lang="sr-Latn-R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Минерализацијом магнезијум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прелази у земљишни раствор,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може се везати за адсорптивни комплекс а подложан је стварању лако и тешко растворљивих соли.</a:t>
            </a:r>
            <a:endParaRPr kumimoji="0" lang="sr-Cyrl-R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832" y="5457537"/>
            <a:ext cx="94746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и минерална ђубрива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 извор магнезијума у земљишту.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77" y="6054267"/>
            <a:ext cx="71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магнезијума у земљишту је 0,1 – 1,5 %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SENCIJALNI MINERALI | SHOP.BENU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54" y="39489"/>
            <a:ext cx="34766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2364" y="1494575"/>
            <a:ext cx="7399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Извор и количина магнезијума у земљишту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278C5-054D-AA6C-29B3-61E2369AF59E}"/>
              </a:ext>
            </a:extLst>
          </p:cNvPr>
          <p:cNvSpPr txBox="1"/>
          <p:nvPr/>
        </p:nvSpPr>
        <p:spPr>
          <a:xfrm>
            <a:off x="302377" y="2350988"/>
            <a:ext cx="739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Конституциони елемент, улази у састав хлорофила.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87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127" y="683599"/>
            <a:ext cx="563808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магнезијума у земљишту</a:t>
            </a:r>
          </a:p>
        </p:txBody>
      </p:sp>
      <p:sp>
        <p:nvSpPr>
          <p:cNvPr id="3" name="Rectangle 2"/>
          <p:cNvSpPr/>
          <p:nvPr/>
        </p:nvSpPr>
        <p:spPr>
          <a:xfrm>
            <a:off x="697575" y="1306885"/>
            <a:ext cx="101683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sr-Latn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Минерални облици магнезијума</a:t>
            </a:r>
          </a:p>
          <a:p>
            <a:pPr lvl="0"/>
            <a:r>
              <a:rPr lang="sr-Cyrl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Примарни минерали-силиката</a:t>
            </a:r>
            <a:r>
              <a:rPr 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енстатит 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MgSiO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форстатит 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MgSiO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оливин 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MgFeSiO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24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 минерали 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(серпентин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биотит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(SiO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талк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(SiO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r-Cyrl-RS" sz="24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sr-Cyrl-R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Карбонати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(магнезит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MgCO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доломит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575" y="3963074"/>
            <a:ext cx="620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Mg(HCO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74" y="5289821"/>
            <a:ext cx="499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Mg(HCO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Mg</a:t>
            </a:r>
            <a:r>
              <a:rPr lang="sr-Latn-R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Latn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+ 2HCO</a:t>
            </a:r>
            <a:r>
              <a:rPr lang="sr-Latn-R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575" y="452642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магнезит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69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503" y="449788"/>
            <a:ext cx="1177347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Адсорбовани (изменљиви) магнезијум</a:t>
            </a:r>
          </a:p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Ова врста магнезијума се у земљишту налази у малим количинама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 – 400 ppm</a:t>
            </a:r>
            <a:r>
              <a:rPr lang="sr-Latn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(10 % </a:t>
            </a:r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укупне количине магнезијума)</a:t>
            </a:r>
            <a:endParaRPr kumimoji="0" lang="sr-Cyrl-R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502" y="1838152"/>
            <a:ext cx="11432276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Магнезијум у земљишном раствору</a:t>
            </a:r>
          </a:p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рисутан је у малим количинама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облику растворних соли,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Mg(NO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Mg(HCO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MgCl</a:t>
            </a:r>
            <a:r>
              <a:rPr kumimoji="0" lang="sr-Latn-RS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kumimoji="0" lang="sr-Cyrl-R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502" y="3110273"/>
            <a:ext cx="1162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облик магнезијума у земљишту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Минерализацијом органске материје тј једињења магнезијума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(хлорофил, фитин, пектинске материје) ослобађа се М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 који са киселинама гради соли различите растворљивости.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502" y="4734285"/>
            <a:ext cx="1143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Приступачан М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биљке је адсорбован и растворљив у води, биљка адсорбује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облику М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Cyrl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јона.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31E47-D739-21B6-0130-182172D03808}"/>
              </a:ext>
            </a:extLst>
          </p:cNvPr>
          <p:cNvSpPr txBox="1"/>
          <p:nvPr/>
        </p:nvSpPr>
        <p:spPr>
          <a:xfrm>
            <a:off x="277501" y="5747604"/>
            <a:ext cx="11756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магнезијума из земљишта -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Магнезијум се из земљишта губи испирањем, приносима гајених биљака и ерозијом, надокнађује се минералним ђубривима.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264BA-31B5-9F71-FBF4-9EC6E35EFB18}"/>
              </a:ext>
            </a:extLst>
          </p:cNvPr>
          <p:cNvSpPr txBox="1"/>
          <p:nvPr/>
        </p:nvSpPr>
        <p:spPr>
          <a:xfrm>
            <a:off x="158255" y="6141428"/>
            <a:ext cx="1130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574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8" y="656386"/>
            <a:ext cx="4013625" cy="3010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16" y="656386"/>
            <a:ext cx="4012489" cy="3009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7406" y="3782645"/>
            <a:ext cx="391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малини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5163" y="3782645"/>
            <a:ext cx="409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јабуци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A1A8B-AAB2-A258-9C50-BD7B918A7ABA}"/>
              </a:ext>
            </a:extLst>
          </p:cNvPr>
          <p:cNvSpPr txBox="1"/>
          <p:nvPr/>
        </p:nvSpPr>
        <p:spPr>
          <a:xfrm>
            <a:off x="231528" y="4397288"/>
            <a:ext cx="11728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бледа боја лишћа која води ка хлорози која се манифестује на старијем лишћу, прво на врховима листа, лишће жути, касније прелази у црвенкасту па и у мрку боју.</a:t>
            </a:r>
          </a:p>
          <a:p>
            <a:pPr algn="just"/>
            <a:r>
              <a:rPr lang="sr-Cyrl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сушење петељки гроздова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зависности од геолошке подлоге; у неким виноградарским рејонима (Војводина); недостатак М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услед антагонизма према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Вишак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антагонизам са </a:t>
            </a:r>
            <a:r>
              <a:rPr kumimoji="0" lang="sr-Latn-RS" sz="24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sr-Cyrl-RS" sz="24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242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525" y="611400"/>
            <a:ext cx="203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ГВОЖЂЕ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330" y="1432561"/>
            <a:ext cx="565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Извор и количина гвожђа у земљишту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92" y="2546153"/>
            <a:ext cx="94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извор гвожђа су примарни и секундарни минерали, њиховим распадањем, гвожђе прелази у земљишни раствор и биљка га усваја у облику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sr-Cyrl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sr-Cyrl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92" y="4156329"/>
            <a:ext cx="6639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гвожђа у земљишту је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– 5%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r-Cyrl-R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Подзоли 2-4%</a:t>
            </a: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Црнице 5-6%</a:t>
            </a: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Црвенице 7,5-10,5 %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вожђе: структура атома, шема и примери. Електронска структура атома гвожђа  - Науку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63" y="365761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096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6074" y="377148"/>
            <a:ext cx="452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гвожђа у земљишту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55" y="1267544"/>
            <a:ext cx="116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Гвожђе у примарним минералима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(оливин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амфибол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MgFe(SiO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биотит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(MgFe)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54" y="2510806"/>
            <a:ext cx="1149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Гвожђе у секундарним минералима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(хематит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магнетит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сидерит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FeCO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вивијанит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пирит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CuFeS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54" y="3963434"/>
            <a:ext cx="1149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Гвожђе везано за органску материју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(хелатно везан за органске киселине – лимунску, јабучну, хуминске, фулво)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54" y="5416062"/>
            <a:ext cx="1091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Адсорбовано (изменљиво) гвожђе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адсорптивном комплексу гвожђе се налази у облику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sr-Cyrl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јона. Овај облик биљка може да усвоји.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765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0" y="351692"/>
            <a:ext cx="111134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Гвожђе земљишног раствора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земљишном раствору киселих земљишта у облику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sr-Cyrl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 и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хелата. То је најбољи извор гвожђа за исхрану биљака.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42916"/>
              </p:ext>
            </p:extLst>
          </p:nvPr>
        </p:nvGraphicFramePr>
        <p:xfrm>
          <a:off x="1553698" y="3139309"/>
          <a:ext cx="7787250" cy="2468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6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 садржај</a:t>
                      </a:r>
                      <a:r>
                        <a:rPr lang="sr-Cyrl-R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32 рр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r-Cyrl-R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sr-Cyrl-R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(нема хлорозе)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Средњи садржај</a:t>
                      </a:r>
                      <a:r>
                        <a:rPr lang="sr-Cyrl-R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– 2 рр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(појава слабе до умерене хлорозе)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Низак садржај</a:t>
                      </a:r>
                      <a:r>
                        <a:rPr lang="sr-Cyrl-R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– 0,3  рр</a:t>
                      </a:r>
                      <a:r>
                        <a:rPr lang="sr-Latn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sr-Cyrl-R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(појава јаке хлорозе)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1177" y="2363372"/>
            <a:ext cx="8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Класификација земљишта према садржају доступног гвожђа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137" y="1587435"/>
            <a:ext cx="99177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– 6,5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(најповољнија реакција земљишта са аспекта исхране)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486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C08C3-209E-E2B5-DFB1-AD22A9E76444}"/>
              </a:ext>
            </a:extLst>
          </p:cNvPr>
          <p:cNvSpPr txBox="1"/>
          <p:nvPr/>
        </p:nvSpPr>
        <p:spPr>
          <a:xfrm>
            <a:off x="538369" y="813352"/>
            <a:ext cx="10205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фактори који доприносе смањеном снабдевању биљака гвожђем су: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Низак садржај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земљишту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 садржај карбоната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Вишак влаге, слаба аерација и сабијеност земљишта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Високе температуре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 ниво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 ниво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Mn, Zn, Cu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2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5760" y="59396"/>
            <a:ext cx="11619915" cy="6798604"/>
            <a:chOff x="0" y="59396"/>
            <a:chExt cx="11619915" cy="679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40"/>
              <a:ext cx="5279399" cy="56974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311" y="59396"/>
              <a:ext cx="6798604" cy="679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4910" y="6028807"/>
              <a:ext cx="7385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Недостатак биогених елемената на биљкама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7378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277" y="350469"/>
            <a:ext cx="10649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Појава хлорозе ретко настаје као стварни недостатак гвожђа већ је она обично условљена његовом инактивацијом другим елементима (висок садржај фосфата и калцијум-карбоната услед примене високих доза ђубрива) и представља велики проблем у савременом гајењу воћа и винове лозе.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3051515"/>
            <a:ext cx="4126843" cy="3053864"/>
          </a:xfrm>
          <a:prstGeom prst="rect">
            <a:avLst/>
          </a:prstGeom>
        </p:spPr>
      </p:pic>
      <p:pic>
        <p:nvPicPr>
          <p:cNvPr id="2050" name="Picture 2" descr="Хлороза грожђа: узроци и лечење гвожђен сулфатом, шта треба учини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55" y="3051515"/>
            <a:ext cx="4580796" cy="30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8677" y="6141832"/>
            <a:ext cx="255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Хлороза воћака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9924" y="6141832"/>
            <a:ext cx="263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Хлороза грожђа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685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1" y="1055076"/>
            <a:ext cx="960823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Отклањање хлорозе врши се различитим поступцима: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киселим тресетним земљиштима врши се калцификација којим се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повећава до 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хлороза изазвана накупљањем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препоручује се аерација земљишта и примена препарата на бази бакра који везују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Применом хелата на бази гвожђа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(фолијарно или преко земљишта)</a:t>
            </a:r>
          </a:p>
        </p:txBody>
      </p:sp>
    </p:spTree>
    <p:extLst>
      <p:ext uri="{BB962C8B-B14F-4D97-AF65-F5344CB8AC3E}">
        <p14:creationId xmlns:p14="http://schemas.microsoft.com/office/powerpoint/2010/main" val="9986172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06" y="1063764"/>
            <a:ext cx="5615188" cy="5632311"/>
          </a:xfrm>
          <a:prstGeom prst="rect">
            <a:avLst/>
          </a:prstGeom>
          <a:solidFill>
            <a:schemeClr val="lt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Микроелементи су хемијски елементи који омогућавају биљкама да заврше генеративне и репродуктивне фазе живота, и они су потребни биљкама у далеко мањим количинама од макроелемената.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Утицај микроелемената не утиче само на принос већ и на квалитет пољопривредних производа.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Већина микроелемената спада у групу тешких метала за које је карактеристично да у већим количинама делују токсично на биљке, животиње и човека.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7746" y="257822"/>
            <a:ext cx="6221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Микроелементи у земљишту</a:t>
            </a:r>
          </a:p>
        </p:txBody>
      </p:sp>
      <p:pic>
        <p:nvPicPr>
          <p:cNvPr id="1026" name="Picture 2" descr="Mikroelementi za biljke - Auto dijelovi za popularne automobile u hrvatsk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70" y="1785132"/>
            <a:ext cx="5952830" cy="3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633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422" y="3249321"/>
            <a:ext cx="5377026" cy="230832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Извори микроелемената у земљишту: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Стене и минерали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Органска и минерална ђубрива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Минерализација остатака биљака, животиња и микроорганизама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950" y="782069"/>
            <a:ext cx="11104099" cy="120032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Недовољна приступачност микроелементима најчешће се испољава у виду хлорозе.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микроелемента директно утиче на смањење приноса.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RANJIVE MATERIJE - Nemineralni i mikro elementi - Agro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5" y="3094576"/>
            <a:ext cx="4577959" cy="34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939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4F93A-F019-8C31-229F-7C47761EE0AA}"/>
              </a:ext>
            </a:extLst>
          </p:cNvPr>
          <p:cNvSpPr txBox="1"/>
          <p:nvPr/>
        </p:nvSpPr>
        <p:spPr>
          <a:xfrm>
            <a:off x="4780722" y="512009"/>
            <a:ext cx="156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92F90-4683-B26A-A0E0-1025D3478B15}"/>
              </a:ext>
            </a:extLst>
          </p:cNvPr>
          <p:cNvSpPr txBox="1"/>
          <p:nvPr/>
        </p:nvSpPr>
        <p:spPr>
          <a:xfrm>
            <a:off x="725556" y="1187451"/>
            <a:ext cx="817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бора у земљишту</a:t>
            </a:r>
            <a:endParaRPr lang="sr-Latn-R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 у минералима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(примарни и секундарни)</a:t>
            </a:r>
          </a:p>
          <a:p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Примарни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турмалин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(Na, Ca)(Mg, Al)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(O,OH)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sr-Cyrl-R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датолит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Cyrl-R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Секундарни: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борацит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Cyrl-R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хидроборацит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CaMgB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1EFF5-F713-D1E8-B132-CF72F27681FC}"/>
              </a:ext>
            </a:extLst>
          </p:cNvPr>
          <p:cNvSpPr txBox="1"/>
          <p:nvPr/>
        </p:nvSpPr>
        <p:spPr>
          <a:xfrm>
            <a:off x="725556" y="4379061"/>
            <a:ext cx="668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 везан за минералне и органске колоиде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D352E-12C1-7C2D-E478-527948FD405F}"/>
              </a:ext>
            </a:extLst>
          </p:cNvPr>
          <p:cNvSpPr txBox="1"/>
          <p:nvPr/>
        </p:nvSpPr>
        <p:spPr>
          <a:xfrm>
            <a:off x="725556" y="4970110"/>
            <a:ext cx="537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 у органској материји земљишта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1C99B-66B0-A2C1-71AE-5FB3584685FB}"/>
              </a:ext>
            </a:extLst>
          </p:cNvPr>
          <p:cNvSpPr txBox="1"/>
          <p:nvPr/>
        </p:nvSpPr>
        <p:spPr>
          <a:xfrm>
            <a:off x="725556" y="5801107"/>
            <a:ext cx="1146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 у земљишном раствору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лакоприступачан биљкама у облику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FEB649-3951-1F77-CCEA-ACE83CC3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0" t="5924" r="9830" b="11757"/>
          <a:stretch/>
        </p:blipFill>
        <p:spPr>
          <a:xfrm>
            <a:off x="8497959" y="591523"/>
            <a:ext cx="2785648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81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8BBCB-8111-775B-C308-96D466ECD09C}"/>
              </a:ext>
            </a:extLst>
          </p:cNvPr>
          <p:cNvSpPr txBox="1"/>
          <p:nvPr/>
        </p:nvSpPr>
        <p:spPr>
          <a:xfrm>
            <a:off x="387626" y="220097"/>
            <a:ext cx="11416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осетљивост према недостатку бора имају: шећерна репа, сунцокрет, луцерка, карфиол, целер, јабука, ружа, а средњу кукуруз, кромпир, паприка, винова лоза, кајсија, крушка.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6FE00-ED7B-7D2B-A20E-617E16017834}"/>
              </a:ext>
            </a:extLst>
          </p:cNvPr>
          <p:cNvSpPr txBox="1"/>
          <p:nvPr/>
        </p:nvSpPr>
        <p:spPr>
          <a:xfrm>
            <a:off x="457200" y="2316975"/>
            <a:ext cx="6828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бора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младом лишћу хлоротичне промене, листови задебљавају и постају ломљиви, умањен је пораст корена и примећено је ненормално размножавање споредних коренова. 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плодовима се уочавају браонкасте флеке, појава суве трулежи код репе од краја јула до августа. 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воћарских култура долази до изумирања врхова гранчица.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22D3E-31F4-2BAB-2462-6BA14D22A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7" r="20548"/>
          <a:stretch/>
        </p:blipFill>
        <p:spPr>
          <a:xfrm>
            <a:off x="8226287" y="1521945"/>
            <a:ext cx="3508513" cy="4437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A7EB4-956B-7F52-9149-57D0A451774C}"/>
              </a:ext>
            </a:extLst>
          </p:cNvPr>
          <p:cNvSpPr txBox="1"/>
          <p:nvPr/>
        </p:nvSpPr>
        <p:spPr>
          <a:xfrm>
            <a:off x="8420099" y="5959767"/>
            <a:ext cx="31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бора код крушке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08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D1916-D2E8-5729-6336-4AF4D8D52D7B}"/>
              </a:ext>
            </a:extLst>
          </p:cNvPr>
          <p:cNvSpPr txBox="1"/>
          <p:nvPr/>
        </p:nvSpPr>
        <p:spPr>
          <a:xfrm>
            <a:off x="4452730" y="530950"/>
            <a:ext cx="173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БАКАР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B7756-F97C-D2A6-5E38-6E4D3EA6A684}"/>
              </a:ext>
            </a:extLst>
          </p:cNvPr>
          <p:cNvSpPr txBox="1"/>
          <p:nvPr/>
        </p:nvSpPr>
        <p:spPr>
          <a:xfrm>
            <a:off x="655981" y="1731954"/>
            <a:ext cx="765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Бакар у минералима</a:t>
            </a:r>
          </a:p>
          <a:p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 минерали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(мелаконит, халкопирит, азурит)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8E282-F2E3-7F9F-310E-73B61C92D80F}"/>
              </a:ext>
            </a:extLst>
          </p:cNvPr>
          <p:cNvSpPr txBox="1"/>
          <p:nvPr/>
        </p:nvSpPr>
        <p:spPr>
          <a:xfrm>
            <a:off x="2638838" y="1282310"/>
            <a:ext cx="6132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бакра у земљишту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33294-0DE4-73F2-DFC1-28ED9D1F6E5F}"/>
              </a:ext>
            </a:extLst>
          </p:cNvPr>
          <p:cNvSpPr txBox="1"/>
          <p:nvPr/>
        </p:nvSpPr>
        <p:spPr>
          <a:xfrm>
            <a:off x="665921" y="2692420"/>
            <a:ext cx="11151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Бакар у земљишном раствору –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Приступачан за исхрану биљака налази се у земљишном раствору у облику растворљивих соли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CuCl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Cu(NO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адсорптивном комплексу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везан као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.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Реакција земљишта</a:t>
            </a:r>
            <a:r>
              <a:rPr lang="sr-Latn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&lt; </a:t>
            </a:r>
            <a:r>
              <a:rPr lang="sr-Latn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&lt; 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8FC42-3966-FAE6-D91F-BF59E6B332AE}"/>
              </a:ext>
            </a:extLst>
          </p:cNvPr>
          <p:cNvSpPr txBox="1"/>
          <p:nvPr/>
        </p:nvSpPr>
        <p:spPr>
          <a:xfrm>
            <a:off x="665921" y="4345382"/>
            <a:ext cx="1140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Бакар у облику тешко растворљивих једињења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Оксиди, хидроксиди и карбонати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7BDBB-B644-3CD1-31CF-6A82859DE413}"/>
              </a:ext>
            </a:extLst>
          </p:cNvPr>
          <p:cNvSpPr txBox="1"/>
          <p:nvPr/>
        </p:nvSpPr>
        <p:spPr>
          <a:xfrm>
            <a:off x="288234" y="4961248"/>
            <a:ext cx="11807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повећану растворљивост и приступачност бакра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утиче закишељавање, уношење физиолошки киселих азотних и калцијумових ђубрива</a:t>
            </a:r>
          </a:p>
          <a:p>
            <a:pPr algn="just"/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смањење растворљивости и приступачности бакра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утиче калцификација тј. алкализовање земљиштаа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akar (Cu)">
            <a:extLst>
              <a:ext uri="{FF2B5EF4-FFF2-40B4-BE49-F238E27FC236}">
                <a16:creationId xmlns:a16="http://schemas.microsoft.com/office/drawing/2014/main" id="{FBBF4E7E-42A1-AB8A-D064-8123CA8B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99" y="3843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516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3100A9-CBA9-7D28-ED03-98231F097260}"/>
              </a:ext>
            </a:extLst>
          </p:cNvPr>
          <p:cNvSpPr txBox="1"/>
          <p:nvPr/>
        </p:nvSpPr>
        <p:spPr>
          <a:xfrm>
            <a:off x="228600" y="339367"/>
            <a:ext cx="1141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осетљивост према недостатку бакра имају: пшеница, овас, сунцокрет, салата и лук, а средњу кукуруз, шећерна репа, пасуљ, јабука, крушка, шљива.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B7FAC-B4C2-CA58-91E2-DEE3DC81B253}"/>
              </a:ext>
            </a:extLst>
          </p:cNvPr>
          <p:cNvSpPr txBox="1"/>
          <p:nvPr/>
        </p:nvSpPr>
        <p:spPr>
          <a:xfrm>
            <a:off x="367748" y="1655465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бакра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Хлоротична боја са тенденцијом белења и одумирања листова. На младим биљкама се примећује појава вењења, природно зелено лишће добија пепељасту боју да би се касније сушило полазећи од ивица и крајева.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82583-1117-99D0-425C-87055884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52" y="1702376"/>
            <a:ext cx="4953000" cy="3609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FA1E8-1B19-B5BD-CD36-39F80111A260}"/>
              </a:ext>
            </a:extLst>
          </p:cNvPr>
          <p:cNvSpPr txBox="1"/>
          <p:nvPr/>
        </p:nvSpPr>
        <p:spPr>
          <a:xfrm>
            <a:off x="8264386" y="5475031"/>
            <a:ext cx="21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бакра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A5ECD-4FB5-1F64-7EFA-623BF73374C7}"/>
              </a:ext>
            </a:extLst>
          </p:cNvPr>
          <p:cNvSpPr txBox="1"/>
          <p:nvPr/>
        </p:nvSpPr>
        <p:spPr>
          <a:xfrm>
            <a:off x="367748" y="4333121"/>
            <a:ext cx="6162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кукуруза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младо лишће добија жуто зелену боју, врхови се суше и висе као суви уврнути делови</a:t>
            </a:r>
          </a:p>
          <a:p>
            <a:pPr algn="just"/>
            <a:r>
              <a:rPr lang="sr-Cyrl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јабуке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терминално лишће показује мрке и некротичне флеке</a:t>
            </a:r>
          </a:p>
          <a:p>
            <a:pPr algn="just"/>
            <a:r>
              <a:rPr lang="sr-Cyrl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кајсије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младо лишће жути, оно је дуго и танко по облику, а даље попримају изглед метле и одумиру.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88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9DCB1-EFE0-8DA5-FE40-B7B8DE4B1102}"/>
              </a:ext>
            </a:extLst>
          </p:cNvPr>
          <p:cNvSpPr txBox="1"/>
          <p:nvPr/>
        </p:nvSpPr>
        <p:spPr>
          <a:xfrm>
            <a:off x="374475" y="2639804"/>
            <a:ext cx="11197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Цинк у минералима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(сфалерит)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ZnO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(цинкит)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(виленит)</a:t>
            </a:r>
            <a:endParaRPr lang="sr-Cyrl-R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Цинк у органској материји –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 нерастворна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0" lang="sr-Latn-R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sr-Latn-RS" sz="2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једињења са органском материјом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Цинк у облику тешко растворних једињења – цинката</a:t>
            </a: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sr-Latn-RS" sz="24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kumimoji="0" lang="sr-Cyrl-RS" sz="2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Цинк у земљишном раствору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(приступачан за исхрану биљака) у облику растворљивих соли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ZnCl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Zn(NO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 растворљивим органоминералним комплексима ако је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&lt; 5,5.</a:t>
            </a:r>
            <a:r>
              <a:rPr kumimoji="0" lang="sr-Cyrl-R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Биљка цинк користи у облику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sr-Latn-RS" sz="24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јона. </a:t>
            </a: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7507D-3BC1-C36F-B593-257ADE07936C}"/>
              </a:ext>
            </a:extLst>
          </p:cNvPr>
          <p:cNvSpPr txBox="1"/>
          <p:nvPr/>
        </p:nvSpPr>
        <p:spPr>
          <a:xfrm>
            <a:off x="4557091" y="640554"/>
            <a:ext cx="1416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ЦИНК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F1BB2-3541-59EF-E6AE-14C652A29A88}"/>
              </a:ext>
            </a:extLst>
          </p:cNvPr>
          <p:cNvSpPr txBox="1"/>
          <p:nvPr/>
        </p:nvSpPr>
        <p:spPr>
          <a:xfrm>
            <a:off x="3105977" y="1579271"/>
            <a:ext cx="4318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цинка у земљишту</a:t>
            </a:r>
          </a:p>
        </p:txBody>
      </p:sp>
      <p:pic>
        <p:nvPicPr>
          <p:cNvPr id="5122" name="Picture 2" descr="CarskoPile">
            <a:extLst>
              <a:ext uri="{FF2B5EF4-FFF2-40B4-BE49-F238E27FC236}">
                <a16:creationId xmlns:a16="http://schemas.microsoft.com/office/drawing/2014/main" id="{1C3B0C38-B568-D590-7282-5A6348A8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30" y="214297"/>
            <a:ext cx="2729948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285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7DDAB2-E798-1D13-4DFD-F7E485E72C38}"/>
              </a:ext>
            </a:extLst>
          </p:cNvPr>
          <p:cNvSpPr txBox="1"/>
          <p:nvPr/>
        </p:nvSpPr>
        <p:spPr>
          <a:xfrm>
            <a:off x="347868" y="356814"/>
            <a:ext cx="1149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осетљивост према недостатку мангана имају: кукуруз, пасуљ, јабука, винова лоза, бресква и шљива.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0A80B-E44F-8E15-226D-F346B7E9787E}"/>
              </a:ext>
            </a:extLst>
          </p:cNvPr>
          <p:cNvSpPr txBox="1"/>
          <p:nvPr/>
        </p:nvSpPr>
        <p:spPr>
          <a:xfrm>
            <a:off x="347868" y="1958009"/>
            <a:ext cx="5363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Код воћака је типично мало лишће, на листовима се стварају нередовне флеке које се касније повећавају ка ивицама листа. Приноси су знатно умањени, а плодови делимично мали и закржљали.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Nedostatak cinka ( Zn ) - u jabukama | AgroTopVSG">
            <a:extLst>
              <a:ext uri="{FF2B5EF4-FFF2-40B4-BE49-F238E27FC236}">
                <a16:creationId xmlns:a16="http://schemas.microsoft.com/office/drawing/2014/main" id="{97A405BB-5032-DCFF-8A0E-C3414E0FB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r="10391" b="3391"/>
          <a:stretch/>
        </p:blipFill>
        <p:spPr bwMode="auto">
          <a:xfrm>
            <a:off x="6917634" y="1334328"/>
            <a:ext cx="4517403" cy="41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CDD94-669E-9C8E-FE89-F615A81B4A11}"/>
              </a:ext>
            </a:extLst>
          </p:cNvPr>
          <p:cNvSpPr txBox="1"/>
          <p:nvPr/>
        </p:nvSpPr>
        <p:spPr>
          <a:xfrm>
            <a:off x="7615891" y="5670188"/>
            <a:ext cx="31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цинка код јабуке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5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273" y="1265936"/>
            <a:ext cx="11376075" cy="267765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Штетне материје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земљишту су елементи и њихова једињења (природног и антропогеног порекла) која у знатној мери умањују плодност земљишта, а у извесном случају и биолошки квалитет биљних производа, односно њихову употребну и здравствену исправност.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–  неправилно ђубрење, киселе кише, аерозагађења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депоније. Неповољно деловање на биљке и на земљиште (вишак сулфата, хлорида, мобилног гвожђа и мангана може изазвати закишељавање земљишта, а вишак натријума алкализацију земљишта).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3" y="4437902"/>
            <a:ext cx="11385454" cy="2308324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штетне материје земљишта убрајају се лакорастворљиви облици скоро свих биогених елемената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SO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Mn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се нађу у претерано високим концентрацијама у земљишном раствору или адсорптивном комплексу земљишта.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фитотоксичан ефекат у киселој средини,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3362" y="406405"/>
            <a:ext cx="5118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Штетне материје у земљишту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986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8369C2-9991-A7B0-DBD2-791F86A158E9}"/>
              </a:ext>
            </a:extLst>
          </p:cNvPr>
          <p:cNvSpPr txBox="1"/>
          <p:nvPr/>
        </p:nvSpPr>
        <p:spPr>
          <a:xfrm>
            <a:off x="4522304" y="437321"/>
            <a:ext cx="198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МАНГАН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BC8B9-EAFA-5E49-C9D2-ECE8353AB4DA}"/>
              </a:ext>
            </a:extLst>
          </p:cNvPr>
          <p:cNvSpPr txBox="1"/>
          <p:nvPr/>
        </p:nvSpPr>
        <p:spPr>
          <a:xfrm>
            <a:off x="3235186" y="1211300"/>
            <a:ext cx="493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мангана у земљишту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72A65-1B75-2A04-D29D-26EDD933DEAC}"/>
              </a:ext>
            </a:extLst>
          </p:cNvPr>
          <p:cNvSpPr txBox="1"/>
          <p:nvPr/>
        </p:nvSpPr>
        <p:spPr>
          <a:xfrm>
            <a:off x="447260" y="1991214"/>
            <a:ext cx="889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Манган у једињењима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оксидационом стању +2,+3,+4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силикати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Приступачан је само у +2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D9B27-97C5-B33D-82B5-3747103C1C2F}"/>
              </a:ext>
            </a:extLst>
          </p:cNvPr>
          <p:cNvSpPr txBox="1"/>
          <p:nvPr/>
        </p:nvSpPr>
        <p:spPr>
          <a:xfrm>
            <a:off x="447260" y="3353594"/>
            <a:ext cx="704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Манган у саставу органске материје – хумуса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80008-980F-CD11-906C-C2EE44342DF8}"/>
              </a:ext>
            </a:extLst>
          </p:cNvPr>
          <p:cNvSpPr txBox="1"/>
          <p:nvPr/>
        </p:nvSpPr>
        <p:spPr>
          <a:xfrm>
            <a:off x="447260" y="3931727"/>
            <a:ext cx="10465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Приступачан манган за биљке: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Манган земљишног раствора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Адсорбован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Манган из растворљивих соли ((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Mn(NO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MnSO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MnCl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AC5CA-E985-C3AD-12E8-6B944E1704DC}"/>
              </a:ext>
            </a:extLst>
          </p:cNvPr>
          <p:cNvSpPr txBox="1"/>
          <p:nvPr/>
        </p:nvSpPr>
        <p:spPr>
          <a:xfrm>
            <a:off x="385345" y="5639378"/>
            <a:ext cx="1142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Најважнији фактор за снабдевање мангана је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Кисела средина је повољна за усвајање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јона, док се у алкалној средини граде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n Tabla Periódica De Elementos Químicos: vector de stock (libre de  regalías) 1885535011 | Shutterstock">
            <a:extLst>
              <a:ext uri="{FF2B5EF4-FFF2-40B4-BE49-F238E27FC236}">
                <a16:creationId xmlns:a16="http://schemas.microsoft.com/office/drawing/2014/main" id="{08408CF1-3346-6DDF-266F-E0946E64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2"/>
          <a:stretch/>
        </p:blipFill>
        <p:spPr bwMode="auto">
          <a:xfrm>
            <a:off x="9392069" y="546938"/>
            <a:ext cx="2476500" cy="2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525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0F838-F1B9-D9BB-8EEB-ADC74F56116F}"/>
              </a:ext>
            </a:extLst>
          </p:cNvPr>
          <p:cNvSpPr txBox="1"/>
          <p:nvPr/>
        </p:nvSpPr>
        <p:spPr>
          <a:xfrm>
            <a:off x="347868" y="1397675"/>
            <a:ext cx="682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– Обољење „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сува болест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 сивих мрља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После нормалног развића биљака на почетку, код средњег лишћа настају светло сиве до сиво мрке мрље често тамно оивичене. Горња половина или врх листа је савијен надоле.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6565F-AB2A-1344-A0DA-A09FD61160D5}"/>
              </a:ext>
            </a:extLst>
          </p:cNvPr>
          <p:cNvSpPr txBox="1"/>
          <p:nvPr/>
        </p:nvSpPr>
        <p:spPr>
          <a:xfrm>
            <a:off x="347868" y="356814"/>
            <a:ext cx="1149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осетљивост према недостатку мангана имају: пшеница, овас, шећерна репа, пасуљ, јабука, винова лоза, бресква и трешња.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Nedostatak mangana (Mn) - u breskvama | AgroTopVSG">
            <a:extLst>
              <a:ext uri="{FF2B5EF4-FFF2-40B4-BE49-F238E27FC236}">
                <a16:creationId xmlns:a16="http://schemas.microsoft.com/office/drawing/2014/main" id="{8AA66F47-E8C6-6F2E-B0E3-E80856C5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39" y="3498826"/>
            <a:ext cx="3770242" cy="28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A4DC7D-C62F-FC28-3BD4-2BF4E7DB090A}"/>
              </a:ext>
            </a:extLst>
          </p:cNvPr>
          <p:cNvSpPr txBox="1"/>
          <p:nvPr/>
        </p:nvSpPr>
        <p:spPr>
          <a:xfrm>
            <a:off x="2034207" y="6399216"/>
            <a:ext cx="361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мангана на брескви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Nedostatak mangana (Mn) - u jabukama | AgroTopVSG">
            <a:extLst>
              <a:ext uri="{FF2B5EF4-FFF2-40B4-BE49-F238E27FC236}">
                <a16:creationId xmlns:a16="http://schemas.microsoft.com/office/drawing/2014/main" id="{AB386DBD-2803-74E3-5729-39B47A91B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9304"/>
          <a:stretch/>
        </p:blipFill>
        <p:spPr bwMode="auto">
          <a:xfrm>
            <a:off x="7400803" y="1397675"/>
            <a:ext cx="4443329" cy="28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F8903-7AE7-EA86-EE26-6AE4835321E7}"/>
              </a:ext>
            </a:extLst>
          </p:cNvPr>
          <p:cNvSpPr txBox="1"/>
          <p:nvPr/>
        </p:nvSpPr>
        <p:spPr>
          <a:xfrm>
            <a:off x="7780682" y="4466486"/>
            <a:ext cx="353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мангана на јабуци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02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B94D8-E22F-E474-5E52-3C09637BCD22}"/>
              </a:ext>
            </a:extLst>
          </p:cNvPr>
          <p:cNvSpPr txBox="1"/>
          <p:nvPr/>
        </p:nvSpPr>
        <p:spPr>
          <a:xfrm>
            <a:off x="368574" y="3816188"/>
            <a:ext cx="11324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растворљив у води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–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Лакоприступачан за исхрану биљака налази се у земљишном раствору у облику растворљивих соли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адсорптивном комплексу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везан као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</a:t>
            </a:r>
            <a:r>
              <a:rPr lang="sr-Latn-R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 за минерале глине и у растворљивим органоминералним комплексима у условима неутралне и слабоалкалне средине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80775-B64A-195B-CFB2-5E6532D0CEC7}"/>
              </a:ext>
            </a:extLst>
          </p:cNvPr>
          <p:cNvSpPr txBox="1"/>
          <p:nvPr/>
        </p:nvSpPr>
        <p:spPr>
          <a:xfrm>
            <a:off x="3752022" y="803390"/>
            <a:ext cx="2440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МОЛИБДЕН</a:t>
            </a:r>
          </a:p>
        </p:txBody>
      </p:sp>
      <p:pic>
        <p:nvPicPr>
          <p:cNvPr id="7170" name="Picture 2" descr="Molibden (Mo) – Agrotar">
            <a:extLst>
              <a:ext uri="{FF2B5EF4-FFF2-40B4-BE49-F238E27FC236}">
                <a16:creationId xmlns:a16="http://schemas.microsoft.com/office/drawing/2014/main" id="{0187A051-5E7C-5F72-41FA-CA719E0D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19" y="753926"/>
            <a:ext cx="2545866" cy="25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33271-28F1-2E5C-AFD6-D9F992993E57}"/>
              </a:ext>
            </a:extLst>
          </p:cNvPr>
          <p:cNvSpPr txBox="1"/>
          <p:nvPr/>
        </p:nvSpPr>
        <p:spPr>
          <a:xfrm>
            <a:off x="2996647" y="1665164"/>
            <a:ext cx="4696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молибдена у земљишту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3BE68-7070-71F6-5574-4684E84FEC2E}"/>
              </a:ext>
            </a:extLst>
          </p:cNvPr>
          <p:cNvSpPr txBox="1"/>
          <p:nvPr/>
        </p:nvSpPr>
        <p:spPr>
          <a:xfrm>
            <a:off x="368574" y="2615859"/>
            <a:ext cx="6137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минералима земљишта</a:t>
            </a:r>
          </a:p>
          <a:p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Разменљиви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органској материји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7309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7B44E-6104-1F99-9300-180248EE8A4A}"/>
              </a:ext>
            </a:extLst>
          </p:cNvPr>
          <p:cNvSpPr txBox="1"/>
          <p:nvPr/>
        </p:nvSpPr>
        <p:spPr>
          <a:xfrm>
            <a:off x="526772" y="498470"/>
            <a:ext cx="918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осетљивост према недостатку мангана имају боб и детелина.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E16BC-C59C-34FC-7DAD-770478E7A0DE}"/>
              </a:ext>
            </a:extLst>
          </p:cNvPr>
          <p:cNvSpPr txBox="1"/>
          <p:nvPr/>
        </p:nvSpPr>
        <p:spPr>
          <a:xfrm>
            <a:off x="427383" y="1918252"/>
            <a:ext cx="6092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Легуминозе на старијем лишћу имају бледо зелену до жуте боје (као код недостатка азота). Код брескве, шљиве, каранфила – између нерава листа често се јављају светло зелене округле флеке, тако да лист има ишаран облик „жута флекавост“. Та флекавост може да пређе у белу, светло мрку до тамно мрку некрозу, и указује на нагомилавање нитрата.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nedostatak molibdena - AGRIVI">
            <a:extLst>
              <a:ext uri="{FF2B5EF4-FFF2-40B4-BE49-F238E27FC236}">
                <a16:creationId xmlns:a16="http://schemas.microsoft.com/office/drawing/2014/main" id="{C55C3C4B-0D9A-9968-39C2-512810CE7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7"/>
          <a:stretch/>
        </p:blipFill>
        <p:spPr bwMode="auto">
          <a:xfrm>
            <a:off x="7275443" y="2228158"/>
            <a:ext cx="4572000" cy="20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BC3BA-97F5-74EB-511F-29D61D14664D}"/>
              </a:ext>
            </a:extLst>
          </p:cNvPr>
          <p:cNvSpPr txBox="1"/>
          <p:nvPr/>
        </p:nvSpPr>
        <p:spPr>
          <a:xfrm>
            <a:off x="7772399" y="4412974"/>
            <a:ext cx="38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 молибдена на пшеници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02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257" y="201552"/>
            <a:ext cx="668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елементи у земљишту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245" y="970671"/>
            <a:ext cx="1162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Ови елементи нису неопходни за одвијање физиолошких процеса у биљкама. Али у њиховом присуству се активирају процеси као што је брже и лакше усвајање фосфора у присуству силицијума, бржа трансформација скроба у присуству хлора, док натријум може у неким случајевима може да замени калијум.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385" y="2663119"/>
            <a:ext cx="113244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Спада у групу корисних елемената заједно са силицијумом и хлором.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натријума у сувој материји биљке износи 0,01 – 2,0 %, и више га има у вегетативним органима биљке него у генеративним.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присуству натријума долази до повећања садржаја шећера у шећерној репи. Регулише осмотски притисак и повољно утиче на водни режим.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 се у земљишту налази у облику разних соли: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NaCl, Na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које су добро растворљиве у води. Након растварања ових соли, натријум прелази у земљишни раствор из кога га биљке усвајају у виду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јона.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 недостатак у земљишту је веома редак, а много чешће се јавља у сувишку (заслањена земљишта).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082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4" y="703385"/>
            <a:ext cx="108883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 у одређеним концентрацијама утиче стимулативно на асимилацију неких катјона (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улази у састав органске материје, али га има у пепелу.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 утиче стимулативно на покретљивост других елемената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мада је у пракси више примећено токсично деловање.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Трешња, малина, црвена рибизла и купина су веома осетљиве према хлору.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се нађе у земљишту у високим концентрацијама, погоршава квалитет пољопривредних производа (смањује се нагомилавање скроба у кромпиру, код винове лозе долази до стварања горких материја - танина).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 у земљиште доспева распадањем минерала који га садрже, и гради лакорастворљива једињења (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KCl, NaCl, NH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Cl, CaCl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њиховог растварања, ослобађа се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sr-Latn-R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јон кога биљке усвајају.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 у земљиште доспева путем воде за наводњавање и ђубрива (органских и минералних). </a:t>
            </a:r>
          </a:p>
        </p:txBody>
      </p:sp>
    </p:spTree>
    <p:extLst>
      <p:ext uri="{BB962C8B-B14F-4D97-AF65-F5344CB8AC3E}">
        <p14:creationId xmlns:p14="http://schemas.microsoft.com/office/powerpoint/2010/main" val="28528798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11" y="625858"/>
            <a:ext cx="112119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СИЛИЦИЈУМ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Спада међу најзаступљеније елементе у земљишној кори.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Утиче повољно на пораст и развој биљака, на покретљивост елемената и њихово боље усвајање од стране биљака, на повећану отпорност биљака, на полегање и болести.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земљишту се налази у облику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алумосиликата и силиката где је везан са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Mg. 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Распадањем алумосиликата и силиката настаје ортосилицијумова киселина која спада у групу слабих и слаборастворљивих киселина.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Силицијум кога биљке не искористе из површинског хоризонта премешта се у дубље слојеве где се таложи, или се у хумидним пределима испира из педосфере.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132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41" y="0"/>
            <a:ext cx="658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Испитна питања из другог поглавља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92" y="635559"/>
            <a:ext cx="11610412" cy="61199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Биогени и корисни елементи у земљишту.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Штетне материје у земљишту.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Опасне материје у земљишту.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Макроелементи у земљишту. Азот.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Кружење азота у природи.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Промене и приступачност у биљкама азотних једињења у земљишту.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Губици азота из земљишта.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Макроелементи у земљишту. Фосфор, трансформације фосфорних једињења у земљишту.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Приступачност фосфорних једињења у биљкама, утицај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приступачност,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фосфора из активног слоја земљишта.</a:t>
            </a:r>
          </a:p>
        </p:txBody>
      </p:sp>
    </p:spTree>
    <p:extLst>
      <p:ext uri="{BB962C8B-B14F-4D97-AF65-F5344CB8AC3E}">
        <p14:creationId xmlns:p14="http://schemas.microsoft.com/office/powerpoint/2010/main" val="9942216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8439" y="260989"/>
            <a:ext cx="658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Испитна питања из другог поглавља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92" y="953463"/>
            <a:ext cx="11610412" cy="55659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Макроелементи у земљишту. Калијум.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Промене калијума у земљишту, приступачност у биљкама и губици калијума из земљишта.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Макроелементи у земљишту. Калцијум.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Макроелементи у земљишту. Магнезијум.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Макроелементи у земљишту. Сумпор.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Макроелементи у земљишту. Гвожђе.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Микроелементи у земљишту,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Микроелементи у земљишту,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Mn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Корисни елементи у земљишту. </a:t>
            </a:r>
          </a:p>
        </p:txBody>
      </p:sp>
    </p:spTree>
    <p:extLst>
      <p:ext uri="{BB962C8B-B14F-4D97-AF65-F5344CB8AC3E}">
        <p14:creationId xmlns:p14="http://schemas.microsoft.com/office/powerpoint/2010/main" val="1930264632"/>
      </p:ext>
    </p:extLst>
  </p:cSld>
  <p:clrMapOvr>
    <a:masterClrMapping/>
  </p:clrMapOvr>
</p:sld>
</file>

<file path=ppt/theme/theme1.xml><?xml version="1.0" encoding="utf-8"?>
<a:theme xmlns:a="http://schemas.openxmlformats.org/drawingml/2006/main" name="161779-chemistry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161779-chemistry-template-16x9</Template>
  <TotalTime>6514</TotalTime>
  <Words>8063</Words>
  <Application>Microsoft Office PowerPoint</Application>
  <PresentationFormat>Widescreen</PresentationFormat>
  <Paragraphs>721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Arial</vt:lpstr>
      <vt:lpstr>Book Antiqua</vt:lpstr>
      <vt:lpstr>Calibri</vt:lpstr>
      <vt:lpstr>Times New Roman</vt:lpstr>
      <vt:lpstr>Wingdings</vt:lpstr>
      <vt:lpstr>161779-chemistry-template-16x9</vt:lpstr>
      <vt:lpstr>ХЕМИЈА БИОГЕНИХ И ДРУГИХ ЕЛЕМЕНАТА У ЗЕМЉИШТУ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ХЕМИЈА БИОГЕНИХ И ДРУГИХ ЕЛЕМЕНАТА У ЗЕМЉИШТУ</dc:title>
  <dc:creator>PC</dc:creator>
  <cp:lastModifiedBy>Ivana Stanojević</cp:lastModifiedBy>
  <cp:revision>406</cp:revision>
  <dcterms:created xsi:type="dcterms:W3CDTF">2021-07-22T13:48:27Z</dcterms:created>
  <dcterms:modified xsi:type="dcterms:W3CDTF">2024-11-19T07:48:35Z</dcterms:modified>
</cp:coreProperties>
</file>