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9" r:id="rId3"/>
    <p:sldId id="257" r:id="rId4"/>
    <p:sldId id="258" r:id="rId5"/>
    <p:sldId id="306" r:id="rId6"/>
    <p:sldId id="305" r:id="rId7"/>
    <p:sldId id="307" r:id="rId8"/>
    <p:sldId id="259" r:id="rId9"/>
    <p:sldId id="260" r:id="rId10"/>
    <p:sldId id="308" r:id="rId11"/>
    <p:sldId id="309" r:id="rId12"/>
    <p:sldId id="261" r:id="rId13"/>
    <p:sldId id="262" r:id="rId14"/>
    <p:sldId id="310" r:id="rId15"/>
    <p:sldId id="311" r:id="rId16"/>
    <p:sldId id="263" r:id="rId17"/>
    <p:sldId id="264" r:id="rId18"/>
    <p:sldId id="265" r:id="rId19"/>
    <p:sldId id="316" r:id="rId20"/>
    <p:sldId id="266" r:id="rId21"/>
    <p:sldId id="374" r:id="rId22"/>
    <p:sldId id="312" r:id="rId23"/>
    <p:sldId id="267" r:id="rId24"/>
    <p:sldId id="313" r:id="rId25"/>
    <p:sldId id="314" r:id="rId26"/>
    <p:sldId id="319" r:id="rId27"/>
    <p:sldId id="317" r:id="rId28"/>
    <p:sldId id="268" r:id="rId29"/>
    <p:sldId id="315" r:id="rId30"/>
    <p:sldId id="270" r:id="rId31"/>
    <p:sldId id="271" r:id="rId32"/>
    <p:sldId id="272" r:id="rId33"/>
    <p:sldId id="273" r:id="rId34"/>
    <p:sldId id="274" r:id="rId35"/>
    <p:sldId id="318" r:id="rId36"/>
    <p:sldId id="275" r:id="rId37"/>
    <p:sldId id="373" r:id="rId38"/>
    <p:sldId id="276" r:id="rId39"/>
    <p:sldId id="277" r:id="rId40"/>
    <p:sldId id="320" r:id="rId41"/>
    <p:sldId id="321" r:id="rId42"/>
    <p:sldId id="278" r:id="rId43"/>
    <p:sldId id="279" r:id="rId44"/>
    <p:sldId id="326" r:id="rId45"/>
    <p:sldId id="327" r:id="rId46"/>
    <p:sldId id="280" r:id="rId47"/>
    <p:sldId id="281" r:id="rId48"/>
    <p:sldId id="322" r:id="rId49"/>
    <p:sldId id="282" r:id="rId50"/>
    <p:sldId id="323" r:id="rId51"/>
    <p:sldId id="324" r:id="rId52"/>
    <p:sldId id="325" r:id="rId53"/>
    <p:sldId id="328" r:id="rId54"/>
    <p:sldId id="367" r:id="rId55"/>
    <p:sldId id="283" r:id="rId56"/>
    <p:sldId id="381" r:id="rId57"/>
    <p:sldId id="386" r:id="rId58"/>
    <p:sldId id="382" r:id="rId59"/>
    <p:sldId id="384" r:id="rId60"/>
    <p:sldId id="380" r:id="rId61"/>
    <p:sldId id="379" r:id="rId62"/>
    <p:sldId id="371" r:id="rId63"/>
    <p:sldId id="284" r:id="rId64"/>
    <p:sldId id="368" r:id="rId65"/>
    <p:sldId id="369" r:id="rId66"/>
    <p:sldId id="383" r:id="rId67"/>
    <p:sldId id="370" r:id="rId68"/>
    <p:sldId id="285" r:id="rId69"/>
    <p:sldId id="286" r:id="rId70"/>
    <p:sldId id="287" r:id="rId71"/>
    <p:sldId id="385" r:id="rId72"/>
    <p:sldId id="288" r:id="rId73"/>
    <p:sldId id="289" r:id="rId74"/>
    <p:sldId id="290" r:id="rId75"/>
    <p:sldId id="372" r:id="rId76"/>
    <p:sldId id="291" r:id="rId77"/>
    <p:sldId id="292" r:id="rId78"/>
    <p:sldId id="293" r:id="rId79"/>
    <p:sldId id="294" r:id="rId80"/>
    <p:sldId id="295" r:id="rId81"/>
    <p:sldId id="296" r:id="rId82"/>
    <p:sldId id="297" r:id="rId83"/>
    <p:sldId id="298" r:id="rId84"/>
    <p:sldId id="299" r:id="rId85"/>
    <p:sldId id="300" r:id="rId86"/>
    <p:sldId id="329" r:id="rId87"/>
    <p:sldId id="301" r:id="rId88"/>
    <p:sldId id="302" r:id="rId89"/>
    <p:sldId id="303" r:id="rId90"/>
    <p:sldId id="304" r:id="rId91"/>
    <p:sldId id="333" r:id="rId92"/>
    <p:sldId id="334" r:id="rId93"/>
    <p:sldId id="330" r:id="rId94"/>
    <p:sldId id="331" r:id="rId95"/>
    <p:sldId id="332" r:id="rId96"/>
    <p:sldId id="336" r:id="rId97"/>
    <p:sldId id="337" r:id="rId98"/>
    <p:sldId id="338" r:id="rId99"/>
    <p:sldId id="339" r:id="rId100"/>
    <p:sldId id="340" r:id="rId101"/>
    <p:sldId id="341" r:id="rId102"/>
    <p:sldId id="342" r:id="rId103"/>
    <p:sldId id="343" r:id="rId104"/>
    <p:sldId id="344" r:id="rId105"/>
    <p:sldId id="345" r:id="rId106"/>
    <p:sldId id="346" r:id="rId107"/>
    <p:sldId id="347" r:id="rId108"/>
    <p:sldId id="348" r:id="rId109"/>
    <p:sldId id="349" r:id="rId110"/>
    <p:sldId id="350" r:id="rId111"/>
    <p:sldId id="351" r:id="rId112"/>
    <p:sldId id="335" r:id="rId113"/>
    <p:sldId id="352" r:id="rId114"/>
    <p:sldId id="353" r:id="rId115"/>
    <p:sldId id="354" r:id="rId116"/>
    <p:sldId id="356" r:id="rId117"/>
    <p:sldId id="387" r:id="rId118"/>
    <p:sldId id="389" r:id="rId119"/>
    <p:sldId id="355" r:id="rId120"/>
    <p:sldId id="388" r:id="rId121"/>
    <p:sldId id="357" r:id="rId122"/>
    <p:sldId id="366" r:id="rId123"/>
    <p:sldId id="358" r:id="rId124"/>
    <p:sldId id="390" r:id="rId125"/>
    <p:sldId id="359" r:id="rId126"/>
    <p:sldId id="360" r:id="rId127"/>
    <p:sldId id="361" r:id="rId128"/>
    <p:sldId id="362" r:id="rId129"/>
    <p:sldId id="363" r:id="rId1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2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F178AF6-57D3-460D-8B82-9BBFF493A616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A898CA9-A607-4286-8D72-6B01A1414C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UJUV4rX1Ws" TargetMode="External"/><Relationship Id="rId2" Type="http://schemas.openxmlformats.org/officeDocument/2006/relationships/hyperlink" Target="https://vimeo.com/125735728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Lb5Xoihecg" TargetMode="Externa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XqIhGbPZP4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cap="all" dirty="0" smtClean="0"/>
              <a:t>Прерада ратарских и повртарских производа</a:t>
            </a:r>
            <a:endParaRPr lang="en-US" cap="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85926"/>
            <a:ext cx="9144000" cy="1500190"/>
          </a:xfrm>
        </p:spPr>
        <p:txBody>
          <a:bodyPr>
            <a:normAutofit/>
          </a:bodyPr>
          <a:lstStyle/>
          <a:p>
            <a:r>
              <a:rPr lang="sr-Cyrl-RS" cap="all" dirty="0" smtClean="0"/>
              <a:t>ТЕхнолошка својства поврћа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cap="all" dirty="0" smtClean="0"/>
              <a:t>ТЕхнолошка својства поврћа</a:t>
            </a:r>
            <a:endParaRPr lang="en-US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Механички састав</a:t>
            </a:r>
          </a:p>
          <a:p>
            <a:r>
              <a:rPr lang="sr-Cyrl-RS" dirty="0" smtClean="0"/>
              <a:t>Хемијски састав</a:t>
            </a:r>
          </a:p>
          <a:p>
            <a:r>
              <a:rPr lang="sr-Cyrl-RS" dirty="0" smtClean="0"/>
              <a:t>Технолошка зрелост</a:t>
            </a:r>
          </a:p>
          <a:p>
            <a:endParaRPr lang="sr-Cyrl-RS" dirty="0"/>
          </a:p>
          <a:p>
            <a:pPr>
              <a:buNone/>
            </a:pPr>
            <a:r>
              <a:rPr lang="sr-Cyrl-RS" dirty="0" smtClean="0"/>
              <a:t>Зависе од:</a:t>
            </a:r>
          </a:p>
          <a:p>
            <a:pPr>
              <a:buNone/>
            </a:pPr>
            <a:r>
              <a:rPr lang="sr-Cyrl-RS" dirty="0" smtClean="0"/>
              <a:t>Врсте поврћа,сорте, агроеколошких </a:t>
            </a:r>
          </a:p>
          <a:p>
            <a:pPr>
              <a:buNone/>
            </a:pPr>
            <a:r>
              <a:rPr lang="sr-Cyrl-RS" dirty="0" smtClean="0"/>
              <a:t>и агротехничких услова, </a:t>
            </a:r>
          </a:p>
          <a:p>
            <a:pPr>
              <a:buNone/>
            </a:pPr>
            <a:r>
              <a:rPr lang="sr-Cyrl-RS" dirty="0" smtClean="0"/>
              <a:t>времена бербе,услова транспорта и чувања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МЕХАНИЧКИ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Тежински однос појединих делова плода, односно органа који се прерађују</a:t>
            </a:r>
          </a:p>
          <a:p>
            <a:r>
              <a:rPr lang="sr-Cyrl-RS" dirty="0" smtClean="0"/>
              <a:t>РАНДМАН – однос делова који се користе према деловима који се одстрањују</a:t>
            </a:r>
          </a:p>
          <a:p>
            <a:r>
              <a:rPr lang="sr-Cyrl-RS" dirty="0" smtClean="0"/>
              <a:t>Рандман зависи од технолошког поступка прераде и сорте</a:t>
            </a:r>
            <a:endParaRPr lang="sr-Latn-RS" dirty="0" smtClean="0"/>
          </a:p>
          <a:p>
            <a:r>
              <a:rPr lang="sr-Cyrl-RS" dirty="0" smtClean="0"/>
              <a:t>Што мање отпадака током припреме за прераду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lena_Milanovic\Desktop\Mehanički sastav nekih sorti paradajz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21059"/>
            <a:ext cx="8229600" cy="42094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Mehanički sastav voć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29138"/>
            <a:ext cx="8229600" cy="4464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lena_Milanovic\Desktop\Hemijski i mehanički sastav sorti graš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483" y="214313"/>
            <a:ext cx="7895034" cy="609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Садржај свих састојака у плоду, рачунајући и воду</a:t>
            </a:r>
          </a:p>
          <a:p>
            <a:r>
              <a:rPr lang="sr-Cyrl-RS" dirty="0" smtClean="0"/>
              <a:t>Утиче на органолептичка, биолошка и хранљива својства</a:t>
            </a:r>
          </a:p>
          <a:p>
            <a:r>
              <a:rPr lang="sr-Cyrl-RS" dirty="0" smtClean="0"/>
              <a:t>Зависи од сорте и стадијума зрелости</a:t>
            </a:r>
          </a:p>
          <a:p>
            <a:r>
              <a:rPr lang="sr-Cyrl-RS" dirty="0" smtClean="0"/>
              <a:t>Садржај суве материје: садржај свих материја без воде</a:t>
            </a:r>
          </a:p>
          <a:p>
            <a:r>
              <a:rPr lang="sr-Cyrl-RS" dirty="0" smtClean="0"/>
              <a:t>Већи садржај суве материје        већи садржај хранљивих материја      повољнија органолептичка својства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429256" y="5214950"/>
            <a:ext cx="42862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214810" y="5643578"/>
            <a:ext cx="42862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sr-Cyrl-RS" dirty="0" smtClean="0"/>
              <a:t>Шећери</a:t>
            </a:r>
          </a:p>
          <a:p>
            <a:r>
              <a:rPr lang="sr-Cyrl-RS" dirty="0" smtClean="0"/>
              <a:t>Киселине</a:t>
            </a:r>
          </a:p>
          <a:p>
            <a:r>
              <a:rPr lang="sr-Cyrl-RS" dirty="0" smtClean="0"/>
              <a:t>Бојене материје</a:t>
            </a:r>
          </a:p>
          <a:p>
            <a:r>
              <a:rPr lang="sr-Cyrl-RS" dirty="0" smtClean="0"/>
              <a:t>Пектинске материје</a:t>
            </a:r>
          </a:p>
          <a:p>
            <a:r>
              <a:rPr lang="sr-Cyrl-RS" dirty="0" smtClean="0"/>
              <a:t>Минералне материје</a:t>
            </a:r>
          </a:p>
          <a:p>
            <a:pPr>
              <a:buNone/>
            </a:pPr>
            <a:r>
              <a:rPr lang="sr-Cyrl-RS" b="1" cap="all" dirty="0" smtClean="0"/>
              <a:t>Садржај шећера </a:t>
            </a:r>
            <a:r>
              <a:rPr lang="sr-Cyrl-RS" dirty="0" smtClean="0"/>
              <a:t>зависи од сорте, степена зрелости и услова гајења</a:t>
            </a:r>
          </a:p>
          <a:p>
            <a:pPr>
              <a:buNone/>
            </a:pPr>
            <a:r>
              <a:rPr lang="sr-Cyrl-RS" dirty="0" smtClean="0"/>
              <a:t>Најзаступљенији - сахароза и глукоза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lena_Milanovic\Desktop\Sadržaj šećera i kiselina u voć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643" y="142875"/>
            <a:ext cx="7810714" cy="6165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elena_Milanovic\Desktop\Hemijski sastav povrć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9403"/>
            <a:ext cx="8229600" cy="5744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>
            <a:normAutofit/>
          </a:bodyPr>
          <a:lstStyle/>
          <a:p>
            <a:r>
              <a:rPr lang="sr-Cyrl-RS" b="1" cap="all" dirty="0" smtClean="0"/>
              <a:t>Органске киселине </a:t>
            </a:r>
            <a:r>
              <a:rPr lang="sr-Cyrl-RS" dirty="0" smtClean="0"/>
              <a:t>и њихове киселе чине киселост поврћа</a:t>
            </a:r>
          </a:p>
          <a:p>
            <a:r>
              <a:rPr lang="sr-Cyrl-RS" dirty="0" smtClean="0"/>
              <a:t>Најзаступљеније: јабучна, лимунска и винска</a:t>
            </a:r>
          </a:p>
          <a:p>
            <a:r>
              <a:rPr lang="sr-Cyrl-RS" dirty="0" smtClean="0"/>
              <a:t>У мањим количинама: оксална, ћилибарна, салицилна, бензојева, мравља сирћетна, млечна</a:t>
            </a:r>
          </a:p>
          <a:p>
            <a:r>
              <a:rPr lang="sr-Cyrl-RS" dirty="0" smtClean="0"/>
              <a:t>Код поврћа садржај не прелазо 0,1%</a:t>
            </a:r>
          </a:p>
          <a:p>
            <a:r>
              <a:rPr lang="sr-Cyrl-RS" dirty="0" smtClean="0"/>
              <a:t>Просечна </a:t>
            </a:r>
            <a:r>
              <a:rPr lang="sr-Latn-RS" dirty="0" smtClean="0"/>
              <a:t>pH </a:t>
            </a:r>
            <a:r>
              <a:rPr lang="sr-Cyrl-RS" dirty="0" smtClean="0"/>
              <a:t>вредносст 5,8</a:t>
            </a:r>
          </a:p>
          <a:p>
            <a:r>
              <a:rPr lang="sr-Cyrl-RS" dirty="0" smtClean="0"/>
              <a:t>Индекс сласти: вредност која представља однос садржаја шећера и киселости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sr-Cyrl-RS" b="1" dirty="0" smtClean="0"/>
              <a:t>БОЈЕНЕ МАТЕРИЈЕ </a:t>
            </a:r>
            <a:r>
              <a:rPr lang="sr-Cyrl-RS" dirty="0" smtClean="0"/>
              <a:t>важне код визуелне оцене производа</a:t>
            </a:r>
          </a:p>
          <a:p>
            <a:r>
              <a:rPr lang="sr-Cyrl-RS" dirty="0" smtClean="0"/>
              <a:t>Врста бојених материја (растворљивост) одређује тип прераде</a:t>
            </a:r>
          </a:p>
          <a:p>
            <a:r>
              <a:rPr lang="sr-Cyrl-RS" dirty="0" smtClean="0"/>
              <a:t>Садржај пигмената се повећава са степеном зрелости</a:t>
            </a:r>
          </a:p>
          <a:p>
            <a:r>
              <a:rPr lang="sr-Cyrl-RS" dirty="0" smtClean="0"/>
              <a:t>У поврћу су распрострањени каротеноиди (наранџаста до црвена боја)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elena_Milanovic\Desktop\Bojene materije u voć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57867"/>
            <a:ext cx="8229600" cy="5407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elena_Milanovic\Desktop\Sadržaj karotinoi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81397"/>
            <a:ext cx="8229600" cy="4360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sr-Cyrl-RS" b="1" dirty="0" smtClean="0"/>
              <a:t>ПЕКТИНСКЕ МАТЕРИЈЕ </a:t>
            </a:r>
            <a:r>
              <a:rPr lang="sr-Cyrl-RS" dirty="0" smtClean="0"/>
              <a:t>чине градивни материјал заједно са целулозом и хемицелулозом</a:t>
            </a:r>
          </a:p>
          <a:p>
            <a:r>
              <a:rPr lang="sr-Cyrl-RS" dirty="0" smtClean="0"/>
              <a:t>Просечан садржај око 0,5%</a:t>
            </a:r>
          </a:p>
          <a:p>
            <a:r>
              <a:rPr lang="sr-Cyrl-RS" dirty="0" smtClean="0"/>
              <a:t>Мења се током чувања и сазревања</a:t>
            </a:r>
          </a:p>
          <a:p>
            <a:r>
              <a:rPr lang="sr-Cyrl-RS" b="1" dirty="0" smtClean="0"/>
              <a:t>МИНЕРАЛНЕ МАТЕРИЈЕ </a:t>
            </a:r>
            <a:r>
              <a:rPr lang="sr-Cyrl-RS" dirty="0" smtClean="0"/>
              <a:t>– у границама 0,- 0,8 %</a:t>
            </a:r>
          </a:p>
          <a:p>
            <a:r>
              <a:rPr lang="sr-Latn-RS" dirty="0" smtClean="0"/>
              <a:t>Ca, Fe, Mn, Na, P, S – </a:t>
            </a:r>
            <a:r>
              <a:rPr lang="sr-Cyrl-RS" dirty="0" smtClean="0"/>
              <a:t>редовни састојци</a:t>
            </a:r>
            <a:endParaRPr lang="sr-Latn-RS" dirty="0" smtClean="0"/>
          </a:p>
          <a:p>
            <a:r>
              <a:rPr lang="sr-Latn-RS" dirty="0" smtClean="0"/>
              <a:t>Cu, Zn, J F, Mo – </a:t>
            </a:r>
            <a:r>
              <a:rPr lang="sr-Cyrl-RS" dirty="0" smtClean="0"/>
              <a:t>у мањим количинама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ХЕМИЈСКИ САСТАВ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sr-Cyrl-RS" dirty="0" smtClean="0"/>
              <a:t>К</a:t>
            </a:r>
            <a:r>
              <a:rPr lang="sr-Cyrl-RS" b="1" dirty="0" smtClean="0"/>
              <a:t> – </a:t>
            </a:r>
            <a:r>
              <a:rPr lang="sr-Cyrl-RS" dirty="0" smtClean="0"/>
              <a:t>чини 50% укупних минералних материја </a:t>
            </a:r>
          </a:p>
          <a:p>
            <a:r>
              <a:rPr lang="sr-Cyrl-RS" dirty="0" smtClean="0"/>
              <a:t>Не мењају се током чувања и прераде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ТЕХНОЛОШКА ЗРЕЛОСТ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r>
              <a:rPr lang="sr-Cyrl-RS" dirty="0" smtClean="0"/>
              <a:t>Она зрелост која представља оптимални квалитет за добијање прерађеног производа</a:t>
            </a:r>
          </a:p>
          <a:p>
            <a:r>
              <a:rPr lang="sr-Cyrl-RS" dirty="0" smtClean="0"/>
              <a:t>Код поврћа је најчешће стадијум технолошке зрелости пре физиолошке зрелости</a:t>
            </a:r>
          </a:p>
          <a:p>
            <a:r>
              <a:rPr lang="sr-Cyrl-RS" dirty="0" smtClean="0"/>
              <a:t>Важан елеменат квалитета и рентабилности који утичу на принос (бербу обавити на време)</a:t>
            </a:r>
          </a:p>
          <a:p>
            <a:r>
              <a:rPr lang="sr-Cyrl-RS" dirty="0" smtClean="0"/>
              <a:t>Пример грашка: однос садржаја скроба и шећера (зависи од сорте)</a:t>
            </a:r>
          </a:p>
          <a:p>
            <a:r>
              <a:rPr lang="sr-Cyrl-RS" dirty="0" smtClean="0"/>
              <a:t>Тендерометријско одређивање степена зрелости – излагања притиску до деформације и ломљења зрна (грашак)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857232"/>
            <a:ext cx="4431934" cy="429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00364" y="5572140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Кристална структура скроба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ТЕХНОЛОШКА ЗРЕЛОСТ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sr-Cyrl-RS" dirty="0" smtClean="0"/>
              <a:t>Одређивање нерастворних материја у алкохолу</a:t>
            </a:r>
          </a:p>
          <a:p>
            <a:r>
              <a:rPr lang="sr-Cyrl-RS" dirty="0" smtClean="0"/>
              <a:t>Одређивање односа зрно/махуна</a:t>
            </a:r>
          </a:p>
          <a:p>
            <a:r>
              <a:rPr lang="sr-Cyrl-RS" dirty="0" smtClean="0"/>
              <a:t>Технолошка зрелост код краставца</a:t>
            </a:r>
          </a:p>
          <a:p>
            <a:r>
              <a:rPr lang="sr-Cyrl-RS" smtClean="0"/>
              <a:t>Одређује се за сваку сорту и прилагођава производу у који се прерађује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Тендерометар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512178" y="1600200"/>
            <a:ext cx="6119643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elena_Milanovic\Desktop\Tenderometrijske vrednosti za graša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40351"/>
            <a:ext cx="8229600" cy="41137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ПРИЈЕМ И КОНТРОЛА КВАЛИТЕТА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sr-Cyrl-RS" dirty="0" smtClean="0"/>
              <a:t>Здрава сировина, без механичких и физиолошких оштећења, обрана у стадијуму технолошке зрелости</a:t>
            </a:r>
          </a:p>
          <a:p>
            <a:r>
              <a:rPr lang="sr-Cyrl-RS" dirty="0" smtClean="0"/>
              <a:t>Класирање узорака у класе: </a:t>
            </a:r>
          </a:p>
          <a:p>
            <a:r>
              <a:rPr lang="sr-Cyrl-RS" dirty="0" smtClean="0"/>
              <a:t>прва класа, </a:t>
            </a:r>
          </a:p>
          <a:p>
            <a:r>
              <a:rPr lang="sr-Cyrl-RS" dirty="0" smtClean="0"/>
              <a:t>друга класа и </a:t>
            </a:r>
          </a:p>
          <a:p>
            <a:r>
              <a:rPr lang="sr-Cyrl-RS" dirty="0" smtClean="0"/>
              <a:t>класа која не задовољава квалитет</a:t>
            </a:r>
          </a:p>
          <a:p>
            <a:r>
              <a:rPr lang="sr-Cyrl-RS" dirty="0" smtClean="0"/>
              <a:t>Класа утиче на цену</a:t>
            </a:r>
          </a:p>
          <a:p>
            <a:r>
              <a:rPr lang="sr-Cyrl-RS" dirty="0" smtClean="0"/>
              <a:t>Мерења садржаја суве материје или неких других састојака за класирање (рефрактометар)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elena_Milanovic\Desktop\refraktometa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8229600" cy="2862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elena_Milanovic\Desktop\Laboratorijski uređj za klasirawe graš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52449"/>
            <a:ext cx="8229600" cy="4018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lena_Milanovic\Desktop\prerada ratarskih i povrtarskih proizvoda\laserska selekcija graš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86808" cy="4572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71802" y="571501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ЛАСЕРСКА СЕЛЕКЦИЈА ГРАШКА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https://www.tomra.com/en/sorting/food/your-produce/vegetables/peas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ПРОМЕНЕ НАКОН БЕРБЕ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sr-Cyrl-RS" dirty="0" smtClean="0"/>
              <a:t>Процеси разлагања </a:t>
            </a:r>
          </a:p>
          <a:p>
            <a:r>
              <a:rPr lang="sr-Cyrl-RS" dirty="0" smtClean="0"/>
              <a:t>Промена садржаја састојака плода</a:t>
            </a:r>
          </a:p>
          <a:p>
            <a:r>
              <a:rPr lang="sr-Cyrl-RS" dirty="0" smtClean="0"/>
              <a:t>Смањење квалитета плодова</a:t>
            </a:r>
          </a:p>
          <a:p>
            <a:r>
              <a:rPr lang="sr-Cyrl-RS" dirty="0" smtClean="0"/>
              <a:t>Фактори промена:</a:t>
            </a:r>
          </a:p>
          <a:p>
            <a:pPr lvl="1"/>
            <a:r>
              <a:rPr lang="sr-Cyrl-RS" dirty="0" smtClean="0"/>
              <a:t>Температура (оптимална температура за чување је у функцији врсте и сорте плода)</a:t>
            </a:r>
          </a:p>
          <a:p>
            <a:pPr lvl="1">
              <a:buNone/>
            </a:pPr>
            <a:r>
              <a:rPr lang="sr-Cyrl-RS" dirty="0" smtClean="0"/>
              <a:t>   неадекватна температура изазива промену боје, ткива, садржаја влаге, кварење)</a:t>
            </a:r>
          </a:p>
          <a:p>
            <a:pPr lvl="1"/>
            <a:r>
              <a:rPr lang="sr-Cyrl-RS" dirty="0" smtClean="0"/>
              <a:t>Влажност ваздуха ( нижа влажност потпомаже губитак влаге, виша, развој микроорганизама)</a:t>
            </a:r>
          </a:p>
          <a:p>
            <a:pPr lvl="1"/>
            <a:r>
              <a:rPr lang="sr-Cyrl-RS" dirty="0" smtClean="0"/>
              <a:t>Присуство кисеоника (утицај на процесе дисања, односно анаеробних процеса)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Jelena_Milanovic\Desktop\Vreme čuvanja voća i povrć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5707" y="357188"/>
            <a:ext cx="6492586" cy="5951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/>
          <a:lstStyle/>
          <a:p>
            <a:r>
              <a:rPr lang="sr-Cyrl-RS" dirty="0" smtClean="0"/>
              <a:t>ПОМОЋНИ МАТЕРИЈАЛИ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ПОМОЋНИ МАТЕРИЈАЛИ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66376"/>
          </a:xfrm>
        </p:spPr>
        <p:txBody>
          <a:bodyPr/>
          <a:lstStyle/>
          <a:p>
            <a:r>
              <a:rPr lang="sr-Cyrl-RS" dirty="0" smtClean="0"/>
              <a:t>Вода</a:t>
            </a:r>
          </a:p>
          <a:p>
            <a:r>
              <a:rPr lang="sr-Cyrl-RS" dirty="0" smtClean="0"/>
              <a:t>Киселине</a:t>
            </a:r>
          </a:p>
          <a:p>
            <a:r>
              <a:rPr lang="sr-Cyrl-RS" dirty="0" smtClean="0"/>
              <a:t>Зачини</a:t>
            </a:r>
          </a:p>
          <a:p>
            <a:r>
              <a:rPr lang="sr-Cyrl-RS" dirty="0" smtClean="0"/>
              <a:t>Кухињска со</a:t>
            </a:r>
          </a:p>
          <a:p>
            <a:r>
              <a:rPr lang="sr-Cyrl-RS" dirty="0" smtClean="0"/>
              <a:t>Заслађујућа средства</a:t>
            </a:r>
          </a:p>
          <a:p>
            <a:r>
              <a:rPr lang="sr-Cyrl-RS" dirty="0" smtClean="0"/>
              <a:t>Средства за желирање</a:t>
            </a:r>
          </a:p>
          <a:p>
            <a:r>
              <a:rPr lang="sr-Cyrl-RS" dirty="0" smtClean="0"/>
              <a:t>Стабилизатори</a:t>
            </a:r>
          </a:p>
          <a:p>
            <a:r>
              <a:rPr lang="sr-Cyrl-RS" dirty="0" smtClean="0"/>
              <a:t>Емулгатори</a:t>
            </a:r>
          </a:p>
          <a:p>
            <a:r>
              <a:rPr lang="sr-Cyrl-RS" dirty="0" smtClean="0"/>
              <a:t>Конзерванси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ВОДА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/>
          <a:lstStyle/>
          <a:p>
            <a:r>
              <a:rPr lang="sr-Cyrl-RS" dirty="0" smtClean="0"/>
              <a:t>Саставни део производа и додаје се у току прераде</a:t>
            </a:r>
          </a:p>
          <a:p>
            <a:r>
              <a:rPr lang="sr-Cyrl-RS" dirty="0" smtClean="0"/>
              <a:t>Прање сировина, амбалаже и погона</a:t>
            </a:r>
          </a:p>
          <a:p>
            <a:r>
              <a:rPr lang="sr-Cyrl-RS" dirty="0" smtClean="0"/>
              <a:t>Улога воде:</a:t>
            </a:r>
          </a:p>
          <a:p>
            <a:r>
              <a:rPr lang="sr-Cyrl-RS" dirty="0" smtClean="0"/>
              <a:t>Учествује у формирању укуса, боје и мириса</a:t>
            </a:r>
          </a:p>
          <a:p>
            <a:r>
              <a:rPr lang="sr-Cyrl-RS" dirty="0" smtClean="0"/>
              <a:t>Раствара додате састојке</a:t>
            </a:r>
          </a:p>
          <a:p>
            <a:r>
              <a:rPr lang="sr-Cyrl-RS" dirty="0" smtClean="0"/>
              <a:t>Формира физичке карактеристике производа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ВОДА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Физичка својства: без боје, мириса и укуса, безбојна</a:t>
            </a:r>
          </a:p>
          <a:p>
            <a:r>
              <a:rPr lang="sr-Cyrl-RS" dirty="0" smtClean="0"/>
              <a:t>Хемијски састав: О</a:t>
            </a:r>
            <a:r>
              <a:rPr lang="sr-Cyrl-RS" baseline="-25000" dirty="0" smtClean="0"/>
              <a:t>2</a:t>
            </a:r>
            <a:r>
              <a:rPr lang="sr-Cyrl-RS" dirty="0" smtClean="0"/>
              <a:t>, СО</a:t>
            </a:r>
            <a:r>
              <a:rPr lang="sr-Cyrl-RS" baseline="-25000" dirty="0" smtClean="0"/>
              <a:t>2</a:t>
            </a:r>
            <a:r>
              <a:rPr lang="sr-Cyrl-RS" dirty="0" smtClean="0"/>
              <a:t>, соли алкалних и земноалкалних метала (</a:t>
            </a:r>
            <a:r>
              <a:rPr lang="sr-Latn-RS" dirty="0" smtClean="0"/>
              <a:t>K</a:t>
            </a:r>
            <a:r>
              <a:rPr lang="sr-Cyrl-RS" dirty="0" smtClean="0"/>
              <a:t>, Са, </a:t>
            </a:r>
            <a:r>
              <a:rPr lang="sr-Latn-RS" dirty="0" smtClean="0"/>
              <a:t>Mg, Na)</a:t>
            </a:r>
            <a:endParaRPr lang="sr-Cyrl-RS" dirty="0" smtClean="0"/>
          </a:p>
          <a:p>
            <a:r>
              <a:rPr lang="sr-Cyrl-RS" dirty="0" smtClean="0"/>
              <a:t>Соли: сулфати, бикарбонати, хлориди, нитрати и нитрити</a:t>
            </a:r>
          </a:p>
          <a:p>
            <a:r>
              <a:rPr lang="sr-Cyrl-RS" dirty="0" smtClean="0"/>
              <a:t>Присуство амонијака и водоник сулфида указује на загађење воде</a:t>
            </a:r>
          </a:p>
          <a:p>
            <a:r>
              <a:rPr lang="sr-Cyrl-RS" dirty="0" smtClean="0"/>
              <a:t>Соли са садржајем ван дозвољених граница могу да реагују са састојцима плодова током прераде што је непожељно (са шећерима, пектинским материјама ..)</a:t>
            </a:r>
          </a:p>
          <a:p>
            <a:pPr>
              <a:buNone/>
            </a:pP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/>
          <a:lstStyle/>
          <a:p>
            <a:r>
              <a:rPr lang="sr-Cyrl-RS" dirty="0" smtClean="0"/>
              <a:t>ВОДА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/>
          <a:lstStyle/>
          <a:p>
            <a:r>
              <a:rPr lang="sr-Cyrl-RS" dirty="0" smtClean="0"/>
              <a:t>Садржај свих растворених соли калцијума и магнезијума чини </a:t>
            </a:r>
            <a:r>
              <a:rPr lang="sr-Cyrl-RS" b="1" dirty="0" smtClean="0"/>
              <a:t>ТВРДОЋУ ВОДЕ</a:t>
            </a:r>
          </a:p>
          <a:p>
            <a:r>
              <a:rPr lang="sr-Cyrl-RS" dirty="0" smtClean="0"/>
              <a:t>Укупна тврдоћа</a:t>
            </a:r>
          </a:p>
          <a:p>
            <a:r>
              <a:rPr lang="sr-Cyrl-RS" dirty="0" smtClean="0"/>
              <a:t>Карбонатна и некарбонатна тврдоћа</a:t>
            </a:r>
          </a:p>
          <a:p>
            <a:r>
              <a:rPr lang="sr-Cyrl-RS" dirty="0" smtClean="0"/>
              <a:t>Изражава се у степенима: немачким енглеским и француским</a:t>
            </a:r>
          </a:p>
          <a:p>
            <a:r>
              <a:rPr lang="sr-Cyrl-RS" dirty="0" smtClean="0"/>
              <a:t>Најпогоднија тврдоћа воде за процесе прераде – око 14</a:t>
            </a:r>
            <a:r>
              <a:rPr lang="en-US" dirty="0" smtClean="0"/>
              <a:t>º</a:t>
            </a:r>
            <a:r>
              <a:rPr lang="sr-Cyrl-RS" dirty="0" smtClean="0"/>
              <a:t> немачких (средње тврда вода)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16354" y="142853"/>
            <a:ext cx="5613166" cy="654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ВОДА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/>
          <a:lstStyle/>
          <a:p>
            <a:r>
              <a:rPr lang="sr-Cyrl-RS" dirty="0" smtClean="0"/>
              <a:t>ХИГИЈЕНСКО-САНИТАРНА ИСПРАВНОСТ</a:t>
            </a:r>
          </a:p>
          <a:p>
            <a:pPr lvl="1"/>
            <a:r>
              <a:rPr lang="sr-Cyrl-RS" dirty="0" smtClean="0"/>
              <a:t>Укупан број бактерија</a:t>
            </a:r>
          </a:p>
          <a:p>
            <a:pPr lvl="1"/>
            <a:r>
              <a:rPr lang="sr-Cyrl-RS" dirty="0" smtClean="0"/>
              <a:t>Присуство патогених бактерија</a:t>
            </a:r>
          </a:p>
          <a:p>
            <a:pPr lvl="1"/>
            <a:r>
              <a:rPr lang="sr-Cyrl-RS" dirty="0" smtClean="0"/>
              <a:t>Број </a:t>
            </a:r>
            <a:r>
              <a:rPr lang="sr-Latn-RS" dirty="0" smtClean="0"/>
              <a:t>Escherichia coli</a:t>
            </a:r>
            <a:r>
              <a:rPr lang="sr-Cyrl-RS" dirty="0" smtClean="0"/>
              <a:t> и</a:t>
            </a:r>
            <a:r>
              <a:rPr lang="sr-Latn-RS" dirty="0" smtClean="0"/>
              <a:t> Bacterium coli</a:t>
            </a:r>
            <a:endParaRPr lang="sr-Cyrl-RS" dirty="0" smtClean="0"/>
          </a:p>
          <a:p>
            <a:r>
              <a:rPr lang="sr-Cyrl-RS" dirty="0" smtClean="0"/>
              <a:t>Поправка квалитета воде:</a:t>
            </a:r>
          </a:p>
          <a:p>
            <a:pPr lvl="1"/>
            <a:r>
              <a:rPr lang="sr-Cyrl-RS" dirty="0" smtClean="0"/>
              <a:t>Омекшавање воде</a:t>
            </a:r>
          </a:p>
          <a:p>
            <a:pPr lvl="1"/>
            <a:r>
              <a:rPr lang="sr-Cyrl-RS" dirty="0" smtClean="0"/>
              <a:t>Деферизација воде</a:t>
            </a:r>
          </a:p>
          <a:p>
            <a:pPr lvl="1"/>
            <a:r>
              <a:rPr lang="sr-Cyrl-RS" dirty="0" smtClean="0"/>
              <a:t>Бактериолошка деконтаминација воде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CationExchCartoon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501122" cy="42148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00364" y="6000768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/>
              <a:t>Jo</a:t>
            </a:r>
            <a:r>
              <a:rPr lang="sr-Cyrl-RS" sz="2400" dirty="0" smtClean="0"/>
              <a:t>нска измена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СРЕДСТВА ЗА ЗАСЛАЂИВАЊЕ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>
            <a:normAutofit fontScale="92500"/>
          </a:bodyPr>
          <a:lstStyle/>
          <a:p>
            <a:r>
              <a:rPr lang="sr-Cyrl-RS" dirty="0" smtClean="0"/>
              <a:t>Природна, енергетска средства </a:t>
            </a:r>
          </a:p>
          <a:p>
            <a:r>
              <a:rPr lang="sr-Cyrl-RS" dirty="0" smtClean="0"/>
              <a:t>Вештачка, без енергетске вредности</a:t>
            </a:r>
          </a:p>
          <a:p>
            <a:r>
              <a:rPr lang="sr-Cyrl-RS" dirty="0" smtClean="0"/>
              <a:t>ПРИРОДНА СРЕДСТВА:</a:t>
            </a:r>
          </a:p>
          <a:p>
            <a:pPr lvl="1"/>
            <a:r>
              <a:rPr lang="sr-Cyrl-RS" dirty="0" smtClean="0"/>
              <a:t>Сахароза</a:t>
            </a:r>
          </a:p>
          <a:p>
            <a:pPr lvl="1"/>
            <a:r>
              <a:rPr lang="sr-Cyrl-RS" dirty="0" smtClean="0"/>
              <a:t>Глукоза</a:t>
            </a:r>
          </a:p>
          <a:p>
            <a:pPr lvl="1"/>
            <a:r>
              <a:rPr lang="sr-Cyrl-RS" dirty="0" smtClean="0"/>
              <a:t>Фруктоза</a:t>
            </a:r>
          </a:p>
          <a:p>
            <a:pPr lvl="1"/>
            <a:r>
              <a:rPr lang="sr-Cyrl-RS" dirty="0" smtClean="0"/>
              <a:t>Инвертни шећер (подједнаки делови глукозе и фруктозе)</a:t>
            </a:r>
          </a:p>
          <a:p>
            <a:pPr lvl="1"/>
            <a:r>
              <a:rPr lang="sr-Cyrl-RS" dirty="0" smtClean="0"/>
              <a:t>Глукозни сируп</a:t>
            </a:r>
          </a:p>
          <a:p>
            <a:pPr lvl="1"/>
            <a:r>
              <a:rPr lang="sr-Cyrl-RS" dirty="0" smtClean="0"/>
              <a:t>Глукозно-фруктозни сируп</a:t>
            </a:r>
          </a:p>
          <a:p>
            <a:pPr lvl="1"/>
            <a:r>
              <a:rPr lang="sr-Cyrl-RS" dirty="0" smtClean="0"/>
              <a:t>Сорбитол</a:t>
            </a:r>
          </a:p>
          <a:p>
            <a:r>
              <a:rPr lang="sr-Cyrl-RS" dirty="0" smtClean="0"/>
              <a:t>ВЕШТАЧКА:</a:t>
            </a:r>
          </a:p>
          <a:p>
            <a:r>
              <a:rPr lang="sr-Cyrl-RS" dirty="0" smtClean="0"/>
              <a:t>Сахарин, дулцин, глуцин, цикламати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6" y="274638"/>
            <a:ext cx="9072594" cy="58259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ПРИРОДНАСРЕДСТВА ЗА ЗАСЛАЂИВАЊЕ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>
            <a:normAutofit fontScale="92500"/>
          </a:bodyPr>
          <a:lstStyle/>
          <a:p>
            <a:r>
              <a:rPr lang="sr-Cyrl-RS" dirty="0" smtClean="0"/>
              <a:t>Највећу примену има сахароза</a:t>
            </a:r>
          </a:p>
          <a:p>
            <a:r>
              <a:rPr lang="sr-Cyrl-RS" dirty="0" smtClean="0"/>
              <a:t>Глукоза-нижа растворљивост и сласт од сахарозе</a:t>
            </a:r>
          </a:p>
          <a:p>
            <a:r>
              <a:rPr lang="sr-Cyrl-RS" dirty="0" smtClean="0"/>
              <a:t>Глукозни сируп се добија делимичном хидролизом скроба (ДЕ - декстрозни еквиваленат, виша вредност- већи садржај глукозе)</a:t>
            </a:r>
          </a:p>
          <a:p>
            <a:r>
              <a:rPr lang="sr-Cyrl-RS" dirty="0" smtClean="0"/>
              <a:t>Глукозно-фруктозни сируп – сличан механизам добијања уз додатак ензима изомеразе). Релативна сласт између сахарозе и глукозног сирупа)</a:t>
            </a:r>
          </a:p>
          <a:p>
            <a:r>
              <a:rPr lang="sr-Cyrl-RS" dirty="0" smtClean="0"/>
              <a:t>Сорбитол – у храни за дијабетичаре</a:t>
            </a:r>
          </a:p>
          <a:p>
            <a:r>
              <a:rPr lang="sr-Cyrl-RS" dirty="0" smtClean="0"/>
              <a:t>Мед – мења боју стајањем, примена код нискоалкохолних пића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8229600" cy="298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Jelena_Milanovic\Desktop\dekstrozni siru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789810" y="7000900"/>
            <a:ext cx="25717680" cy="12773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87564"/>
            <a:ext cx="8229600" cy="236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rmAutofit/>
          </a:bodyPr>
          <a:lstStyle/>
          <a:p>
            <a:r>
              <a:rPr lang="sr-Cyrl-RS" dirty="0" smtClean="0"/>
              <a:t>КУХИЊСКА СО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/>
          <a:lstStyle/>
          <a:p>
            <a:r>
              <a:rPr lang="sr-Cyrl-RS" dirty="0" smtClean="0"/>
              <a:t>Укус производа</a:t>
            </a:r>
            <a:endParaRPr lang="sr-Latn-RS" dirty="0" smtClean="0"/>
          </a:p>
          <a:p>
            <a:r>
              <a:rPr lang="sr-Cyrl-RS" dirty="0" smtClean="0"/>
              <a:t>Спречава потамњивање </a:t>
            </a:r>
            <a:endParaRPr lang="sr-Latn-RS" dirty="0" smtClean="0"/>
          </a:p>
          <a:p>
            <a:r>
              <a:rPr lang="sr-Cyrl-RS" dirty="0" smtClean="0"/>
              <a:t>Конзервишуће деловање</a:t>
            </a:r>
          </a:p>
          <a:p>
            <a:r>
              <a:rPr lang="sr-Cyrl-RS" dirty="0" smtClean="0"/>
              <a:t>Потможање деловањее конзерванаса (повећава осмотски притисак)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sr-Cyrl-RS" dirty="0" smtClean="0"/>
              <a:t>Средства за желирање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Пектин (састојак биљног ткива)</a:t>
            </a:r>
          </a:p>
          <a:p>
            <a:r>
              <a:rPr lang="sr-Cyrl-RS" dirty="0" smtClean="0"/>
              <a:t>Желатин</a:t>
            </a:r>
          </a:p>
          <a:p>
            <a:r>
              <a:rPr lang="sr-Cyrl-RS" dirty="0" smtClean="0"/>
              <a:t>Алгинска киселина и соли-алгинати</a:t>
            </a:r>
          </a:p>
          <a:p>
            <a:r>
              <a:rPr lang="sr-Cyrl-RS" dirty="0" smtClean="0"/>
              <a:t>Агар-агар</a:t>
            </a:r>
          </a:p>
          <a:p>
            <a:r>
              <a:rPr lang="sr-Cyrl-RS" dirty="0" smtClean="0"/>
              <a:t>Трагакант</a:t>
            </a:r>
          </a:p>
          <a:p>
            <a:pPr>
              <a:buNone/>
            </a:pPr>
            <a:r>
              <a:rPr lang="sr-Cyrl-RS" dirty="0" smtClean="0"/>
              <a:t>Бубре , везујући воду при чему утичу на структуру и реолошка својства производа</a:t>
            </a:r>
          </a:p>
          <a:p>
            <a:pPr>
              <a:buNone/>
            </a:pPr>
            <a:r>
              <a:rPr lang="sr-Cyrl-RS" dirty="0" smtClean="0"/>
              <a:t>Високомолекуларна једињења са молекулским тежинама и до 500000</a:t>
            </a:r>
          </a:p>
          <a:p>
            <a:pPr>
              <a:buNone/>
            </a:pPr>
            <a:r>
              <a:rPr lang="sr-Cyrl-RS" dirty="0" smtClean="0"/>
              <a:t>За стабилизацију производа 0,05-0,25%, за желирање до 1%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elena_Milanovic\Desktop\pektin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71698"/>
            <a:ext cx="8229600" cy="3722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elena_Milanovic\Desktop\Egg-crate-model-of-calcium-crosslinked-pectin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5" y="714356"/>
            <a:ext cx="7188037" cy="5533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СРЕДСТВА ЗА ЗАКИСЕЉАВАЊЕ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Формирање укуса</a:t>
            </a:r>
          </a:p>
          <a:p>
            <a:r>
              <a:rPr lang="sr-Cyrl-RS" dirty="0" smtClean="0"/>
              <a:t>Појачавање дејства конзерванса</a:t>
            </a:r>
          </a:p>
          <a:p>
            <a:r>
              <a:rPr lang="sr-Cyrl-RS" dirty="0" smtClean="0"/>
              <a:t>Успешније уништавање микроорганизама</a:t>
            </a:r>
          </a:p>
          <a:p>
            <a:r>
              <a:rPr lang="sr-Cyrl-RS" dirty="0" smtClean="0"/>
              <a:t>Лимунска кисели – највише у употреби, пријатног укуса</a:t>
            </a:r>
          </a:p>
          <a:p>
            <a:r>
              <a:rPr lang="sr-Cyrl-RS" dirty="0" smtClean="0"/>
              <a:t>Млечна киселина- најзаступљенија у биолошки ферментисаним производима – производ метаболизма млечних бактерија</a:t>
            </a:r>
          </a:p>
          <a:p>
            <a:r>
              <a:rPr lang="sr-Cyrl-RS" dirty="0" smtClean="0"/>
              <a:t>Сирћетна киселина – јефтина,пријатног укуса и једина се користи код прераде поврћа</a:t>
            </a:r>
          </a:p>
          <a:p>
            <a:r>
              <a:rPr lang="sr-Cyrl-RS" dirty="0" smtClean="0"/>
              <a:t>Воћно сирће, алкохолно сирће, сирћетна есенција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52128"/>
          </a:xfrm>
        </p:spPr>
        <p:txBody>
          <a:bodyPr>
            <a:normAutofit fontScale="85000" lnSpcReduction="10000"/>
          </a:bodyPr>
          <a:lstStyle/>
          <a:p>
            <a:r>
              <a:rPr lang="sr-Cyrl-RS" dirty="0" smtClean="0"/>
              <a:t>СТАБИЛИЗАТОРИ – одржавају физичко стање производа (пена, емулзија, суспензија)</a:t>
            </a:r>
          </a:p>
          <a:p>
            <a:r>
              <a:rPr lang="sr-Cyrl-RS" dirty="0" smtClean="0"/>
              <a:t>Спречавају раздвајање фаза у вишефазном систему</a:t>
            </a:r>
          </a:p>
          <a:p>
            <a:r>
              <a:rPr lang="sr-Cyrl-RS" dirty="0" smtClean="0"/>
              <a:t>Механизам деловања:</a:t>
            </a:r>
          </a:p>
          <a:p>
            <a:pPr lvl="1"/>
            <a:r>
              <a:rPr lang="sr-Cyrl-RS" dirty="0" smtClean="0"/>
              <a:t>Повећавају вискозитет</a:t>
            </a:r>
          </a:p>
          <a:p>
            <a:pPr lvl="1"/>
            <a:r>
              <a:rPr lang="sr-Cyrl-RS" dirty="0" smtClean="0"/>
              <a:t>Смањују разлику у специфичној тежини</a:t>
            </a:r>
          </a:p>
          <a:p>
            <a:pPr lvl="1"/>
            <a:r>
              <a:rPr lang="sr-Cyrl-RS" dirty="0" smtClean="0"/>
              <a:t>Смањују површински напон</a:t>
            </a:r>
          </a:p>
          <a:p>
            <a:pPr lvl="1"/>
            <a:r>
              <a:rPr lang="sr-Cyrl-RS" dirty="0" smtClean="0"/>
              <a:t>везују нестабилна једињења</a:t>
            </a:r>
          </a:p>
          <a:p>
            <a:pPr lvl="1"/>
            <a:r>
              <a:rPr lang="sr-Cyrl-RS" dirty="0" smtClean="0"/>
              <a:t>0,05 – 1%</a:t>
            </a:r>
          </a:p>
          <a:p>
            <a:r>
              <a:rPr lang="sr-Cyrl-RS" dirty="0" smtClean="0"/>
              <a:t>Пектин, деривати целулозе, натријум алгинат, агар-агар</a:t>
            </a:r>
          </a:p>
          <a:p>
            <a:r>
              <a:rPr lang="sr-Cyrl-RS" dirty="0" smtClean="0"/>
              <a:t>ЕДТА и </a:t>
            </a:r>
            <a:r>
              <a:rPr lang="sr-Latn-RS" dirty="0" smtClean="0"/>
              <a:t>N</a:t>
            </a:r>
            <a:r>
              <a:rPr lang="sr-Cyrl-RS" dirty="0" smtClean="0"/>
              <a:t>а</a:t>
            </a:r>
            <a:r>
              <a:rPr lang="sr-Latn-RS" dirty="0" smtClean="0"/>
              <a:t>-</a:t>
            </a:r>
            <a:r>
              <a:rPr lang="sr-Cyrl-RS" dirty="0" smtClean="0"/>
              <a:t>со – све чешће у употреби као стабилизатор – везује метале</a:t>
            </a:r>
          </a:p>
          <a:p>
            <a:r>
              <a:rPr lang="sr-Cyrl-RS" dirty="0" smtClean="0"/>
              <a:t>Хумектанти (сорбитол, глицерол, мед, ПГ, јабучни сируп, инвертни шећер, глукоза) апсорбују и задржавају влагу</a:t>
            </a:r>
          </a:p>
          <a:p>
            <a:endParaRPr lang="sr-Cyrl-RS" dirty="0" smtClean="0"/>
          </a:p>
          <a:p>
            <a:pPr lvl="1"/>
            <a:endParaRPr lang="sr-Cyrl-R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89849"/>
            <a:ext cx="8229600" cy="34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 smtClean="0"/>
              <a:t>СРЕДСТВА ЗА ОЧВРШЋАВАЊЕ</a:t>
            </a:r>
          </a:p>
          <a:p>
            <a:r>
              <a:rPr lang="sr-Latn-RS" dirty="0" smtClean="0"/>
              <a:t>C</a:t>
            </a:r>
            <a:r>
              <a:rPr lang="sr-Cyrl-RS" dirty="0" smtClean="0"/>
              <a:t>а</a:t>
            </a:r>
            <a:r>
              <a:rPr lang="sr-Latn-RS" dirty="0" smtClean="0"/>
              <a:t>-</a:t>
            </a:r>
            <a:r>
              <a:rPr lang="sr-Cyrl-RS" dirty="0" smtClean="0"/>
              <a:t>соли (хлорид, сулфат, цитрат, лактат, монокалцијум фосфат и калијумалуминијумсулфат (стипса)</a:t>
            </a:r>
          </a:p>
          <a:p>
            <a:r>
              <a:rPr lang="sr-Cyrl-RS" dirty="0" smtClean="0"/>
              <a:t>Са пектинима се ствара нерастворна со </a:t>
            </a:r>
            <a:r>
              <a:rPr lang="sr-Latn-RS" dirty="0" smtClean="0"/>
              <a:t>Ca – </a:t>
            </a:r>
            <a:r>
              <a:rPr lang="sr-Cyrl-RS" dirty="0" smtClean="0"/>
              <a:t>пектат</a:t>
            </a:r>
          </a:p>
          <a:p>
            <a:r>
              <a:rPr lang="sr-Cyrl-RS" dirty="0" smtClean="0"/>
              <a:t>Стипса код конзервисања краставаца (до 0,1% у готовом производу)</a:t>
            </a:r>
          </a:p>
          <a:p>
            <a:r>
              <a:rPr lang="sr-Cyrl-RS" dirty="0" smtClean="0"/>
              <a:t>КОНЗЕРВАНСИ</a:t>
            </a:r>
            <a:r>
              <a:rPr lang="sr-Latn-RS" dirty="0" smtClean="0"/>
              <a:t> – </a:t>
            </a:r>
            <a:r>
              <a:rPr lang="sr-Cyrl-RS" dirty="0" smtClean="0"/>
              <a:t>у малим концентрацијама спречавају или успоравају развој микроорганизама</a:t>
            </a:r>
          </a:p>
          <a:p>
            <a:pPr lvl="1"/>
            <a:r>
              <a:rPr lang="sr-Cyrl-RS" dirty="0" smtClean="0"/>
              <a:t>Микробиостатичка и микробицидна средства</a:t>
            </a:r>
          </a:p>
          <a:p>
            <a:r>
              <a:rPr lang="sr-Cyrl-RS" dirty="0" smtClean="0"/>
              <a:t>Особине које треба да задовољи конзерванс</a:t>
            </a:r>
          </a:p>
          <a:p>
            <a:pPr lvl="1"/>
            <a:r>
              <a:rPr lang="sr-Cyrl-RS" dirty="0" smtClean="0"/>
              <a:t>Нешкодљив</a:t>
            </a:r>
          </a:p>
          <a:p>
            <a:pPr lvl="1"/>
            <a:r>
              <a:rPr lang="sr-Cyrl-RS" dirty="0" smtClean="0"/>
              <a:t>Ефикасан у врло ниским концентрацијама (око и мање од 0,1%)</a:t>
            </a:r>
          </a:p>
          <a:p>
            <a:pPr lvl="1"/>
            <a:r>
              <a:rPr lang="sr-Cyrl-RS" dirty="0" smtClean="0"/>
              <a:t>Дуготрајно деловање</a:t>
            </a:r>
          </a:p>
          <a:p>
            <a:pPr lvl="1"/>
            <a:r>
              <a:rPr lang="sr-Cyrl-RS" dirty="0" smtClean="0"/>
              <a:t>Не мења боју, укус и мирис</a:t>
            </a:r>
          </a:p>
          <a:p>
            <a:pPr lvl="1"/>
            <a:r>
              <a:rPr lang="sr-Cyrl-RS" dirty="0" smtClean="0"/>
              <a:t>Лако растворљив у води</a:t>
            </a:r>
            <a:r>
              <a:rPr lang="sr-Latn-RS" dirty="0" smtClean="0"/>
              <a:t> </a:t>
            </a:r>
          </a:p>
          <a:p>
            <a:pPr lvl="1"/>
            <a:endParaRPr lang="sr-Cyrl-R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44682"/>
            <a:ext cx="8229600" cy="5705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990" y="142875"/>
            <a:ext cx="8090020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89963"/>
            <a:ext cx="8229600" cy="401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Cyrl-RS" dirty="0" smtClean="0"/>
              <a:t>АНТИОКСИДАНСИ</a:t>
            </a:r>
          </a:p>
          <a:p>
            <a:r>
              <a:rPr lang="sr-Cyrl-RS" dirty="0" smtClean="0"/>
              <a:t>Промене: </a:t>
            </a:r>
          </a:p>
          <a:p>
            <a:pPr lvl="1"/>
            <a:r>
              <a:rPr lang="sr-Cyrl-RS" dirty="0" smtClean="0"/>
              <a:t>Укус и мирис</a:t>
            </a:r>
          </a:p>
          <a:p>
            <a:pPr lvl="1"/>
            <a:r>
              <a:rPr lang="sr-Cyrl-RS" dirty="0" smtClean="0"/>
              <a:t>Потамњивање</a:t>
            </a:r>
          </a:p>
          <a:p>
            <a:pPr lvl="1"/>
            <a:r>
              <a:rPr lang="sr-Cyrl-RS" dirty="0" smtClean="0"/>
              <a:t>Губитак витамина</a:t>
            </a:r>
          </a:p>
          <a:p>
            <a:r>
              <a:rPr lang="sr-Cyrl-RS" dirty="0" smtClean="0"/>
              <a:t>Прави антиоксиданси (орто- и пара-дифеноли)</a:t>
            </a:r>
          </a:p>
          <a:p>
            <a:r>
              <a:rPr lang="sr-Cyrl-RS" dirty="0" smtClean="0"/>
              <a:t>Синергисти</a:t>
            </a:r>
          </a:p>
          <a:p>
            <a:r>
              <a:rPr lang="sr-Cyrl-RS" dirty="0" smtClean="0"/>
              <a:t>Естри галне киселине (за производе који садрже масти и уља)</a:t>
            </a:r>
          </a:p>
          <a:p>
            <a:r>
              <a:rPr lang="sr-Cyrl-RS" dirty="0" smtClean="0"/>
              <a:t>БХА И БХТ</a:t>
            </a:r>
          </a:p>
          <a:p>
            <a:r>
              <a:rPr lang="sr-Cyrl-RS" dirty="0" smtClean="0"/>
              <a:t>Витамин Е</a:t>
            </a:r>
          </a:p>
          <a:p>
            <a:r>
              <a:rPr lang="sr-Cyrl-RS" dirty="0" smtClean="0"/>
              <a:t>Аскорбинска киселина</a:t>
            </a:r>
          </a:p>
          <a:p>
            <a:r>
              <a:rPr lang="sr-Cyrl-RS" dirty="0" smtClean="0"/>
              <a:t>Лимунска киселина (везује метале) - синергиста</a:t>
            </a:r>
          </a:p>
          <a:p>
            <a:pPr>
              <a:buNone/>
            </a:pPr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Oksidacija askorbinske kiseli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31408"/>
            <a:ext cx="8229600" cy="5331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/>
          <a:lstStyle/>
          <a:p>
            <a:r>
              <a:rPr lang="sr-Cyrl-RS" dirty="0" smtClean="0"/>
              <a:t>СРЕДСТВА ЗА БИСТРЕЊЕ</a:t>
            </a:r>
          </a:p>
          <a:p>
            <a:pPr lvl="1"/>
            <a:r>
              <a:rPr lang="sr-Cyrl-RS" dirty="0" smtClean="0"/>
              <a:t>Делују путем хидролизе макромолекуларних једињења</a:t>
            </a:r>
          </a:p>
          <a:p>
            <a:pPr lvl="1"/>
            <a:r>
              <a:rPr lang="sr-Cyrl-RS" dirty="0" smtClean="0"/>
              <a:t>Неутралисањем наелектрисања</a:t>
            </a:r>
          </a:p>
          <a:p>
            <a:r>
              <a:rPr lang="sr-Cyrl-RS" dirty="0" smtClean="0"/>
              <a:t>Пектолитичка средства  (врши се депектинизација раскидањем глукозидне и других хемијских  веза )</a:t>
            </a:r>
          </a:p>
          <a:p>
            <a:r>
              <a:rPr lang="sr-Cyrl-RS" dirty="0" smtClean="0"/>
              <a:t>Оптимална  -вредност и оптимална температура</a:t>
            </a:r>
          </a:p>
          <a:p>
            <a:r>
              <a:rPr lang="sr-Cyrl-RS" dirty="0" smtClean="0"/>
              <a:t>Желатин – танин (формирају комплекс који повлачи колоиде који стварају мутноћу)</a:t>
            </a:r>
          </a:p>
          <a:p>
            <a:r>
              <a:rPr lang="sr-Cyrl-RS" dirty="0" smtClean="0"/>
              <a:t>Бентонит – велика способност бубрења и везивања колоида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Jelena_Milanovic\Desktop\princip delovanja enzima uopšte na substr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928802"/>
            <a:ext cx="6172051" cy="2376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Jelena_Milanovic\Desktop\Delovanje enzima kod bistrenj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500042"/>
            <a:ext cx="3985488" cy="2857520"/>
          </a:xfrm>
          <a:prstGeom prst="rect">
            <a:avLst/>
          </a:prstGeom>
          <a:noFill/>
        </p:spPr>
      </p:pic>
      <p:pic>
        <p:nvPicPr>
          <p:cNvPr id="3075" name="Picture 3" descr="C:\Users\Jelena_Milanovic\Desktop\pektinaze delovanj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714752"/>
            <a:ext cx="6191686" cy="2305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1" name="Picture 3" descr="C:\Users\Jelena_Milanovic\Desktop\želatin tani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7429552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Jelena_Milanovic\Desktop\Bistrenje  soka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1357298"/>
            <a:ext cx="4143405" cy="3429024"/>
          </a:xfrm>
          <a:prstGeom prst="rect">
            <a:avLst/>
          </a:prstGeom>
          <a:noFill/>
        </p:spPr>
      </p:pic>
      <p:pic>
        <p:nvPicPr>
          <p:cNvPr id="1027" name="Picture 3" descr="C:\Users\Jelena_Milanovic\Desktop\bistrenje so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000108"/>
            <a:ext cx="3500462" cy="38919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Jelena_Milanovic\Desktop\bentonit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301441" cy="2676539"/>
          </a:xfrm>
          <a:prstGeom prst="rect">
            <a:avLst/>
          </a:prstGeom>
          <a:noFill/>
        </p:spPr>
      </p:pic>
      <p:pic>
        <p:nvPicPr>
          <p:cNvPr id="5123" name="Picture 3" descr="C:\Users\Jelena_Milanovic\Desktop\bentonit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5403" y="4000503"/>
            <a:ext cx="5861241" cy="1928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6" name="Picture 2" descr="C:\Users\Jelena_Milanovic\Desktop\benton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7379938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lena_Milanovic\Desktop\Pektinaz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7796"/>
            <a:ext cx="8229600" cy="58788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 fontScale="92500" lnSpcReduction="10000"/>
          </a:bodyPr>
          <a:lstStyle/>
          <a:p>
            <a:r>
              <a:rPr lang="sr-Cyrl-RS" b="1" dirty="0" smtClean="0"/>
              <a:t>БОЈЕ</a:t>
            </a:r>
            <a:r>
              <a:rPr lang="sr-Cyrl-RS" dirty="0" smtClean="0"/>
              <a:t> – служе за поправак природне боје уколико се мења или губи током процеса прераде</a:t>
            </a:r>
          </a:p>
          <a:p>
            <a:r>
              <a:rPr lang="sr-Cyrl-RS" dirty="0" smtClean="0"/>
              <a:t>Природне боје</a:t>
            </a:r>
          </a:p>
          <a:p>
            <a:r>
              <a:rPr lang="sr-Cyrl-RS" dirty="0" smtClean="0"/>
              <a:t>Синтетске боје</a:t>
            </a:r>
          </a:p>
          <a:p>
            <a:r>
              <a:rPr lang="sr-Cyrl-RS" dirty="0" smtClean="0"/>
              <a:t>Најзаступљеније </a:t>
            </a:r>
            <a:r>
              <a:rPr lang="sr-Cyrl-RS" b="1" dirty="0" smtClean="0"/>
              <a:t>природне боје </a:t>
            </a:r>
            <a:r>
              <a:rPr lang="sr-Cyrl-RS" dirty="0" smtClean="0"/>
              <a:t>воћа и поврћа:</a:t>
            </a:r>
          </a:p>
          <a:p>
            <a:pPr lvl="1"/>
            <a:r>
              <a:rPr lang="sr-Cyrl-RS" dirty="0" smtClean="0"/>
              <a:t>Каротеноиди</a:t>
            </a:r>
          </a:p>
          <a:p>
            <a:pPr lvl="1"/>
            <a:r>
              <a:rPr lang="sr-Cyrl-RS" dirty="0" smtClean="0"/>
              <a:t>Хлорофил (најзаступљенији биљни пигмент – претежно у поврћу, нерастворан у води)</a:t>
            </a:r>
          </a:p>
          <a:p>
            <a:pPr lvl="1"/>
            <a:r>
              <a:rPr lang="sr-Cyrl-RS" dirty="0" smtClean="0"/>
              <a:t>Антоцијани</a:t>
            </a:r>
            <a:r>
              <a:rPr lang="sr-Latn-RS" dirty="0" smtClean="0"/>
              <a:t> (</a:t>
            </a:r>
            <a:r>
              <a:rPr lang="sr-Cyrl-RS" dirty="0" smtClean="0"/>
              <a:t>црвена, плава и љубичаста боја у воћу и поврћу, осетљиви на присуство кесеоника, растворљиви у води)</a:t>
            </a:r>
          </a:p>
          <a:p>
            <a:pPr lvl="1"/>
            <a:r>
              <a:rPr lang="sr-Cyrl-RS" dirty="0" smtClean="0"/>
              <a:t>Антоксантини и флавони (жућкасте боје)</a:t>
            </a:r>
          </a:p>
          <a:p>
            <a:pPr lvl="1"/>
            <a:r>
              <a:rPr lang="sr-Cyrl-RS" dirty="0" smtClean="0"/>
              <a:t>Танини – спадају у флавоноиде (у присуству  О</a:t>
            </a:r>
            <a:r>
              <a:rPr lang="sr-Cyrl-RS" baseline="-25000" dirty="0" smtClean="0"/>
              <a:t>2</a:t>
            </a:r>
            <a:r>
              <a:rPr lang="sr-Cyrl-RS" dirty="0" smtClean="0"/>
              <a:t> оксидишу, са металима граде обојена једињења, стварају опор укус)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lena_Milanovic\Desktop\Beta karote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49233"/>
            <a:ext cx="8229600" cy="4167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lena_Milanovic\Desktop\Hlorofi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34015"/>
            <a:ext cx="8229600" cy="25264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23566"/>
          </a:xfrm>
        </p:spPr>
        <p:txBody>
          <a:bodyPr>
            <a:normAutofit fontScale="92500" lnSpcReduction="20000"/>
          </a:bodyPr>
          <a:lstStyle/>
          <a:p>
            <a:r>
              <a:rPr lang="sr-Cyrl-RS" b="1" dirty="0" smtClean="0"/>
              <a:t>Синтетичке боје</a:t>
            </a:r>
          </a:p>
          <a:p>
            <a:r>
              <a:rPr lang="sr-Cyrl-RS" dirty="0" smtClean="0"/>
              <a:t>Ретко су у употреби због шкодљивости на здравље, што се регулише прописима</a:t>
            </a:r>
          </a:p>
          <a:p>
            <a:r>
              <a:rPr lang="sr-Cyrl-RS" dirty="0" smtClean="0"/>
              <a:t>Најзаступљенији су каротеноиди и примена је дозвољена у многим земљама (</a:t>
            </a:r>
            <a:r>
              <a:rPr lang="el-GR" dirty="0" smtClean="0"/>
              <a:t>β</a:t>
            </a:r>
            <a:r>
              <a:rPr lang="sr-Cyrl-RS" dirty="0" smtClean="0"/>
              <a:t>-каротен)</a:t>
            </a:r>
          </a:p>
          <a:p>
            <a:r>
              <a:rPr lang="sr-Cyrl-RS" dirty="0" smtClean="0"/>
              <a:t>АРОМАТИЧНЕ МАТЕРИЈЕ</a:t>
            </a:r>
          </a:p>
          <a:p>
            <a:r>
              <a:rPr lang="sr-Cyrl-RS" dirty="0" smtClean="0"/>
              <a:t>Лако испарљиве материје</a:t>
            </a:r>
          </a:p>
          <a:p>
            <a:r>
              <a:rPr lang="sr-Cyrl-RS" dirty="0" smtClean="0"/>
              <a:t>Сложеног хемијског састава (естри алкохоли, алдехиди, кетони, угљоводоници, терпени – најчешће у поврћу)</a:t>
            </a:r>
          </a:p>
          <a:p>
            <a:r>
              <a:rPr lang="sr-Cyrl-RS" dirty="0" smtClean="0"/>
              <a:t>Слабо растворљиве у води</a:t>
            </a:r>
          </a:p>
          <a:p>
            <a:r>
              <a:rPr lang="sr-Cyrl-RS" dirty="0" smtClean="0"/>
              <a:t>Губе се услед хидролизе или оксидације</a:t>
            </a:r>
          </a:p>
          <a:p>
            <a:r>
              <a:rPr lang="sr-Cyrl-RS" dirty="0" smtClean="0"/>
              <a:t>Природна арома се издваја у посебним уређајима и надокнађује у готовом производу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8069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Ароматичне материје подељене у пет група:</a:t>
            </a:r>
          </a:p>
          <a:p>
            <a:r>
              <a:rPr lang="sr-Cyrl-RS" dirty="0" smtClean="0"/>
              <a:t>Карактеристичне за врсту</a:t>
            </a:r>
          </a:p>
          <a:p>
            <a:r>
              <a:rPr lang="sr-Cyrl-RS" dirty="0" smtClean="0"/>
              <a:t>Карактеристичне за сорту</a:t>
            </a:r>
          </a:p>
          <a:p>
            <a:r>
              <a:rPr lang="sr-Cyrl-RS" dirty="0" smtClean="0"/>
              <a:t>Опште ароматичне компоненте</a:t>
            </a:r>
          </a:p>
          <a:p>
            <a:r>
              <a:rPr lang="sr-Cyrl-RS" dirty="0" smtClean="0"/>
              <a:t>Носачи ароме</a:t>
            </a:r>
          </a:p>
          <a:p>
            <a:r>
              <a:rPr lang="sr-Cyrl-RS" dirty="0" smtClean="0"/>
              <a:t>Непожељне ароматичне материје</a:t>
            </a:r>
          </a:p>
          <a:p>
            <a:r>
              <a:rPr lang="sr-Cyrl-RS" b="1" dirty="0" smtClean="0"/>
              <a:t>Ароматични екстракти и концентрати </a:t>
            </a:r>
            <a:r>
              <a:rPr lang="sr-Cyrl-RS" dirty="0" smtClean="0"/>
              <a:t>издвајају се екстракцијом растварачима и концентришу у специјалним апаратима</a:t>
            </a:r>
          </a:p>
          <a:p>
            <a:r>
              <a:rPr lang="sr-Cyrl-RS" dirty="0" smtClean="0"/>
              <a:t>Чувају се у добро затвореним судовима на тамном и хладном месту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85000" lnSpcReduction="20000"/>
          </a:bodyPr>
          <a:lstStyle/>
          <a:p>
            <a:r>
              <a:rPr lang="sr-Cyrl-RS" b="1" dirty="0" smtClean="0"/>
              <a:t>Ензиматични препарати- </a:t>
            </a:r>
            <a:r>
              <a:rPr lang="sr-Cyrl-RS" dirty="0" smtClean="0"/>
              <a:t>добијају се или из воћа и поврћа или  из микроорганизама</a:t>
            </a:r>
            <a:endParaRPr lang="sr-Latn-RS" b="1" dirty="0" smtClean="0"/>
          </a:p>
          <a:p>
            <a:r>
              <a:rPr lang="sr-Cyrl-RS" b="1" dirty="0" smtClean="0"/>
              <a:t>Ензими - </a:t>
            </a:r>
            <a:r>
              <a:rPr lang="sr-Cyrl-RS" dirty="0" smtClean="0"/>
              <a:t>редовни састојци свежег воћа и поврћа</a:t>
            </a:r>
          </a:p>
          <a:p>
            <a:r>
              <a:rPr lang="sr-Cyrl-RS" dirty="0" smtClean="0"/>
              <a:t>Пектолитички, протеолитички, амилолитички, целулаза, каталаза, инвертаза, глукозооксидаза</a:t>
            </a:r>
          </a:p>
          <a:p>
            <a:r>
              <a:rPr lang="sr-Cyrl-RS" dirty="0" smtClean="0"/>
              <a:t>Најшира примена пектолитичких ензима у производњи сокова (бистрење</a:t>
            </a:r>
          </a:p>
          <a:p>
            <a:r>
              <a:rPr lang="sr-Cyrl-RS" b="1" dirty="0" smtClean="0"/>
              <a:t>Зачини – </a:t>
            </a:r>
            <a:r>
              <a:rPr lang="sr-Cyrl-RS" dirty="0" smtClean="0"/>
              <a:t>ароматичне биљне супстанце које се додају храни ради побољшања укуса и мириса</a:t>
            </a:r>
          </a:p>
          <a:p>
            <a:r>
              <a:rPr lang="sr-Cyrl-RS" dirty="0" smtClean="0"/>
              <a:t>Екстраховани састојци различитих делова биљака или самлевени плодови или делови биљака (бибер, црвена зачинска паприка, бела и црна слачица, лорбер, рен, бели лук, мирођија, ђумбир, коријандер, першун, куркум, шафран, мајоран, копар, цимет, каранфилић, орашчић, ванила, екстрат лимуна, натријум глутаминат- само за производе од поврћа)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92500"/>
          </a:bodyPr>
          <a:lstStyle/>
          <a:p>
            <a:r>
              <a:rPr lang="sr-Cyrl-RS" b="1" dirty="0" smtClean="0"/>
              <a:t>Витамини и витаминизација</a:t>
            </a:r>
          </a:p>
          <a:p>
            <a:r>
              <a:rPr lang="sr-Cyrl-RS" dirty="0" smtClean="0"/>
              <a:t>Знатан део се губи током прераде, посебно термолабилни</a:t>
            </a:r>
          </a:p>
          <a:p>
            <a:r>
              <a:rPr lang="sr-Cyrl-RS" dirty="0" smtClean="0"/>
              <a:t>Основни задаци на овом пољу:</a:t>
            </a:r>
          </a:p>
          <a:p>
            <a:pPr lvl="1"/>
            <a:r>
              <a:rPr lang="sr-Cyrl-RS" dirty="0" smtClean="0"/>
              <a:t>Да се обезбеди сировина са што већим садржајем природних витамина</a:t>
            </a:r>
          </a:p>
          <a:p>
            <a:pPr lvl="1"/>
            <a:r>
              <a:rPr lang="sr-Cyrl-RS" dirty="0" smtClean="0"/>
              <a:t>Што мањи губици током чувања и транспорта</a:t>
            </a:r>
          </a:p>
          <a:p>
            <a:pPr lvl="1"/>
            <a:r>
              <a:rPr lang="sr-Cyrl-RS" dirty="0" smtClean="0"/>
              <a:t>Смањење утицаја свих фактора током прераде који смањују садржај витамина </a:t>
            </a:r>
          </a:p>
          <a:p>
            <a:r>
              <a:rPr lang="sr-Cyrl-RS" dirty="0" smtClean="0"/>
              <a:t>Додавање сировина које садрже природне витамине</a:t>
            </a:r>
          </a:p>
          <a:p>
            <a:r>
              <a:rPr lang="sr-Cyrl-RS" dirty="0" smtClean="0"/>
              <a:t>Додавање синтетичких витамина (мора да буде декларисано на етикети)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92500" lnSpcReduction="10000"/>
          </a:bodyPr>
          <a:lstStyle/>
          <a:p>
            <a:r>
              <a:rPr lang="sr-Cyrl-RS" b="1" dirty="0" smtClean="0"/>
              <a:t>Средства за дезинфекцију </a:t>
            </a:r>
            <a:r>
              <a:rPr lang="sr-Cyrl-RS" dirty="0" smtClean="0"/>
              <a:t>(за одржавање хигијене пре, после и за време рада</a:t>
            </a:r>
          </a:p>
          <a:p>
            <a:r>
              <a:rPr lang="sr-Cyrl-RS" dirty="0" smtClean="0"/>
              <a:t>Особине:</a:t>
            </a:r>
          </a:p>
          <a:p>
            <a:pPr lvl="1"/>
            <a:r>
              <a:rPr lang="sr-Cyrl-RS" dirty="0" smtClean="0"/>
              <a:t>Задовољавајућа микробицидна моћ</a:t>
            </a:r>
          </a:p>
          <a:p>
            <a:pPr lvl="1"/>
            <a:r>
              <a:rPr lang="sr-Cyrl-RS" dirty="0" smtClean="0"/>
              <a:t>Безопасна за човека</a:t>
            </a:r>
          </a:p>
          <a:p>
            <a:pPr lvl="1"/>
            <a:r>
              <a:rPr lang="sr-Cyrl-RS" dirty="0" smtClean="0"/>
              <a:t>Растворљива у води</a:t>
            </a:r>
          </a:p>
          <a:p>
            <a:pPr lvl="1"/>
            <a:r>
              <a:rPr lang="sr-Cyrl-RS" dirty="0" smtClean="0"/>
              <a:t>Некорозивна за апарате и уређаје</a:t>
            </a:r>
          </a:p>
          <a:p>
            <a:pPr lvl="1"/>
            <a:r>
              <a:rPr lang="sr-Cyrl-RS" dirty="0" smtClean="0"/>
              <a:t>Постојана</a:t>
            </a:r>
          </a:p>
          <a:p>
            <a:pPr lvl="1"/>
            <a:r>
              <a:rPr lang="sr-Cyrl-RS" dirty="0" smtClean="0"/>
              <a:t>Без мириса како се не би пренео на производ</a:t>
            </a:r>
          </a:p>
          <a:p>
            <a:r>
              <a:rPr lang="sr-Cyrl-RS" dirty="0" smtClean="0"/>
              <a:t>Хлорни препарати (за воду, апарате, просторије) у строго контролисаним концентрацијама9</a:t>
            </a:r>
          </a:p>
          <a:p>
            <a:r>
              <a:rPr lang="sr-Cyrl-RS" dirty="0" smtClean="0"/>
              <a:t>Фенолна једињења</a:t>
            </a:r>
          </a:p>
          <a:p>
            <a:r>
              <a:rPr lang="sr-Cyrl-RS" dirty="0" smtClean="0"/>
              <a:t>Сорбинска киселина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АДИТИВИ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/>
          <a:lstStyle/>
          <a:p>
            <a:r>
              <a:rPr lang="sr-Cyrl-RS" b="1" dirty="0" smtClean="0"/>
              <a:t>Средства за прање</a:t>
            </a:r>
          </a:p>
          <a:p>
            <a:pPr lvl="1"/>
            <a:r>
              <a:rPr lang="sr-Cyrl-RS" dirty="0" smtClean="0"/>
              <a:t>Алкална средства</a:t>
            </a:r>
          </a:p>
          <a:p>
            <a:pPr lvl="1"/>
            <a:r>
              <a:rPr lang="sr-Cyrl-RS" dirty="0" smtClean="0"/>
              <a:t>Кисела средства</a:t>
            </a:r>
          </a:p>
          <a:p>
            <a:pPr lvl="1"/>
            <a:r>
              <a:rPr lang="sr-Cyrl-RS" dirty="0" smtClean="0"/>
              <a:t>Површински активни препарати (катјонски, анјонски, недисосовани)</a:t>
            </a:r>
          </a:p>
          <a:p>
            <a:pPr lvl="1"/>
            <a:r>
              <a:rPr lang="sr-Cyrl-RS" dirty="0" smtClean="0"/>
              <a:t>Мешавине средстава за прање и иредства за дезинфекцију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83469"/>
            <a:ext cx="8229600" cy="374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214554"/>
            <a:ext cx="8858312" cy="1285884"/>
          </a:xfrm>
        </p:spPr>
        <p:txBody>
          <a:bodyPr/>
          <a:lstStyle/>
          <a:p>
            <a:r>
              <a:rPr lang="sr-Cyrl-RS" dirty="0" smtClean="0"/>
              <a:t>ПРОИЗВОДИ ОД ПОВРЋА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r-Cyrl-RS" dirty="0" smtClean="0"/>
              <a:t>СТЕРИЛИСАНО ПОВРЋЕ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lnSpcReduction="10000"/>
          </a:bodyPr>
          <a:lstStyle/>
          <a:p>
            <a:r>
              <a:rPr lang="sr-Cyrl-RS" sz="3400" dirty="0" smtClean="0"/>
              <a:t>БОРАНИЈА</a:t>
            </a:r>
          </a:p>
          <a:p>
            <a:r>
              <a:rPr lang="sr-Cyrl-RS" dirty="0" smtClean="0"/>
              <a:t>Сорте са зеленим и жутим махунама</a:t>
            </a:r>
          </a:p>
          <a:p>
            <a:r>
              <a:rPr lang="sr-Cyrl-RS" dirty="0" smtClean="0"/>
              <a:t>Зелене сорте – дуже технолошко сазревање, спорије презревање, већи принос</a:t>
            </a:r>
          </a:p>
          <a:p>
            <a:r>
              <a:rPr lang="sr-Cyrl-RS" dirty="0" smtClean="0"/>
              <a:t>Сазревањем се повећава садржај целулозе</a:t>
            </a:r>
          </a:p>
          <a:p>
            <a:r>
              <a:rPr lang="sr-Cyrl-RS" dirty="0" smtClean="0"/>
              <a:t>Оцена технолошке зрелости (број махуна у 1</a:t>
            </a:r>
            <a:r>
              <a:rPr lang="sr-Latn-RS" dirty="0" smtClean="0"/>
              <a:t>kg</a:t>
            </a:r>
            <a:r>
              <a:rPr lang="sr-Cyrl-RS" dirty="0" smtClean="0"/>
              <a:t>, садржај нерастворних састојака у алкохолу)</a:t>
            </a:r>
          </a:p>
          <a:p>
            <a:r>
              <a:rPr lang="sr-Cyrl-RS" dirty="0" smtClean="0"/>
              <a:t>Период од бербе до прераде - не више од 10-12 часова</a:t>
            </a:r>
          </a:p>
          <a:p>
            <a:r>
              <a:rPr lang="sr-Cyrl-RS" dirty="0" smtClean="0"/>
              <a:t>Пре класирања врши се раздвајање спојених махуна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Sterilizacija boranij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14290"/>
            <a:ext cx="5857916" cy="649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Три класе према дебљини махуне</a:t>
            </a:r>
            <a:endParaRPr lang="sr-Latn-RS" dirty="0" smtClean="0"/>
          </a:p>
          <a:p>
            <a:r>
              <a:rPr lang="en-US" dirty="0" smtClean="0">
                <a:hlinkClick r:id="rId2"/>
              </a:rPr>
              <a:t>https://vimeo.com/125735728</a:t>
            </a:r>
            <a:endParaRPr lang="sr-Latn-RS" dirty="0" smtClean="0"/>
          </a:p>
          <a:p>
            <a:r>
              <a:rPr lang="en-US" dirty="0" smtClean="0">
                <a:hlinkClick r:id="rId3"/>
              </a:rPr>
              <a:t>https://www.youtube.com/watch?v=kUJUV4rX1Ws</a:t>
            </a:r>
            <a:endParaRPr lang="sr-Latn-RS" dirty="0" smtClean="0"/>
          </a:p>
          <a:p>
            <a:r>
              <a:rPr lang="sr-Cyrl-RS" dirty="0" smtClean="0"/>
              <a:t>Сечење бораније – дужина 3</a:t>
            </a:r>
            <a:r>
              <a:rPr lang="sr-Latn-RS" dirty="0" smtClean="0"/>
              <a:t>cm</a:t>
            </a:r>
          </a:p>
          <a:p>
            <a:r>
              <a:rPr lang="sr-Cyrl-RS" dirty="0" smtClean="0"/>
              <a:t>Бланширање у води која се загрева (разарање фермената, омекшавање производа</a:t>
            </a:r>
          </a:p>
          <a:p>
            <a:r>
              <a:rPr lang="sr-Cyrl-RS" dirty="0" smtClean="0"/>
              <a:t>Најпогоднији услови: 77</a:t>
            </a:r>
            <a:r>
              <a:rPr lang="en-US" dirty="0" smtClean="0"/>
              <a:t>º</a:t>
            </a:r>
            <a:r>
              <a:rPr lang="sr-Cyrl-RS" dirty="0" smtClean="0"/>
              <a:t>С, 4-5 минута</a:t>
            </a:r>
            <a:endParaRPr lang="sr-Latn-RS" dirty="0" smtClean="0"/>
          </a:p>
          <a:p>
            <a:r>
              <a:rPr lang="sr-Cyrl-RS" dirty="0" smtClean="0"/>
              <a:t>Губитак хлорофила код зелене бораније – привремено</a:t>
            </a:r>
          </a:p>
          <a:p>
            <a:r>
              <a:rPr lang="sr-Cyrl-RS" dirty="0" smtClean="0"/>
              <a:t>Паковање у стерилну амбалажу (1% раствор </a:t>
            </a:r>
            <a:r>
              <a:rPr lang="sr-Latn-RS" dirty="0" smtClean="0"/>
              <a:t>NaCl)</a:t>
            </a:r>
            <a:r>
              <a:rPr lang="sr-Cyrl-RS" dirty="0" smtClean="0"/>
              <a:t> </a:t>
            </a:r>
            <a:r>
              <a:rPr lang="sr-Latn-RS" dirty="0" smtClean="0"/>
              <a:t>– </a:t>
            </a:r>
            <a:r>
              <a:rPr lang="sr-Cyrl-RS" dirty="0" smtClean="0"/>
              <a:t>лимена и стаклена амбалажа</a:t>
            </a:r>
          </a:p>
          <a:p>
            <a:r>
              <a:rPr lang="sr-Cyrl-RS" dirty="0" smtClean="0"/>
              <a:t>Стерилизација на 118-12</a:t>
            </a:r>
            <a:r>
              <a:rPr lang="sr-Latn-RS" smtClean="0"/>
              <a:t>0</a:t>
            </a:r>
            <a:r>
              <a:rPr lang="en-US" smtClean="0"/>
              <a:t> </a:t>
            </a:r>
            <a:r>
              <a:rPr lang="en-US" dirty="0" smtClean="0"/>
              <a:t>º</a:t>
            </a:r>
            <a:r>
              <a:rPr lang="sr-Cyrl-RS" dirty="0" smtClean="0"/>
              <a:t>С и хлађење </a:t>
            </a:r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>
            <a:normAutofit fontScale="92500"/>
          </a:bodyPr>
          <a:lstStyle/>
          <a:p>
            <a:r>
              <a:rPr lang="sr-Cyrl-RS" dirty="0" smtClean="0"/>
              <a:t>ГРАШАК</a:t>
            </a:r>
          </a:p>
          <a:p>
            <a:r>
              <a:rPr lang="sr-Cyrl-RS" dirty="0" smtClean="0"/>
              <a:t>Сорта, зрелост зрна</a:t>
            </a:r>
          </a:p>
          <a:p>
            <a:r>
              <a:rPr lang="sr-Cyrl-RS" dirty="0" smtClean="0"/>
              <a:t>Садржај шећера и скроба</a:t>
            </a:r>
          </a:p>
          <a:p>
            <a:r>
              <a:rPr lang="sr-Cyrl-RS" dirty="0" smtClean="0"/>
              <a:t>Садржај суве материје зависи од стадијума зрелости</a:t>
            </a:r>
          </a:p>
          <a:p>
            <a:r>
              <a:rPr lang="sr-Cyrl-RS" dirty="0" smtClean="0"/>
              <a:t>Две сорте: са глатком ( више скроба, мање шећера) и набораном површином зрна (спорији ток сазревања, стижу раније) у пуној зрелости</a:t>
            </a:r>
          </a:p>
          <a:p>
            <a:r>
              <a:rPr lang="sr-Cyrl-RS" dirty="0" smtClean="0"/>
              <a:t>Садржај скроба се повећава током сазревања (већи садржај скроба неповољан за укус)</a:t>
            </a:r>
          </a:p>
          <a:p>
            <a:r>
              <a:rPr lang="sr-Cyrl-RS" dirty="0" smtClean="0"/>
              <a:t>Квалитет грашка се одређује: </a:t>
            </a:r>
          </a:p>
          <a:p>
            <a:pPr lvl="1"/>
            <a:r>
              <a:rPr lang="sr-Cyrl-RS" dirty="0" smtClean="0"/>
              <a:t>механички, </a:t>
            </a:r>
          </a:p>
          <a:p>
            <a:pPr lvl="1"/>
            <a:r>
              <a:rPr lang="sr-Cyrl-RS" dirty="0" smtClean="0"/>
              <a:t>хемијски (садржај шећера и скроба спорије методе, нерастворне материје у алкохолу – бржа метода , </a:t>
            </a:r>
          </a:p>
          <a:p>
            <a:pPr lvl="1"/>
            <a:r>
              <a:rPr lang="sr-Cyrl-RS" dirty="0" smtClean="0"/>
              <a:t>Физички – специфична тежина</a:t>
            </a:r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Најбоља специфична тежина зрна – 1,04</a:t>
            </a:r>
          </a:p>
          <a:p>
            <a:r>
              <a:rPr lang="sr-Cyrl-RS" dirty="0" smtClean="0"/>
              <a:t>1,04 – 1,,06 – задовољавајућег квалитета</a:t>
            </a:r>
          </a:p>
          <a:p>
            <a:r>
              <a:rPr lang="sr-Cyrl-RS" dirty="0" smtClean="0"/>
              <a:t>Преко 1,06- не одговарају за конзервисање</a:t>
            </a:r>
          </a:p>
          <a:p>
            <a:r>
              <a:rPr lang="sr-Cyrl-RS" dirty="0" smtClean="0"/>
              <a:t>Мана одређивања, присуство ваздуха</a:t>
            </a:r>
          </a:p>
          <a:p>
            <a:r>
              <a:rPr lang="sr-Cyrl-RS" dirty="0" smtClean="0"/>
              <a:t>Најчешће у примени механичка метода – тендерометријско одређивање (тендерометријски степен)</a:t>
            </a:r>
          </a:p>
          <a:p>
            <a:r>
              <a:rPr lang="sr-Cyrl-RS" dirty="0" smtClean="0"/>
              <a:t>Вредност повољна за конзервисање – 70 - 180 </a:t>
            </a:r>
          </a:p>
          <a:p>
            <a:r>
              <a:rPr lang="sr-Cyrl-RS" dirty="0" smtClean="0"/>
              <a:t>Период од бербе до прераде не дужи од 2-3 сата</a:t>
            </a:r>
          </a:p>
          <a:p>
            <a:r>
              <a:rPr lang="sr-Cyrl-RS" dirty="0" smtClean="0"/>
              <a:t>Стајањем од 24 часа садржај шећера се смањује за 50%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835824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/>
          </a:bodyPr>
          <a:lstStyle/>
          <a:p>
            <a:r>
              <a:rPr lang="sr-Cyrl-RS" dirty="0" smtClean="0"/>
              <a:t>Фазе технолошког процеса прераде:</a:t>
            </a:r>
          </a:p>
          <a:p>
            <a:pPr lvl="1"/>
            <a:r>
              <a:rPr lang="sr-Cyrl-RS" dirty="0" smtClean="0"/>
              <a:t>Круњење (најчешће на њиви)</a:t>
            </a:r>
          </a:p>
          <a:p>
            <a:pPr lvl="1"/>
            <a:r>
              <a:rPr lang="sr-Cyrl-RS" dirty="0" smtClean="0"/>
              <a:t>Одстрањивање лаких примеса (у струји ваздуха)</a:t>
            </a:r>
          </a:p>
          <a:p>
            <a:pPr lvl="1"/>
            <a:r>
              <a:rPr lang="sr-Cyrl-RS" dirty="0" smtClean="0"/>
              <a:t>Прање (флотациони тип машине)</a:t>
            </a:r>
          </a:p>
          <a:p>
            <a:pPr lvl="1"/>
            <a:r>
              <a:rPr lang="sr-Cyrl-RS" dirty="0" smtClean="0"/>
              <a:t>Класирање (маханички по величини зрна у перфорираним цилиндрима са отворима различите величине, 5 класа – 5-9</a:t>
            </a:r>
            <a:r>
              <a:rPr lang="sr-Latn-RS" dirty="0" smtClean="0"/>
              <a:t>mm</a:t>
            </a:r>
            <a:r>
              <a:rPr lang="sr-Cyrl-RS" dirty="0" smtClean="0"/>
              <a:t>)</a:t>
            </a:r>
          </a:p>
          <a:p>
            <a:pPr lvl="1"/>
            <a:r>
              <a:rPr lang="sr-Cyrl-RS" dirty="0" smtClean="0"/>
              <a:t>Бланширање (одстрањује се СО</a:t>
            </a:r>
            <a:r>
              <a:rPr lang="sr-Cyrl-RS" baseline="-25000" dirty="0" smtClean="0"/>
              <a:t>2 , </a:t>
            </a:r>
            <a:r>
              <a:rPr lang="sr-Cyrl-RS" dirty="0" smtClean="0"/>
              <a:t>уништавање фермената, најчешће водом, 2-8 минута зависно од сорте, 95-98°С)</a:t>
            </a:r>
          </a:p>
          <a:p>
            <a:pPr lvl="1"/>
            <a:r>
              <a:rPr lang="sr-Cyrl-RS" dirty="0" smtClean="0"/>
              <a:t>Инспекција</a:t>
            </a:r>
            <a:r>
              <a:rPr lang="sr-Latn-RS" dirty="0" smtClean="0"/>
              <a:t> (</a:t>
            </a:r>
            <a:r>
              <a:rPr lang="sr-Cyrl-RS" dirty="0" smtClean="0"/>
              <a:t>може и пре бланширања)</a:t>
            </a:r>
          </a:p>
          <a:p>
            <a:pPr lvl="1"/>
            <a:r>
              <a:rPr lang="sr-Cyrl-RS" dirty="0" smtClean="0"/>
              <a:t>Пуњење у опрану и паром стерилисану амбалажу (дозир машина)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 lvl="1"/>
            <a:r>
              <a:rPr lang="sr-Cyrl-RS" dirty="0" smtClean="0"/>
              <a:t>Наливање сланог раствора (3% врели прокувани раствор </a:t>
            </a:r>
            <a:r>
              <a:rPr lang="sr-Latn-RS" dirty="0" smtClean="0"/>
              <a:t>NaCl, </a:t>
            </a:r>
            <a:r>
              <a:rPr lang="sr-Cyrl-RS" dirty="0" smtClean="0"/>
              <a:t>у готовом производу</a:t>
            </a:r>
            <a:r>
              <a:rPr lang="sr-Latn-RS" dirty="0" smtClean="0"/>
              <a:t>1%)</a:t>
            </a:r>
            <a:endParaRPr lang="sr-Cyrl-RS" dirty="0" smtClean="0"/>
          </a:p>
          <a:p>
            <a:pPr lvl="1"/>
            <a:r>
              <a:rPr lang="sr-Cyrl-RS" dirty="0" smtClean="0"/>
              <a:t>Ексхаустирање</a:t>
            </a:r>
          </a:p>
          <a:p>
            <a:pPr lvl="1"/>
            <a:r>
              <a:rPr lang="sr-Cyrl-RS" dirty="0" smtClean="0"/>
              <a:t>Затварање</a:t>
            </a:r>
          </a:p>
          <a:p>
            <a:pPr lvl="1"/>
            <a:r>
              <a:rPr lang="sr-Cyrl-RS" dirty="0" smtClean="0"/>
              <a:t>Стерилизација са хлађењем (118-121°С, 10-16 минута), повећањем температуре скраћује се време</a:t>
            </a:r>
          </a:p>
          <a:p>
            <a:pPr lvl="1"/>
            <a:r>
              <a:rPr lang="sr-Cyrl-RS" dirty="0" smtClean="0"/>
              <a:t>Квалитет стерилисаног грашка- % потапања  у раствору </a:t>
            </a:r>
            <a:r>
              <a:rPr lang="sr-Latn-RS" dirty="0" smtClean="0"/>
              <a:t>NaCl</a:t>
            </a:r>
            <a:r>
              <a:rPr lang="sr-Cyrl-RS" smtClean="0"/>
              <a:t> (амерички стандард)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143931" cy="642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СПАНАЋ</a:t>
            </a:r>
          </a:p>
          <a:p>
            <a:r>
              <a:rPr lang="sr-Cyrl-RS" dirty="0" smtClean="0"/>
              <a:t>Прерада стерилизацијом, сушењем, смрзавањем</a:t>
            </a:r>
          </a:p>
          <a:p>
            <a:r>
              <a:rPr lang="sr-Cyrl-RS" dirty="0" smtClean="0"/>
              <a:t>Време од бербе до прераде- не дуже од 7-8 часова</a:t>
            </a:r>
          </a:p>
          <a:p>
            <a:r>
              <a:rPr lang="sr-Cyrl-RS" dirty="0" smtClean="0"/>
              <a:t>Поступак прераде:</a:t>
            </a:r>
          </a:p>
          <a:p>
            <a:pPr lvl="1"/>
            <a:r>
              <a:rPr lang="sr-Cyrl-RS" dirty="0" smtClean="0"/>
              <a:t>Инспекција на траци (уклањање страних материјала, жутог лишћа</a:t>
            </a:r>
          </a:p>
          <a:p>
            <a:pPr lvl="1"/>
            <a:r>
              <a:rPr lang="sr-Cyrl-RS" dirty="0" smtClean="0"/>
              <a:t>Прање (у машинама са спиралним транспортерима, елеваторима са тушевима (уклањање механичких нечистоћа)</a:t>
            </a:r>
          </a:p>
          <a:p>
            <a:pPr lvl="1"/>
            <a:r>
              <a:rPr lang="sr-Cyrl-RS" dirty="0" smtClean="0"/>
              <a:t>Инспекција на траци</a:t>
            </a:r>
          </a:p>
          <a:p>
            <a:pPr lvl="1"/>
            <a:r>
              <a:rPr lang="sr-Cyrl-RS" dirty="0" smtClean="0"/>
              <a:t>Бланширање у континуалним бланшир апаратима (у води или пари, најчешће у води), 85-95°С, 3 минута</a:t>
            </a:r>
            <a:endParaRPr 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prerada ratarskih i povrtarskih proizvoda\Linija za spanać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5470" y="214313"/>
            <a:ext cx="8153060" cy="609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https://www.youtube.com/watch?v=cLb5Xoihecg</a:t>
            </a:r>
            <a:endParaRPr lang="sr-Latn-RS" dirty="0" smtClean="0"/>
          </a:p>
          <a:p>
            <a:r>
              <a:rPr lang="sr-Cyrl-RS" dirty="0" smtClean="0"/>
              <a:t>Наливање врелим сланим раствором </a:t>
            </a:r>
            <a:r>
              <a:rPr lang="sr-Latn-RS" dirty="0" smtClean="0"/>
              <a:t>NaCl (2,5-3%), </a:t>
            </a:r>
            <a:r>
              <a:rPr lang="sr-Cyrl-RS" dirty="0" smtClean="0"/>
              <a:t>у коначном производу 1%</a:t>
            </a:r>
          </a:p>
          <a:p>
            <a:r>
              <a:rPr lang="sr-Cyrl-RS" dirty="0" smtClean="0"/>
              <a:t>Ексхаустирање – загревањем садржаја амбалаже уз вибрације (на 80°С)</a:t>
            </a:r>
          </a:p>
          <a:p>
            <a:r>
              <a:rPr lang="sr-Cyrl-RS" dirty="0" smtClean="0"/>
              <a:t>Затварање амбалаже</a:t>
            </a:r>
          </a:p>
          <a:p>
            <a:r>
              <a:rPr lang="sr-Cyrl-RS" dirty="0" smtClean="0"/>
              <a:t>Стерилизација (време загревања зависи од величине амбалаже, , 120 – 122°С</a:t>
            </a:r>
          </a:p>
          <a:p>
            <a:r>
              <a:rPr lang="sr-Cyrl-RS" dirty="0" smtClean="0"/>
              <a:t>Пире од спанаћа – након бланширања, цеђење у оцеђивачу и пасирање (пасир машине – отвори 0,8-1</a:t>
            </a:r>
            <a:r>
              <a:rPr lang="sr-Latn-RS" dirty="0" smtClean="0"/>
              <a:t>mm), </a:t>
            </a:r>
            <a:r>
              <a:rPr lang="sr-Cyrl-RS" dirty="0" smtClean="0"/>
              <a:t>затим пуњење и стерилизација</a:t>
            </a:r>
            <a:endParaRPr lang="sr-Latn-RS" dirty="0" smtClean="0"/>
          </a:p>
          <a:p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ШПАРГЛА</a:t>
            </a:r>
          </a:p>
          <a:p>
            <a:r>
              <a:rPr lang="en-US" dirty="0" smtClean="0">
                <a:hlinkClick r:id="rId2"/>
              </a:rPr>
              <a:t>https://www.youtube.com/watch?v=DXqIhGbPZP4</a:t>
            </a:r>
            <a:r>
              <a:rPr lang="sr-Latn-RS" dirty="0" smtClean="0"/>
              <a:t> (</a:t>
            </a:r>
            <a:r>
              <a:rPr lang="sr-Cyrl-RS" dirty="0" smtClean="0"/>
              <a:t>прање, љуштење и класирање шпаргле)</a:t>
            </a:r>
          </a:p>
          <a:p>
            <a:r>
              <a:rPr lang="sr-Cyrl-RS" dirty="0" smtClean="0"/>
              <a:t>Прерађује се цечла или сечена</a:t>
            </a:r>
          </a:p>
          <a:p>
            <a:r>
              <a:rPr lang="sr-Cyrl-RS" dirty="0" smtClean="0"/>
              <a:t>Бланширање у пари 3-5 минута или у води (дуже беле од зелених стабљика)</a:t>
            </a:r>
          </a:p>
          <a:p>
            <a:r>
              <a:rPr lang="sr-Cyrl-RS" dirty="0" smtClean="0"/>
              <a:t>Наливање врелим раствором </a:t>
            </a:r>
            <a:r>
              <a:rPr lang="sr-Latn-RS" dirty="0" smtClean="0"/>
              <a:t>NaCl (2-</a:t>
            </a:r>
            <a:r>
              <a:rPr lang="sr-Cyrl-RS" dirty="0" smtClean="0"/>
              <a:t>2,5</a:t>
            </a:r>
            <a:r>
              <a:rPr lang="sr-Latn-RS" dirty="0" smtClean="0"/>
              <a:t>%), </a:t>
            </a:r>
            <a:r>
              <a:rPr lang="sr-Cyrl-RS" dirty="0" smtClean="0"/>
              <a:t>у коначном производу 1-1,2%</a:t>
            </a:r>
          </a:p>
          <a:p>
            <a:r>
              <a:rPr lang="sr-Cyrl-RS" dirty="0" smtClean="0"/>
              <a:t>Ексхаустирање и затварање</a:t>
            </a:r>
          </a:p>
          <a:p>
            <a:r>
              <a:rPr lang="sr-Cyrl-RS" dirty="0" smtClean="0"/>
              <a:t>Стерилизација 15-25 минута, на 116-120°С</a:t>
            </a:r>
            <a:endParaRPr 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ШАРГАРЕПА</a:t>
            </a:r>
          </a:p>
          <a:p>
            <a:r>
              <a:rPr lang="sr-Cyrl-RS" dirty="0" smtClean="0"/>
              <a:t>Прерађује се стерилизацијом, сушењем и смрзавањем</a:t>
            </a:r>
          </a:p>
          <a:p>
            <a:r>
              <a:rPr lang="sr-Cyrl-RS" dirty="0" smtClean="0"/>
              <a:t>Фазе прераде:</a:t>
            </a:r>
          </a:p>
          <a:p>
            <a:r>
              <a:rPr lang="sr-Cyrl-RS" dirty="0" smtClean="0"/>
              <a:t>Чишћење сувим путем (боље прање, уштеда воде)</a:t>
            </a:r>
          </a:p>
          <a:p>
            <a:r>
              <a:rPr lang="sr-Cyrl-RS" dirty="0" smtClean="0"/>
              <a:t>Класирање према дебљини корена</a:t>
            </a:r>
          </a:p>
          <a:p>
            <a:r>
              <a:rPr lang="sr-Cyrl-RS" dirty="0" smtClean="0"/>
              <a:t>Прање (пре или после класирања)</a:t>
            </a:r>
          </a:p>
          <a:p>
            <a:r>
              <a:rPr lang="sr-Cyrl-RS" dirty="0" smtClean="0"/>
              <a:t>Љуштење (паром – прегрејаном паром 150°С, 25-35 секунди или хемијски, или комбинацијом паре и каустичне соде</a:t>
            </a:r>
            <a:r>
              <a:rPr lang="sr-Latn-RS" dirty="0" smtClean="0"/>
              <a:t>, </a:t>
            </a:r>
            <a:r>
              <a:rPr lang="sr-Cyrl-RS" dirty="0" smtClean="0"/>
              <a:t>или</a:t>
            </a:r>
            <a:r>
              <a:rPr lang="sr-Latn-RS" dirty="0" smtClean="0"/>
              <a:t> </a:t>
            </a:r>
            <a:r>
              <a:rPr lang="sr-Cyrl-RS" dirty="0" smtClean="0"/>
              <a:t>зрачење инфрацрвеним зрацима)</a:t>
            </a:r>
          </a:p>
          <a:p>
            <a:r>
              <a:rPr lang="sr-Cyrl-RS" dirty="0" smtClean="0"/>
              <a:t>Инспекција</a:t>
            </a:r>
          </a:p>
          <a:p>
            <a:r>
              <a:rPr lang="sr-Cyrl-RS" dirty="0" smtClean="0"/>
              <a:t>Паковање (цео корен, на коцке, колутове (дебљине 6</a:t>
            </a:r>
            <a:r>
              <a:rPr lang="sr-Latn-RS" dirty="0" smtClean="0"/>
              <a:t>mm)</a:t>
            </a:r>
            <a:r>
              <a:rPr lang="sr-Cyrl-RS" dirty="0" smtClean="0"/>
              <a:t> или уздужно)</a:t>
            </a:r>
            <a:endParaRPr lang="sr-Latn-RS" dirty="0" smtClean="0"/>
          </a:p>
          <a:p>
            <a:r>
              <a:rPr lang="en-US" dirty="0" smtClean="0"/>
              <a:t>https://www.youtube.com/watch?v=bDj2_8Uf7s0</a:t>
            </a:r>
            <a:endParaRPr 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42852"/>
            <a:ext cx="6500858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sr-Cyrl-RS" dirty="0" smtClean="0"/>
              <a:t>КУКУРУЗ</a:t>
            </a:r>
          </a:p>
          <a:p>
            <a:r>
              <a:rPr lang="sr-Cyrl-RS" dirty="0" smtClean="0"/>
              <a:t>Сорте са више шећера и мање скроба</a:t>
            </a:r>
          </a:p>
          <a:p>
            <a:r>
              <a:rPr lang="sr-Cyrl-RS" dirty="0" smtClean="0"/>
              <a:t>Оптимална зрелост</a:t>
            </a:r>
          </a:p>
          <a:p>
            <a:pPr lvl="1"/>
            <a:r>
              <a:rPr lang="sr-Cyrl-RS" dirty="0" smtClean="0"/>
              <a:t>На основу садржаја воде (70%)</a:t>
            </a:r>
          </a:p>
          <a:p>
            <a:pPr lvl="1"/>
            <a:r>
              <a:rPr lang="sr-Cyrl-RS" dirty="0" smtClean="0"/>
              <a:t>Мерење сукулометром (дијаграм)</a:t>
            </a:r>
          </a:p>
          <a:p>
            <a:pPr lvl="1"/>
            <a:r>
              <a:rPr lang="sr-Cyrl-RS" dirty="0" smtClean="0"/>
              <a:t>У алкохолу нерастворне материје</a:t>
            </a:r>
          </a:p>
          <a:p>
            <a:r>
              <a:rPr lang="sr-Cyrl-RS" dirty="0" smtClean="0"/>
              <a:t>Паковање – лименке лаком(</a:t>
            </a:r>
            <a:r>
              <a:rPr lang="sr-Latn-RS" dirty="0" smtClean="0"/>
              <a:t>ZnO)</a:t>
            </a:r>
          </a:p>
          <a:p>
            <a:r>
              <a:rPr lang="sr-Cyrl-RS" dirty="0" smtClean="0"/>
              <a:t>Прерада:</a:t>
            </a:r>
          </a:p>
          <a:p>
            <a:pPr lvl="1"/>
            <a:r>
              <a:rPr lang="sr-Cyrl-RS" dirty="0" smtClean="0"/>
              <a:t>Зрно</a:t>
            </a:r>
          </a:p>
          <a:p>
            <a:pPr lvl="1"/>
            <a:r>
              <a:rPr lang="sr-Cyrl-RS" dirty="0" smtClean="0"/>
              <a:t>Клип</a:t>
            </a:r>
          </a:p>
          <a:p>
            <a:pPr lvl="1"/>
            <a:r>
              <a:rPr lang="sr-Cyrl-RS" dirty="0" smtClean="0"/>
              <a:t>Мешани(кашасти кукуруз)</a:t>
            </a:r>
          </a:p>
          <a:p>
            <a:pPr lvl="1"/>
            <a:r>
              <a:rPr lang="sr-Cyrl-RS" smtClean="0"/>
              <a:t>Непожељне појаве: коагулација, тамњење</a:t>
            </a:r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lena_Milanovic\Desktop\Састав кукуруз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16880"/>
            <a:ext cx="8229600" cy="39035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lena_Milanovic\Desktop\одређивање квалитета зрна код кукуруз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9463" y="357188"/>
            <a:ext cx="5205073" cy="5951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lena_Milanovic\Desktop\Кукуруз прерад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6086" y="357188"/>
            <a:ext cx="4311828" cy="5951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725470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БИОЛОШКИ КОНЗЕРВИСАНО ПОВРЋЕ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/>
              <a:t>КИСЕО КУПУС</a:t>
            </a:r>
          </a:p>
          <a:p>
            <a:r>
              <a:rPr lang="sr-Cyrl-RS" dirty="0" smtClean="0"/>
              <a:t>Млечно кисела ферментација</a:t>
            </a:r>
          </a:p>
          <a:p>
            <a:r>
              <a:rPr lang="sr-Cyrl-RS" dirty="0" smtClean="0"/>
              <a:t>Касне сорте купуса (садржај шећера преко 3%)</a:t>
            </a:r>
          </a:p>
          <a:p>
            <a:r>
              <a:rPr lang="sr-Cyrl-RS" dirty="0" smtClean="0"/>
              <a:t>Купус у главицама</a:t>
            </a:r>
            <a:r>
              <a:rPr lang="sr-Latn-RS" dirty="0" smtClean="0"/>
              <a:t> (</a:t>
            </a:r>
            <a:r>
              <a:rPr lang="sr-Cyrl-RS" dirty="0" smtClean="0"/>
              <a:t>у домаћој производњи) и сечени кипус Лакше се пастеризује и пакује)</a:t>
            </a:r>
          </a:p>
          <a:p>
            <a:r>
              <a:rPr lang="sr-Cyrl-RS" dirty="0" smtClean="0"/>
              <a:t>СЕЧЕНИ</a:t>
            </a:r>
          </a:p>
          <a:p>
            <a:pPr lvl="1"/>
            <a:r>
              <a:rPr lang="sr-Cyrl-RS" dirty="0" smtClean="0"/>
              <a:t>Сољење  уз слагањеи збијање (истеривање ваздуха)</a:t>
            </a:r>
          </a:p>
          <a:p>
            <a:pPr lvl="1"/>
            <a:r>
              <a:rPr lang="sr-Cyrl-RS" dirty="0" smtClean="0"/>
              <a:t>Код аутоматских линија сољење на</a:t>
            </a:r>
            <a:r>
              <a:rPr lang="sr-Latn-RS" smtClean="0"/>
              <a:t> </a:t>
            </a:r>
            <a:r>
              <a:rPr lang="sr-Cyrl-RS" smtClean="0"/>
              <a:t>траци</a:t>
            </a:r>
            <a:endParaRPr lang="sr-Cyrl-RS" dirty="0" smtClean="0"/>
          </a:p>
          <a:p>
            <a:pPr lvl="1"/>
            <a:r>
              <a:rPr lang="sr-Latn-RS" dirty="0" smtClean="0"/>
              <a:t>NaCl-</a:t>
            </a:r>
            <a:r>
              <a:rPr lang="sr-Cyrl-RS" dirty="0" smtClean="0"/>
              <a:t>најповољније 2,25% (више соли-жилавији купус, мање-омекшавање)</a:t>
            </a:r>
          </a:p>
          <a:p>
            <a:r>
              <a:rPr lang="sr-Cyrl-RS" dirty="0" smtClean="0"/>
              <a:t>Ферментација (дрвена, бетонска, пластична амбалажа)</a:t>
            </a:r>
          </a:p>
          <a:p>
            <a:r>
              <a:rPr lang="sr-Cyrl-RS" dirty="0" smtClean="0"/>
              <a:t>1 </a:t>
            </a:r>
            <a:r>
              <a:rPr lang="sr-Latn-RS" dirty="0" smtClean="0"/>
              <a:t>m</a:t>
            </a:r>
            <a:r>
              <a:rPr lang="sr-Latn-RS" baseline="30000" dirty="0" smtClean="0"/>
              <a:t>3 </a:t>
            </a:r>
            <a:r>
              <a:rPr lang="sr-Latn-RS" dirty="0" smtClean="0"/>
              <a:t> - 910 – 920 kg </a:t>
            </a:r>
            <a:r>
              <a:rPr lang="sr-Cyrl-RS" dirty="0" smtClean="0"/>
              <a:t>купуса</a:t>
            </a:r>
          </a:p>
          <a:p>
            <a:r>
              <a:rPr lang="sr-Cyrl-RS" dirty="0" smtClean="0"/>
              <a:t>Температура – најповољнија 18 – 20 ° С</a:t>
            </a:r>
            <a:endParaRPr lang="sr-Latn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Порастом температуре убрзава се ферментација</a:t>
            </a:r>
          </a:p>
          <a:p>
            <a:r>
              <a:rPr lang="sr-Cyrl-RS" dirty="0" smtClean="0"/>
              <a:t>(али утиче на изглед и укус финалног производа)</a:t>
            </a:r>
          </a:p>
          <a:p>
            <a:r>
              <a:rPr lang="sr-Cyrl-RS" dirty="0" smtClean="0"/>
              <a:t>Разликује се однос хомо- и хетероферментативних м.о.</a:t>
            </a:r>
          </a:p>
          <a:p>
            <a:pPr>
              <a:buNone/>
            </a:pPr>
            <a:r>
              <a:rPr lang="sr-Cyrl-RS" dirty="0" smtClean="0"/>
              <a:t>ТРИ фазе ферментације:</a:t>
            </a:r>
          </a:p>
          <a:p>
            <a:pPr lvl="1"/>
            <a:r>
              <a:rPr lang="sr-Cyrl-RS" dirty="0" smtClean="0"/>
              <a:t>Аеробне бактерије због више ваздуха (троши се шећер)</a:t>
            </a:r>
          </a:p>
          <a:p>
            <a:pPr lvl="1"/>
            <a:r>
              <a:rPr lang="sr-Cyrl-RS" dirty="0" smtClean="0"/>
              <a:t>Права млечна ферментација</a:t>
            </a:r>
          </a:p>
          <a:p>
            <a:pPr lvl="1"/>
            <a:r>
              <a:rPr lang="sr-Cyrl-RS" dirty="0" smtClean="0"/>
              <a:t>Након млечне ферментације (троши се млечна кис.)</a:t>
            </a:r>
          </a:p>
          <a:p>
            <a:r>
              <a:rPr lang="sr-Cyrl-RS" dirty="0" smtClean="0"/>
              <a:t>Очување витамина С (што пре оптимална киселост</a:t>
            </a:r>
            <a:r>
              <a:rPr lang="sr-Latn-RS" dirty="0" smtClean="0"/>
              <a:t>, </a:t>
            </a:r>
            <a:r>
              <a:rPr lang="sr-Cyrl-RS" dirty="0" smtClean="0"/>
              <a:t>мање излагање ваздуху, губитак током ферментације)</a:t>
            </a:r>
          </a:p>
          <a:p>
            <a:r>
              <a:rPr lang="sr-Cyrl-RS" dirty="0" smtClean="0"/>
              <a:t>Крај ферментације 1,5 – 1,8% кис.</a:t>
            </a:r>
          </a:p>
          <a:p>
            <a:pPr lvl="1"/>
            <a:endParaRPr lang="sr-Cyrl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Пастеризација – после ферментације за дуже чување (75 °С), уз наливање врелим раствором</a:t>
            </a:r>
          </a:p>
          <a:p>
            <a:r>
              <a:rPr lang="sr-Cyrl-RS" dirty="0" smtClean="0"/>
              <a:t>ГЛАВИЦЕ</a:t>
            </a:r>
          </a:p>
          <a:p>
            <a:pPr lvl="1"/>
            <a:r>
              <a:rPr lang="sr-Latn-RS" dirty="0" smtClean="0"/>
              <a:t>NaCl-</a:t>
            </a:r>
            <a:r>
              <a:rPr lang="sr-Cyrl-RS" dirty="0" smtClean="0"/>
              <a:t>најповољније 2 – 2,5% (раствор 5-6%)</a:t>
            </a:r>
          </a:p>
          <a:p>
            <a:pPr lvl="1"/>
            <a:r>
              <a:rPr lang="sr-Cyrl-RS" dirty="0" smtClean="0"/>
              <a:t>Прва и трећа фаза непожељне</a:t>
            </a:r>
          </a:p>
          <a:p>
            <a:pPr lvl="1"/>
            <a:r>
              <a:rPr lang="sr-Cyrl-RS" dirty="0" smtClean="0"/>
              <a:t>Код друге што брже стварање млечне киселине која онемогућава развој других м.о.</a:t>
            </a:r>
          </a:p>
          <a:p>
            <a:pPr lvl="1"/>
            <a:r>
              <a:rPr lang="sr-Cyrl-RS" dirty="0" smtClean="0"/>
              <a:t>Анаеробни услови штите витамин С</a:t>
            </a:r>
            <a:endParaRPr lang="sr-Latn-RS" dirty="0" smtClean="0"/>
          </a:p>
          <a:p>
            <a:pPr lvl="1"/>
            <a:r>
              <a:rPr lang="sr-Cyrl-RS" dirty="0" smtClean="0"/>
              <a:t>Раствор за наливање: С</a:t>
            </a:r>
            <a:r>
              <a:rPr lang="sr-Latn-RS" baseline="-25000" dirty="0" smtClean="0"/>
              <a:t>r</a:t>
            </a:r>
            <a:r>
              <a:rPr lang="sr-Cyrl-RS" dirty="0" smtClean="0"/>
              <a:t> = С</a:t>
            </a:r>
            <a:r>
              <a:rPr lang="sr-Latn-RS" baseline="-25000" dirty="0" smtClean="0"/>
              <a:t>p</a:t>
            </a:r>
            <a:r>
              <a:rPr lang="sr-Cyrl-RS" baseline="-25000" dirty="0" smtClean="0"/>
              <a:t> </a:t>
            </a:r>
            <a:r>
              <a:rPr lang="sr-Cyrl-RS" dirty="0" smtClean="0"/>
              <a:t> · </a:t>
            </a:r>
            <a:r>
              <a:rPr lang="sr-Latn-RS" dirty="0" smtClean="0"/>
              <a:t>V</a:t>
            </a:r>
            <a:r>
              <a:rPr lang="sr-Latn-RS" baseline="-25000" dirty="0" smtClean="0"/>
              <a:t>s </a:t>
            </a:r>
            <a:r>
              <a:rPr lang="sr-Latn-RS" dirty="0" smtClean="0"/>
              <a:t>/ V</a:t>
            </a:r>
            <a:r>
              <a:rPr lang="sr-Latn-RS" baseline="-25000" dirty="0" smtClean="0"/>
              <a:t>r</a:t>
            </a:r>
            <a:endParaRPr lang="sr-Cyrl-RS" baseline="-25000" dirty="0" smtClean="0"/>
          </a:p>
          <a:p>
            <a:r>
              <a:rPr lang="sr-Cyrl-RS" dirty="0" smtClean="0"/>
              <a:t>Састав и квалитет ( млечна к., сирћетна к., етанол, СО</a:t>
            </a:r>
            <a:r>
              <a:rPr lang="sr-Cyrl-RS" baseline="-25000" dirty="0" smtClean="0"/>
              <a:t>2 </a:t>
            </a:r>
            <a:r>
              <a:rPr lang="sr-Cyrl-RS" dirty="0" smtClean="0"/>
              <a:t>, манитол, декстран</a:t>
            </a:r>
          </a:p>
          <a:p>
            <a:pPr lvl="1"/>
            <a:r>
              <a:rPr lang="sr-Cyrl-RS" dirty="0" smtClean="0"/>
              <a:t>Естри</a:t>
            </a:r>
            <a:endParaRPr lang="sr-Latn-RS" dirty="0" smtClean="0"/>
          </a:p>
          <a:p>
            <a:pPr lvl="1"/>
            <a:r>
              <a:rPr lang="en-US" dirty="0" smtClean="0"/>
              <a:t>O</a:t>
            </a:r>
            <a:r>
              <a:rPr lang="sr-Cyrl-RS" dirty="0" smtClean="0"/>
              <a:t>мекшавање бактерије које хидролизују пектин и целулозу </a:t>
            </a:r>
          </a:p>
          <a:p>
            <a:pPr lvl="1"/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КРАСТАВАЦ</a:t>
            </a:r>
          </a:p>
          <a:p>
            <a:r>
              <a:rPr lang="sr-Cyrl-RS" dirty="0" smtClean="0"/>
              <a:t>Ферментација</a:t>
            </a:r>
          </a:p>
          <a:p>
            <a:r>
              <a:rPr lang="sr-Cyrl-RS" dirty="0" smtClean="0"/>
              <a:t>Додатак сирћетне киселине</a:t>
            </a:r>
          </a:p>
          <a:p>
            <a:r>
              <a:rPr lang="sr-Cyrl-RS" dirty="0" smtClean="0"/>
              <a:t>Квалитет сировине (чврстина, неразвијено семе, прав, без оштећења, интензивно зелени)</a:t>
            </a:r>
          </a:p>
          <a:p>
            <a:r>
              <a:rPr lang="sr-Cyrl-RS" dirty="0" smtClean="0"/>
              <a:t>Прерада 8 часова од бербе</a:t>
            </a:r>
          </a:p>
          <a:p>
            <a:r>
              <a:rPr lang="sr-Cyrl-RS" dirty="0" smtClean="0"/>
              <a:t>Класирање – </a:t>
            </a:r>
            <a:r>
              <a:rPr lang="sr-Latn-RS" dirty="0" smtClean="0"/>
              <a:t>V </a:t>
            </a:r>
            <a:r>
              <a:rPr lang="sr-Cyrl-RS" dirty="0" smtClean="0"/>
              <a:t>класа (према дебљини)</a:t>
            </a:r>
          </a:p>
          <a:p>
            <a:r>
              <a:rPr lang="sr-Cyrl-RS" dirty="0" smtClean="0"/>
              <a:t>Прање – машине са четкама</a:t>
            </a:r>
          </a:p>
          <a:p>
            <a:r>
              <a:rPr lang="sr-Cyrl-RS" dirty="0" smtClean="0"/>
              <a:t>Инспекција – Инспекциона трака транспортер</a:t>
            </a:r>
          </a:p>
          <a:p>
            <a:r>
              <a:rPr lang="sr-Cyrl-RS" dirty="0" smtClean="0"/>
              <a:t>Ферментација – у бурадиба (до 200 литата)</a:t>
            </a:r>
          </a:p>
          <a:p>
            <a:r>
              <a:rPr lang="sr-Cyrl-RS" dirty="0" smtClean="0"/>
              <a:t>Раствор за наливање- 4-10 % </a:t>
            </a:r>
            <a:r>
              <a:rPr lang="sr-Latn-RS" dirty="0" smtClean="0"/>
              <a:t>NaCl ( </a:t>
            </a:r>
            <a:r>
              <a:rPr lang="sr-Cyrl-RS" dirty="0" smtClean="0"/>
              <a:t>постепено се додаје да би пре отпочела ферментација)</a:t>
            </a:r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Може се додати шећер</a:t>
            </a:r>
          </a:p>
          <a:p>
            <a:r>
              <a:rPr lang="sr-Cyrl-RS" dirty="0" smtClean="0"/>
              <a:t>Ток ферментација сличан као код купуса (хетеро- па хомоферментативни м.о.)</a:t>
            </a:r>
          </a:p>
          <a:p>
            <a:r>
              <a:rPr lang="sr-Cyrl-RS" dirty="0" smtClean="0"/>
              <a:t>Омекшавање – разлагање пектина (м.о.)</a:t>
            </a:r>
          </a:p>
          <a:p>
            <a:pPr>
              <a:buNone/>
            </a:pPr>
            <a:r>
              <a:rPr lang="sr-Cyrl-RS" dirty="0" smtClean="0"/>
              <a:t>                            - плесни</a:t>
            </a:r>
          </a:p>
          <a:p>
            <a:r>
              <a:rPr lang="sr-Cyrl-RS" dirty="0" smtClean="0"/>
              <a:t>Шупљине – утицај м.о. – сорбинска киселина</a:t>
            </a:r>
          </a:p>
          <a:p>
            <a:r>
              <a:rPr lang="sr-Cyrl-RS" dirty="0" smtClean="0"/>
              <a:t>Минимум 8% </a:t>
            </a:r>
            <a:r>
              <a:rPr lang="sr-Latn-RS" dirty="0" smtClean="0"/>
              <a:t>NaCl</a:t>
            </a:r>
            <a:endParaRPr lang="sr-Cyrl-RS" dirty="0" smtClean="0"/>
          </a:p>
          <a:p>
            <a:r>
              <a:rPr lang="sr-Cyrl-RS" dirty="0" smtClean="0"/>
              <a:t>Лишће рибизле и винове лозе (инхибитори ензима)</a:t>
            </a:r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МАСЛИНЕ</a:t>
            </a:r>
          </a:p>
          <a:p>
            <a:r>
              <a:rPr lang="sr-Cyrl-RS" dirty="0" smtClean="0"/>
              <a:t>Класирање</a:t>
            </a:r>
          </a:p>
          <a:p>
            <a:r>
              <a:rPr lang="sr-Cyrl-RS" dirty="0" smtClean="0"/>
              <a:t>Потапање у 1,25-2 % </a:t>
            </a:r>
            <a:r>
              <a:rPr lang="sr-Latn-RS" dirty="0" smtClean="0"/>
              <a:t>Na</a:t>
            </a:r>
            <a:r>
              <a:rPr lang="sr-Cyrl-RS" dirty="0" smtClean="0"/>
              <a:t>О</a:t>
            </a:r>
            <a:r>
              <a:rPr lang="sr-Latn-RS" dirty="0" smtClean="0"/>
              <a:t>H</a:t>
            </a:r>
            <a:r>
              <a:rPr lang="sr-Cyrl-RS" dirty="0" smtClean="0"/>
              <a:t> – уклањање горких гликозида</a:t>
            </a:r>
          </a:p>
          <a:p>
            <a:r>
              <a:rPr lang="sr-Cyrl-RS" dirty="0" smtClean="0"/>
              <a:t>Испирање (до неколико дана, може и са додатком киселине у воду)</a:t>
            </a:r>
          </a:p>
          <a:p>
            <a:r>
              <a:rPr lang="sr-Cyrl-RS" dirty="0" smtClean="0"/>
              <a:t>Аерација ( може и током деградације гликозида) – добијање јако тамне боје</a:t>
            </a:r>
          </a:p>
          <a:p>
            <a:r>
              <a:rPr lang="sr-Cyrl-RS" dirty="0" smtClean="0"/>
              <a:t>Ферментација – наливање са </a:t>
            </a:r>
            <a:r>
              <a:rPr lang="sr-Latn-RS" dirty="0" smtClean="0"/>
              <a:t>NaCl</a:t>
            </a:r>
            <a:r>
              <a:rPr lang="sr-Cyrl-RS" dirty="0" smtClean="0"/>
              <a:t> –постепено додавање ( на један до два дана)</a:t>
            </a:r>
          </a:p>
          <a:p>
            <a:r>
              <a:rPr lang="sr-Cyrl-RS" dirty="0" smtClean="0"/>
              <a:t> да коначно буде 7-8%</a:t>
            </a:r>
            <a:endParaRPr lang="sr-Latn-RS" dirty="0" smtClean="0"/>
          </a:p>
          <a:p>
            <a:r>
              <a:rPr lang="en-US" dirty="0" smtClean="0"/>
              <a:t>t</a:t>
            </a:r>
            <a:r>
              <a:rPr lang="sr-Latn-RS" dirty="0" smtClean="0"/>
              <a:t> – </a:t>
            </a:r>
            <a:r>
              <a:rPr lang="sr-Cyrl-RS" dirty="0" smtClean="0"/>
              <a:t>25 -35 </a:t>
            </a:r>
            <a:r>
              <a:rPr lang="en-US" dirty="0" smtClean="0"/>
              <a:t>º</a:t>
            </a:r>
            <a:r>
              <a:rPr lang="sr-Cyrl-RS" dirty="0" smtClean="0"/>
              <a:t>С ( 1-2 месеца), на нижим температурама  6-12 месеци</a:t>
            </a:r>
          </a:p>
          <a:p>
            <a:r>
              <a:rPr lang="sr-Cyrl-RS" dirty="0" smtClean="0"/>
              <a:t>1-2 % шећера ради бржег развоја бактерија м.к врења или засејавање чистим културама</a:t>
            </a:r>
          </a:p>
          <a:p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ОСТАЛО ПОВРЋЕ </a:t>
            </a:r>
          </a:p>
          <a:p>
            <a:r>
              <a:rPr lang="sr-Cyrl-RS" dirty="0" smtClean="0"/>
              <a:t>Фефероне, цвекла, шаргарепа, зелени парадајз, карфиол, боранија</a:t>
            </a:r>
          </a:p>
          <a:p>
            <a:r>
              <a:rPr lang="sr-Cyrl-RS" dirty="0" smtClean="0"/>
              <a:t>Наливање – </a:t>
            </a:r>
            <a:r>
              <a:rPr lang="sr-Latn-RS" dirty="0" smtClean="0"/>
              <a:t>NaCl</a:t>
            </a:r>
            <a:r>
              <a:rPr lang="sr-Cyrl-RS" dirty="0" smtClean="0"/>
              <a:t> 5-8%</a:t>
            </a:r>
          </a:p>
          <a:p>
            <a:r>
              <a:rPr lang="sr-Cyrl-RS" dirty="0" smtClean="0"/>
              <a:t>После ферментације, испирање, пуњење са 1% сирћетне киселине и пастеризација на 85 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r>
              <a:rPr lang="sr-Cyrl-RS" dirty="0" smtClean="0"/>
              <a:t>ЦВЕКЛА</a:t>
            </a:r>
          </a:p>
          <a:p>
            <a:pPr lvl="1"/>
            <a:r>
              <a:rPr lang="sr-Cyrl-RS" dirty="0" smtClean="0"/>
              <a:t>Кување(аутоклав)</a:t>
            </a:r>
          </a:p>
          <a:p>
            <a:pPr lvl="1"/>
            <a:r>
              <a:rPr lang="sr-Cyrl-RS" dirty="0" smtClean="0"/>
              <a:t>Љуштење</a:t>
            </a:r>
          </a:p>
          <a:p>
            <a:pPr lvl="1"/>
            <a:r>
              <a:rPr lang="sr-Cyrl-RS" dirty="0" smtClean="0"/>
              <a:t>Сечење</a:t>
            </a:r>
          </a:p>
          <a:p>
            <a:pPr lvl="1"/>
            <a:r>
              <a:rPr lang="sr-Cyrl-RS" dirty="0" smtClean="0"/>
              <a:t>Ферментација), додавање културе, ( 2-3 % </a:t>
            </a:r>
            <a:r>
              <a:rPr lang="sr-Latn-RS" dirty="0" smtClean="0"/>
              <a:t>NaCl</a:t>
            </a:r>
            <a:r>
              <a:rPr lang="sr-Cyrl-RS" dirty="0" smtClean="0"/>
              <a:t>)</a:t>
            </a:r>
          </a:p>
          <a:p>
            <a:pPr lvl="1"/>
            <a:r>
              <a:rPr lang="sr-Cyrl-RS" dirty="0" smtClean="0"/>
              <a:t>Испирање</a:t>
            </a:r>
          </a:p>
          <a:p>
            <a:pPr lvl="1"/>
            <a:r>
              <a:rPr lang="sr-Cyrl-RS" dirty="0" smtClean="0"/>
              <a:t>Наливање благим р. </a:t>
            </a:r>
            <a:r>
              <a:rPr lang="sr-Latn-RS" dirty="0" smtClean="0"/>
              <a:t>NaCl</a:t>
            </a:r>
            <a:r>
              <a:rPr lang="sr-Cyrl-RS" dirty="0" smtClean="0"/>
              <a:t> </a:t>
            </a:r>
          </a:p>
          <a:p>
            <a:pPr lvl="1"/>
            <a:r>
              <a:rPr lang="sr-Cyrl-RS" dirty="0" smtClean="0"/>
              <a:t>Пастеризација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ПАРАДАЈЗ</a:t>
            </a:r>
          </a:p>
          <a:p>
            <a:r>
              <a:rPr lang="sr-Cyrl-RS" dirty="0" smtClean="0"/>
              <a:t>Зелени </a:t>
            </a:r>
          </a:p>
          <a:p>
            <a:r>
              <a:rPr lang="sr-Latn-RS" dirty="0" smtClean="0"/>
              <a:t>NaCl</a:t>
            </a:r>
            <a:r>
              <a:rPr lang="sr-Cyrl-RS" dirty="0" smtClean="0"/>
              <a:t>- 6-10%</a:t>
            </a:r>
          </a:p>
          <a:p>
            <a:r>
              <a:rPr lang="sr-Cyrl-RS" dirty="0" smtClean="0"/>
              <a:t>Зачини 2-4%</a:t>
            </a:r>
          </a:p>
          <a:p>
            <a:r>
              <a:rPr lang="sr-Cyrl-RS" dirty="0" smtClean="0"/>
              <a:t>ШАРГАРЕПА</a:t>
            </a:r>
          </a:p>
          <a:p>
            <a:r>
              <a:rPr lang="sr-Latn-RS" dirty="0" smtClean="0"/>
              <a:t>NaCl</a:t>
            </a:r>
            <a:r>
              <a:rPr lang="sr-Cyrl-RS" dirty="0" smtClean="0"/>
              <a:t> - 3%</a:t>
            </a:r>
          </a:p>
          <a:p>
            <a:r>
              <a:rPr lang="sr-Cyrl-RS" dirty="0" smtClean="0"/>
              <a:t>Сечена уздужно или на колутове</a:t>
            </a:r>
          </a:p>
          <a:p>
            <a:r>
              <a:rPr lang="sr-Cyrl-RS" dirty="0" smtClean="0"/>
              <a:t>КОМБИНАЦИЈА ПОВРЋА ( купус-шатгарепа, паприка-зелени парадајз)</a:t>
            </a:r>
          </a:p>
          <a:p>
            <a:r>
              <a:rPr lang="sr-Cyrl-RS" dirty="0" smtClean="0"/>
              <a:t>КРУШКЕ; ЈАБУКЕ; ГРОЖЂЕ (прокупац) – комбинација м.к. и алкох. ферментације</a:t>
            </a:r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sr-Cyrl-RS" dirty="0" smtClean="0"/>
              <a:t>КОНЗЕРВИСАЊЕ СА </a:t>
            </a:r>
            <a:r>
              <a:rPr lang="sr-Latn-RS" dirty="0" smtClean="0"/>
              <a:t>NaCl</a:t>
            </a:r>
            <a:endParaRPr lang="sr-Cyrl-RS" dirty="0" smtClean="0"/>
          </a:p>
          <a:p>
            <a:r>
              <a:rPr lang="sr-Cyrl-RS" b="1" dirty="0" smtClean="0"/>
              <a:t>Црни лук </a:t>
            </a:r>
            <a:r>
              <a:rPr lang="sr-Cyrl-RS" dirty="0" smtClean="0"/>
              <a:t>(ситне сорте)</a:t>
            </a:r>
          </a:p>
          <a:p>
            <a:r>
              <a:rPr lang="sr-Cyrl-RS" dirty="0" smtClean="0"/>
              <a:t>Потапање у хладну воду која се мења</a:t>
            </a:r>
          </a:p>
          <a:p>
            <a:r>
              <a:rPr lang="sr-Cyrl-RS" dirty="0" smtClean="0"/>
              <a:t>Потапање у 15% </a:t>
            </a:r>
            <a:r>
              <a:rPr lang="sr-Latn-RS" dirty="0" smtClean="0"/>
              <a:t>NaCl</a:t>
            </a:r>
            <a:r>
              <a:rPr lang="sr-Cyrl-RS" dirty="0" smtClean="0"/>
              <a:t> док не постану провидне</a:t>
            </a:r>
          </a:p>
          <a:p>
            <a:r>
              <a:rPr lang="sr-Cyrl-RS" dirty="0" smtClean="0"/>
              <a:t>Испирање, додатак сирћетне киселине и пастеризација</a:t>
            </a:r>
          </a:p>
          <a:p>
            <a:r>
              <a:rPr lang="sr-Cyrl-RS" b="1" dirty="0" smtClean="0"/>
              <a:t>Боранија</a:t>
            </a:r>
          </a:p>
          <a:p>
            <a:r>
              <a:rPr lang="sr-Cyrl-RS" dirty="0" smtClean="0"/>
              <a:t>15% </a:t>
            </a:r>
            <a:r>
              <a:rPr lang="sr-Latn-RS" dirty="0" smtClean="0"/>
              <a:t>NaCl</a:t>
            </a:r>
            <a:endParaRPr lang="sr-Cyrl-RS" dirty="0" smtClean="0"/>
          </a:p>
          <a:p>
            <a:r>
              <a:rPr lang="sr-Cyrl-RS" dirty="0" smtClean="0"/>
              <a:t>ФЕментација са 1-2% шећера</a:t>
            </a:r>
            <a:endParaRPr 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ПАСТЕРИЗОВАНО МАРИНИРАНО ПОВРЋЕ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Уз додатак сирћетне киселин</a:t>
            </a:r>
          </a:p>
          <a:p>
            <a:r>
              <a:rPr lang="sr-Cyrl-RS" dirty="0" smtClean="0"/>
              <a:t>Краставац, паприка, цвекла</a:t>
            </a:r>
          </a:p>
          <a:p>
            <a:r>
              <a:rPr lang="sr-Cyrl-RS" dirty="0" smtClean="0"/>
              <a:t>МАРИНАДЕ</a:t>
            </a:r>
          </a:p>
          <a:p>
            <a:pPr lvl="1"/>
            <a:r>
              <a:rPr lang="sr-Cyrl-RS" dirty="0" smtClean="0"/>
              <a:t>Слаба до 1,5 % сирћетне киселине</a:t>
            </a:r>
          </a:p>
          <a:p>
            <a:pPr lvl="1"/>
            <a:r>
              <a:rPr lang="sr-Cyrl-RS" dirty="0" smtClean="0"/>
              <a:t>Јака &gt; 1,5 % сирћетне киселине</a:t>
            </a:r>
          </a:p>
          <a:p>
            <a:r>
              <a:rPr lang="sr-Cyrl-RS" dirty="0" smtClean="0"/>
              <a:t>2 НАЧИНА</a:t>
            </a:r>
          </a:p>
          <a:p>
            <a:pPr lvl="1"/>
            <a:r>
              <a:rPr lang="sr-Cyrl-RS" dirty="0" smtClean="0"/>
              <a:t>Свеже поврће + сирће + со</a:t>
            </a:r>
          </a:p>
          <a:p>
            <a:pPr lvl="1"/>
            <a:r>
              <a:rPr lang="sr-Cyrl-RS" dirty="0" smtClean="0"/>
              <a:t>Биолошки ферментисано  сирће</a:t>
            </a:r>
          </a:p>
          <a:p>
            <a:r>
              <a:rPr lang="sr-Cyrl-RS" dirty="0" smtClean="0"/>
              <a:t>ЗАЧИНИ</a:t>
            </a:r>
          </a:p>
          <a:p>
            <a:pPr lvl="1"/>
            <a:r>
              <a:rPr lang="sr-Cyrl-RS" dirty="0" smtClean="0"/>
              <a:t>Слачица, коријандер, мирођија, естрагон, копар, семе целера</a:t>
            </a:r>
          </a:p>
          <a:p>
            <a:pPr marL="1042416" lvl="1" indent="-457200">
              <a:buNone/>
            </a:pPr>
            <a:endParaRPr lang="sr-Cyrl-RS" dirty="0" smtClean="0"/>
          </a:p>
          <a:p>
            <a:pPr marL="1042416" lvl="1" indent="-45720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/>
              <a:t>КРАСТАВАЦ</a:t>
            </a:r>
          </a:p>
          <a:p>
            <a:r>
              <a:rPr lang="sr-Cyrl-RS" dirty="0" smtClean="0"/>
              <a:t>2 Начина</a:t>
            </a:r>
          </a:p>
          <a:p>
            <a:pPr lvl="1"/>
            <a:r>
              <a:rPr lang="sr-Cyrl-RS" dirty="0" smtClean="0"/>
              <a:t>Бланширање на 65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pPr lvl="1"/>
            <a:r>
              <a:rPr lang="sr-Cyrl-RS" dirty="0" smtClean="0"/>
              <a:t>Или преливање врелим раствором (5-10 минута)</a:t>
            </a:r>
          </a:p>
          <a:p>
            <a:r>
              <a:rPr lang="sr-Cyrl-RS" dirty="0" smtClean="0"/>
              <a:t>Додатак зачина</a:t>
            </a:r>
          </a:p>
          <a:p>
            <a:pPr lvl="1"/>
            <a:r>
              <a:rPr lang="sr-Cyrl-RS" dirty="0" smtClean="0"/>
              <a:t>Или екстраховани у сирћету</a:t>
            </a:r>
          </a:p>
          <a:p>
            <a:pPr lvl="1"/>
            <a:r>
              <a:rPr lang="sr-Cyrl-RS" dirty="0" smtClean="0"/>
              <a:t>Или додавањем у сваку теглу</a:t>
            </a:r>
          </a:p>
          <a:p>
            <a:r>
              <a:rPr lang="sr-Cyrl-RS" dirty="0" smtClean="0"/>
              <a:t>Састав раствора – сирће 0,8 –1,5%; со 1-1,5%; шећер 1-2%</a:t>
            </a:r>
          </a:p>
          <a:p>
            <a:r>
              <a:rPr lang="sr-Cyrl-RS" dirty="0" smtClean="0"/>
              <a:t>Наливање врелим растворо </a:t>
            </a:r>
            <a:r>
              <a:rPr lang="sr-Latn-RS" dirty="0" smtClean="0"/>
              <a:t>t </a:t>
            </a:r>
            <a:r>
              <a:rPr lang="sr-Cyrl-RS" dirty="0" smtClean="0"/>
              <a:t>&gt;</a:t>
            </a:r>
            <a:r>
              <a:rPr lang="sr-Latn-RS" dirty="0" smtClean="0"/>
              <a:t> 90 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  <a:endParaRPr lang="sr-Latn-RS" dirty="0" smtClean="0"/>
          </a:p>
          <a:p>
            <a:r>
              <a:rPr lang="sr-Cyrl-RS" dirty="0" smtClean="0"/>
              <a:t>Пастеризација на </a:t>
            </a:r>
            <a:r>
              <a:rPr lang="sr-Latn-RS" dirty="0" smtClean="0"/>
              <a:t>85-90 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r>
              <a:rPr lang="sr-Cyrl-RS" dirty="0" smtClean="0"/>
              <a:t>Крупнији плодови – сечени (колутви или уздужно)</a:t>
            </a:r>
          </a:p>
          <a:p>
            <a:r>
              <a:rPr lang="sr-Cyrl-RS" dirty="0" smtClean="0"/>
              <a:t>Могућа је прво ферментација, па испирање хладном водом, додатак зачина и пастеризација</a:t>
            </a:r>
          </a:p>
          <a:p>
            <a:pPr>
              <a:buNone/>
            </a:pPr>
            <a:r>
              <a:rPr lang="sr-Cyrl-RS" dirty="0" smtClean="0"/>
              <a:t>       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ПАПРИКА</a:t>
            </a:r>
          </a:p>
          <a:p>
            <a:r>
              <a:rPr lang="sr-Cyrl-RS" dirty="0" smtClean="0"/>
              <a:t>Квалитетна сировина – више шећера, више витамина С, меснатија</a:t>
            </a:r>
          </a:p>
          <a:p>
            <a:r>
              <a:rPr lang="sr-Cyrl-RS" dirty="0" smtClean="0"/>
              <a:t>Слабе маринаде</a:t>
            </a:r>
          </a:p>
          <a:p>
            <a:r>
              <a:rPr lang="sr-Cyrl-RS" dirty="0" smtClean="0"/>
              <a:t>Цели плодови (парадајз паприка) уз додатак уља</a:t>
            </a:r>
          </a:p>
          <a:p>
            <a:r>
              <a:rPr lang="sr-Cyrl-RS" dirty="0" smtClean="0"/>
              <a:t>Прање (потапањем и тушевима)</a:t>
            </a:r>
          </a:p>
          <a:p>
            <a:r>
              <a:rPr lang="sr-Cyrl-RS" dirty="0" smtClean="0"/>
              <a:t>Инспекција, сечење, </a:t>
            </a:r>
          </a:p>
          <a:p>
            <a:r>
              <a:rPr lang="sr-Cyrl-RS" dirty="0" smtClean="0"/>
              <a:t>Бланширање (80</a:t>
            </a:r>
            <a:r>
              <a:rPr lang="en-US" dirty="0" smtClean="0"/>
              <a:t> º</a:t>
            </a:r>
            <a:r>
              <a:rPr lang="sr-Cyrl-RS" dirty="0" smtClean="0"/>
              <a:t>С, 2-3 мин) </a:t>
            </a:r>
          </a:p>
          <a:p>
            <a:r>
              <a:rPr lang="sr-Cyrl-RS" dirty="0" smtClean="0"/>
              <a:t>Пуњење, наливање врелим раствором (1% шећера, 1% уља), затварање, пастеризација (90</a:t>
            </a:r>
            <a:r>
              <a:rPr lang="en-US" dirty="0" smtClean="0"/>
              <a:t> º</a:t>
            </a:r>
            <a:r>
              <a:rPr lang="sr-Cyrl-RS" dirty="0" smtClean="0"/>
              <a:t>С)</a:t>
            </a:r>
          </a:p>
          <a:p>
            <a:r>
              <a:rPr lang="sr-Cyrl-RS" dirty="0" smtClean="0"/>
              <a:t>Концентрација раствора за наливање (као код купуса)</a:t>
            </a:r>
          </a:p>
          <a:p>
            <a:r>
              <a:rPr lang="sr-Cyrl-RS" dirty="0" smtClean="0"/>
              <a:t>Барена паприка ( у раствору шећера, соли, сирћета и зачина)</a:t>
            </a:r>
            <a:endParaRPr 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sr-Cyrl-RS" dirty="0" smtClean="0"/>
              <a:t>ЈАКЕ МАРИНАДЕ</a:t>
            </a:r>
          </a:p>
          <a:p>
            <a:r>
              <a:rPr lang="sr-Cyrl-RS" dirty="0" smtClean="0"/>
              <a:t>С киселине 3%, с соли 2,5-3%</a:t>
            </a:r>
          </a:p>
          <a:p>
            <a:r>
              <a:rPr lang="sr-Cyrl-RS" dirty="0" smtClean="0"/>
              <a:t>ПЕЧЕНА ЉУШТЕНА ПАПРИКА</a:t>
            </a:r>
          </a:p>
          <a:p>
            <a:r>
              <a:rPr lang="sr-Cyrl-RS" dirty="0" smtClean="0"/>
              <a:t>Или се скида само етељка или петељка са семеном</a:t>
            </a:r>
          </a:p>
          <a:p>
            <a:r>
              <a:rPr lang="sr-Cyrl-RS" dirty="0" smtClean="0"/>
              <a:t>Печење у машинама са грејачима или пламеницима (</a:t>
            </a:r>
            <a:r>
              <a:rPr lang="sr-Latn-RS" dirty="0" smtClean="0"/>
              <a:t>t </a:t>
            </a:r>
            <a:r>
              <a:rPr lang="sr-Cyrl-RS" dirty="0" smtClean="0"/>
              <a:t>око 150 </a:t>
            </a:r>
            <a:r>
              <a:rPr lang="en-US" dirty="0" smtClean="0"/>
              <a:t>º</a:t>
            </a:r>
            <a:r>
              <a:rPr lang="sr-Cyrl-RS" dirty="0" smtClean="0"/>
              <a:t>С – 10-так секунди)</a:t>
            </a:r>
          </a:p>
          <a:p>
            <a:r>
              <a:rPr lang="sr-Cyrl-RS" dirty="0" smtClean="0"/>
              <a:t>АЈВАР ( од бланширане или печене паприке)</a:t>
            </a:r>
          </a:p>
          <a:p>
            <a:r>
              <a:rPr lang="sr-Cyrl-RS" dirty="0" smtClean="0"/>
              <a:t>Вакуум концентрисање</a:t>
            </a:r>
          </a:p>
          <a:p>
            <a:r>
              <a:rPr lang="sr-Cyrl-RS" dirty="0" smtClean="0"/>
              <a:t>Проточни пастеризатор и изнад 80</a:t>
            </a:r>
            <a:r>
              <a:rPr lang="en-US" dirty="0" smtClean="0"/>
              <a:t> º</a:t>
            </a:r>
            <a:r>
              <a:rPr lang="sr-Cyrl-RS" dirty="0" smtClean="0"/>
              <a:t>С се пуни</a:t>
            </a:r>
          </a:p>
          <a:p>
            <a:r>
              <a:rPr lang="sr-Cyrl-RS" dirty="0" smtClean="0"/>
              <a:t>Пуњење у стерилну амбалажи или</a:t>
            </a:r>
          </a:p>
          <a:p>
            <a:r>
              <a:rPr lang="sr-Cyrl-RS" dirty="0" smtClean="0"/>
              <a:t>Пастеризација после пуњења</a:t>
            </a:r>
            <a:endParaRPr 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r>
              <a:rPr lang="sr-Cyrl-RS" dirty="0" smtClean="0"/>
              <a:t>ЦВЕКЛА </a:t>
            </a:r>
          </a:p>
          <a:p>
            <a:r>
              <a:rPr lang="sr-Cyrl-RS" dirty="0" smtClean="0"/>
              <a:t>Пастеризована, маринирана</a:t>
            </a:r>
          </a:p>
          <a:p>
            <a:r>
              <a:rPr lang="sr-Cyrl-RS" dirty="0" smtClean="0"/>
              <a:t>Класирање, прање (потапање, механички), кување (пара, аутоклав), сушење, сечење, наливање врелим раствором (со, шећер, сирће- 1%, зачини)</a:t>
            </a:r>
          </a:p>
          <a:p>
            <a:r>
              <a:rPr lang="sr-Cyrl-RS" dirty="0" smtClean="0"/>
              <a:t>ПЕЧУРКЕ</a:t>
            </a:r>
          </a:p>
          <a:p>
            <a:r>
              <a:rPr lang="sr-Cyrl-RS" dirty="0" smtClean="0"/>
              <a:t>Прање, чишћење, сечење, бланширање ( со + лимунска киселин), наливање врелим раствором (со, сирће, зачини), пастеризација</a:t>
            </a:r>
            <a:endParaRPr 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КОНЦЕНТРАТ ПАРАДАЈЗА</a:t>
            </a:r>
          </a:p>
          <a:p>
            <a:r>
              <a:rPr lang="sr-Cyrl-RS" dirty="0" smtClean="0"/>
              <a:t>Сорте са високим % корисног дела (до 90%)</a:t>
            </a:r>
          </a:p>
          <a:p>
            <a:r>
              <a:rPr lang="sr-Cyrl-RS" dirty="0" smtClean="0"/>
              <a:t>Потпуно здрави плодови</a:t>
            </a:r>
          </a:p>
          <a:p>
            <a:r>
              <a:rPr lang="sr-Cyrl-RS" dirty="0" smtClean="0"/>
              <a:t>Већи % шећера, мањи % киселине</a:t>
            </a:r>
          </a:p>
          <a:p>
            <a:r>
              <a:rPr lang="sr-Cyrl-RS" dirty="0" smtClean="0"/>
              <a:t>Већи % с.м. (рефрактометар) ( брже је концентрисање, краће излагање високим </a:t>
            </a:r>
            <a:r>
              <a:rPr lang="sr-Latn-RS" dirty="0" smtClean="0"/>
              <a:t>t)</a:t>
            </a:r>
          </a:p>
          <a:p>
            <a:r>
              <a:rPr lang="sr-Cyrl-RS" dirty="0" smtClean="0"/>
              <a:t>Вакуум упаравање</a:t>
            </a:r>
          </a:p>
          <a:p>
            <a:r>
              <a:rPr lang="sr-Cyrl-RS" dirty="0" smtClean="0"/>
              <a:t>Пигмент- ликопен ( оксидише, загревањем тамни, утицај </a:t>
            </a:r>
            <a:r>
              <a:rPr lang="sr-Latn-RS" dirty="0" smtClean="0"/>
              <a:t>Cu</a:t>
            </a:r>
            <a:r>
              <a:rPr lang="sr-Cyrl-RS" dirty="0" smtClean="0"/>
              <a:t> и</a:t>
            </a:r>
            <a:r>
              <a:rPr lang="sr-Latn-RS" dirty="0" smtClean="0"/>
              <a:t>  Fe</a:t>
            </a:r>
            <a:r>
              <a:rPr lang="sr-Cyrl-RS" dirty="0" smtClean="0"/>
              <a:t> – танати – тамно обојени)</a:t>
            </a:r>
          </a:p>
          <a:p>
            <a:r>
              <a:rPr lang="sr-Cyrl-RS" dirty="0" smtClean="0"/>
              <a:t>(одређивање боје-колориметар)</a:t>
            </a:r>
          </a:p>
          <a:p>
            <a:r>
              <a:rPr lang="sr-Cyrl-RS" dirty="0" smtClean="0"/>
              <a:t>М.б. Исправност плодова – утврђује се присуство бактерија и плесни</a:t>
            </a:r>
            <a:endParaRPr lang="en-US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Пријем и транспорт (амбалаже до 25 </a:t>
            </a:r>
            <a:r>
              <a:rPr lang="sr-Latn-RS" dirty="0" smtClean="0"/>
              <a:t>kg)</a:t>
            </a:r>
            <a:endParaRPr lang="sr-Cyrl-RS" dirty="0" smtClean="0"/>
          </a:p>
          <a:p>
            <a:r>
              <a:rPr lang="sr-Cyrl-RS" dirty="0" smtClean="0"/>
              <a:t>Класирање ( 3 класе)</a:t>
            </a:r>
          </a:p>
          <a:p>
            <a:r>
              <a:rPr lang="sr-Cyrl-RS" dirty="0" smtClean="0"/>
              <a:t> Прање (потапање, тушеви) и инспекција (транспортна трака)</a:t>
            </a:r>
          </a:p>
          <a:p>
            <a:r>
              <a:rPr lang="sr-Cyrl-RS" dirty="0" smtClean="0"/>
              <a:t>Дробљење</a:t>
            </a:r>
          </a:p>
          <a:p>
            <a:r>
              <a:rPr lang="sr-Cyrl-RS" dirty="0" smtClean="0"/>
              <a:t>Издвајање семена (преко грубе пасир машине одваја се течни део са семеном од покожице и пулпе,  фино перфорирани цилиндра-чисто семе</a:t>
            </a:r>
          </a:p>
          <a:p>
            <a:r>
              <a:rPr lang="sr-Cyrl-RS" dirty="0" smtClean="0"/>
              <a:t>Предгревање (хидролиза пектина, већи вискозитет, 85 </a:t>
            </a:r>
            <a:r>
              <a:rPr lang="en-US" dirty="0" smtClean="0"/>
              <a:t>º</a:t>
            </a:r>
            <a:r>
              <a:rPr lang="sr-Cyrl-RS" dirty="0" smtClean="0"/>
              <a:t>С, 5 минута)</a:t>
            </a:r>
          </a:p>
          <a:p>
            <a:r>
              <a:rPr lang="sr-Cyrl-RS" smtClean="0"/>
              <a:t>Пасирање (три пасир машине- издвајање покожице и грубих делова и хомогенизација)</a:t>
            </a:r>
            <a:endParaRPr lang="sr-Cyrl-RS" dirty="0" smtClean="0"/>
          </a:p>
          <a:p>
            <a:r>
              <a:rPr lang="sr-Cyrl-RS" dirty="0" smtClean="0"/>
              <a:t>К</a:t>
            </a:r>
            <a:r>
              <a:rPr lang="sr-Latn-RS" dirty="0" smtClean="0"/>
              <a:t>o</a:t>
            </a:r>
            <a:r>
              <a:rPr lang="sr-Cyrl-RS" dirty="0" smtClean="0"/>
              <a:t>нцентрисање – двостепени укувачи ( 80 </a:t>
            </a:r>
            <a:r>
              <a:rPr lang="en-US" dirty="0" smtClean="0"/>
              <a:t>º</a:t>
            </a:r>
            <a:r>
              <a:rPr lang="sr-Cyrl-RS" dirty="0" smtClean="0"/>
              <a:t>С, 40</a:t>
            </a:r>
            <a:r>
              <a:rPr lang="en-US" dirty="0" smtClean="0"/>
              <a:t> º</a:t>
            </a:r>
            <a:r>
              <a:rPr lang="sr-Cyrl-RS" dirty="0" smtClean="0"/>
              <a:t>С)</a:t>
            </a:r>
          </a:p>
          <a:p>
            <a:pPr>
              <a:buNone/>
            </a:pPr>
            <a:r>
              <a:rPr lang="sr-Cyrl-RS" dirty="0" smtClean="0"/>
              <a:t>      уграђени рефрактометар)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Пастеризација неколико минута на 90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r>
              <a:rPr lang="sr-Cyrl-RS" dirty="0" smtClean="0"/>
              <a:t>Пуњење</a:t>
            </a:r>
          </a:p>
          <a:p>
            <a:r>
              <a:rPr lang="sr-Cyrl-RS" dirty="0" smtClean="0"/>
              <a:t>Затварање</a:t>
            </a:r>
          </a:p>
          <a:p>
            <a:r>
              <a:rPr lang="sr-Cyrl-RS" dirty="0" smtClean="0"/>
              <a:t>Хлађење</a:t>
            </a:r>
          </a:p>
          <a:p>
            <a:r>
              <a:rPr lang="sr-Cyrl-RS" dirty="0" smtClean="0"/>
              <a:t>Амбалажа- стаклена лименке- обложене ацидорезистентним лаком</a:t>
            </a:r>
          </a:p>
          <a:p>
            <a:r>
              <a:rPr lang="sr-Cyrl-RS" dirty="0" smtClean="0"/>
              <a:t>Контрола квалитета</a:t>
            </a:r>
          </a:p>
          <a:p>
            <a:pPr lvl="1"/>
            <a:r>
              <a:rPr lang="sr-Cyrl-RS" dirty="0" smtClean="0"/>
              <a:t>Боја</a:t>
            </a:r>
          </a:p>
          <a:p>
            <a:pPr lvl="1"/>
            <a:r>
              <a:rPr lang="sr-Cyrl-RS" dirty="0" smtClean="0"/>
              <a:t>Укус</a:t>
            </a:r>
          </a:p>
          <a:p>
            <a:pPr lvl="1"/>
            <a:r>
              <a:rPr lang="sr-Cyrl-RS" dirty="0" smtClean="0"/>
              <a:t>Садржај с.м.</a:t>
            </a:r>
          </a:p>
          <a:p>
            <a:pPr lvl="1"/>
            <a:r>
              <a:rPr lang="sr-Cyrl-RS" dirty="0" smtClean="0"/>
              <a:t>Конзистенција</a:t>
            </a:r>
          </a:p>
          <a:p>
            <a:pPr lvl="1"/>
            <a:r>
              <a:rPr lang="sr-Cyrl-RS" dirty="0" smtClean="0"/>
              <a:t>Оком видљиве примесе</a:t>
            </a:r>
          </a:p>
          <a:p>
            <a:pPr lvl="1"/>
            <a:r>
              <a:rPr lang="sr-Cyrl-RS" dirty="0" smtClean="0"/>
              <a:t>Микробиолошка контрола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elena_Milanovic\Desktop\Tehnologija-proizvodnje-kiselog-kupus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52"/>
            <a:ext cx="5049705" cy="6512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КЕЧАП</a:t>
            </a:r>
          </a:p>
          <a:p>
            <a:r>
              <a:rPr lang="sr-Cyrl-RS" dirty="0" smtClean="0"/>
              <a:t>Делимично концентрисани сок парадајза ( додаци-шећер, со, сирће (око 10%), зачини), с.м -25-35%</a:t>
            </a:r>
          </a:p>
          <a:p>
            <a:r>
              <a:rPr lang="sr-Cyrl-RS" dirty="0" smtClean="0"/>
              <a:t>Пасирање загреване или незагреване масе</a:t>
            </a:r>
          </a:p>
          <a:p>
            <a:r>
              <a:rPr lang="sr-Cyrl-RS" dirty="0" smtClean="0"/>
              <a:t>Хладни поступак(боље очување боје) </a:t>
            </a:r>
          </a:p>
          <a:p>
            <a:r>
              <a:rPr lang="sr-Cyrl-RS" dirty="0" smtClean="0"/>
              <a:t>Чешћи је топли поступак (инактивација ензима)</a:t>
            </a:r>
          </a:p>
          <a:p>
            <a:r>
              <a:rPr lang="sr-Cyrl-RS" dirty="0" smtClean="0"/>
              <a:t>Концентрисање у вакууму</a:t>
            </a:r>
          </a:p>
          <a:p>
            <a:r>
              <a:rPr lang="sr-Cyrl-RS" dirty="0" smtClean="0"/>
              <a:t>Додатак зачина при крају</a:t>
            </a:r>
          </a:p>
          <a:p>
            <a:r>
              <a:rPr lang="sr-Cyrl-RS" dirty="0" smtClean="0"/>
              <a:t>После концентрисања пасирање и хомогенизација</a:t>
            </a:r>
          </a:p>
          <a:p>
            <a:r>
              <a:rPr lang="sr-Cyrl-RS" dirty="0" smtClean="0"/>
              <a:t>Пастеризација се радиако током концентрисања </a:t>
            </a:r>
            <a:r>
              <a:rPr lang="sr-Latn-RS" dirty="0" smtClean="0"/>
              <a:t>t </a:t>
            </a:r>
            <a:r>
              <a:rPr lang="sr-Cyrl-RS" dirty="0" smtClean="0"/>
              <a:t>нижа од 85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  <a:endParaRPr lang="en-US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/>
          <a:lstStyle/>
          <a:p>
            <a:r>
              <a:rPr lang="sr-Cyrl-RS" dirty="0" smtClean="0"/>
              <a:t>СОК ОД ПАРАДАЈЗА</a:t>
            </a:r>
          </a:p>
          <a:p>
            <a:r>
              <a:rPr lang="sr-Cyrl-RS" dirty="0" smtClean="0"/>
              <a:t>Кашасти сокови</a:t>
            </a:r>
          </a:p>
          <a:p>
            <a:r>
              <a:rPr lang="sr-Cyrl-RS" dirty="0" smtClean="0"/>
              <a:t>После издвајање семена</a:t>
            </a:r>
          </a:p>
          <a:p>
            <a:r>
              <a:rPr lang="sr-Cyrl-RS" dirty="0" smtClean="0"/>
              <a:t>Предгревање (важно за инактивацију ензима, смањен вискозитет сока)</a:t>
            </a:r>
          </a:p>
          <a:p>
            <a:r>
              <a:rPr lang="sr-Cyrl-RS" dirty="0" smtClean="0"/>
              <a:t>Пасирање – хомогенизација и одстрањивање грубих делова (ситније честице – стабилнија дисперзија)</a:t>
            </a:r>
          </a:p>
          <a:p>
            <a:r>
              <a:rPr lang="sr-Cyrl-RS" dirty="0" smtClean="0"/>
              <a:t>Сољење (0,5-0,7%) мешањем у судовима или одмеравање у амбалажу</a:t>
            </a:r>
          </a:p>
          <a:p>
            <a:r>
              <a:rPr lang="sr-Cyrl-RS" dirty="0" smtClean="0"/>
              <a:t>Пастеризација пре (изнад 100</a:t>
            </a:r>
            <a:r>
              <a:rPr lang="en-US" dirty="0" smtClean="0"/>
              <a:t> º</a:t>
            </a:r>
            <a:r>
              <a:rPr lang="sr-Cyrl-RS" dirty="0" smtClean="0"/>
              <a:t>С) или после пуњења (85 </a:t>
            </a:r>
            <a:r>
              <a:rPr lang="en-US" dirty="0" smtClean="0"/>
              <a:t>º</a:t>
            </a:r>
            <a:r>
              <a:rPr lang="sr-Cyrl-RS" dirty="0" smtClean="0"/>
              <a:t>С)</a:t>
            </a:r>
          </a:p>
          <a:p>
            <a:endParaRPr lang="sr-Cyrl-R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166508"/>
          </a:xfrm>
        </p:spPr>
        <p:txBody>
          <a:bodyPr/>
          <a:lstStyle/>
          <a:p>
            <a:r>
              <a:rPr lang="sr-Cyrl-RS" dirty="0" smtClean="0"/>
              <a:t>ПАСТЕРИСАНИ ЦЕЛИ ПЛОДОВИ-ПЕЛАТ</a:t>
            </a:r>
          </a:p>
          <a:p>
            <a:r>
              <a:rPr lang="sr-Cyrl-RS" dirty="0" smtClean="0"/>
              <a:t>Посебне сорте (чврсто ткиво, равна површина, интензивна боја)</a:t>
            </a:r>
          </a:p>
          <a:p>
            <a:r>
              <a:rPr lang="sr-Cyrl-RS" dirty="0" smtClean="0"/>
              <a:t>Класирање, прање</a:t>
            </a:r>
          </a:p>
          <a:p>
            <a:r>
              <a:rPr lang="sr-Cyrl-RS" dirty="0" smtClean="0"/>
              <a:t>Љуштење (третирање топлотом – хидролиза протопектина испод покожице, нагло хлађење)</a:t>
            </a:r>
          </a:p>
          <a:p>
            <a:r>
              <a:rPr lang="sr-Cyrl-RS" dirty="0" smtClean="0"/>
              <a:t>Инспекција</a:t>
            </a:r>
          </a:p>
          <a:p>
            <a:r>
              <a:rPr lang="sr-Cyrl-RS" dirty="0" smtClean="0"/>
              <a:t>Пуњење и наливање ( врео раствор соли или сок парадајза, са додатком СаС</a:t>
            </a:r>
            <a:r>
              <a:rPr lang="sr-Latn-RS" dirty="0" smtClean="0"/>
              <a:t>l</a:t>
            </a:r>
            <a:r>
              <a:rPr lang="sr-Latn-RS" baseline="-25000" dirty="0" smtClean="0"/>
              <a:t>2 </a:t>
            </a:r>
            <a:r>
              <a:rPr lang="sr-Latn-RS" dirty="0" smtClean="0"/>
              <a:t>- 0,07-0,1%</a:t>
            </a:r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МЛЕВЕНА ЗАЧИНСКА ПАПРИКА</a:t>
            </a:r>
          </a:p>
          <a:p>
            <a:r>
              <a:rPr lang="sr-Cyrl-RS" dirty="0" smtClean="0"/>
              <a:t>Сорте са интензивном бојом, већом с.м., танким перикарпом</a:t>
            </a:r>
          </a:p>
          <a:p>
            <a:r>
              <a:rPr lang="sr-Cyrl-RS" dirty="0" smtClean="0"/>
              <a:t>Садржај шећера до 7% (глукоза и фруктоза), витамина С до 220</a:t>
            </a:r>
            <a:r>
              <a:rPr lang="sr-Latn-RS" dirty="0" smtClean="0"/>
              <a:t>mg/100g</a:t>
            </a:r>
            <a:r>
              <a:rPr lang="sr-Cyrl-RS" dirty="0" smtClean="0"/>
              <a:t>, целулозе до 18%</a:t>
            </a:r>
          </a:p>
          <a:p>
            <a:r>
              <a:rPr lang="sr-Cyrl-RS" dirty="0" smtClean="0"/>
              <a:t>Садржај каротеноида (капсантин) се увећава после бербе  (највише 15-20 дана од бербе)</a:t>
            </a:r>
          </a:p>
          <a:p>
            <a:r>
              <a:rPr lang="sr-Cyrl-RS" dirty="0" smtClean="0"/>
              <a:t>5-7 </a:t>
            </a:r>
            <a:r>
              <a:rPr lang="sr-Latn-RS" dirty="0" smtClean="0"/>
              <a:t>kg</a:t>
            </a:r>
            <a:r>
              <a:rPr lang="sr-Cyrl-RS" dirty="0" smtClean="0"/>
              <a:t> свеже - </a:t>
            </a:r>
            <a:r>
              <a:rPr lang="sr-Latn-RS" dirty="0" smtClean="0"/>
              <a:t>1kg</a:t>
            </a:r>
            <a:r>
              <a:rPr lang="sr-Cyrl-RS" dirty="0" smtClean="0"/>
              <a:t> млевене паприке</a:t>
            </a:r>
          </a:p>
          <a:p>
            <a:r>
              <a:rPr lang="sr-Cyrl-RS" dirty="0" smtClean="0"/>
              <a:t>Брање у пуној зрелост </a:t>
            </a:r>
          </a:p>
          <a:p>
            <a:r>
              <a:rPr lang="sr-Cyrl-RS" dirty="0" smtClean="0"/>
              <a:t>Складиштење на сувим лесама 15-20 дана без светлости</a:t>
            </a:r>
          </a:p>
          <a:p>
            <a:r>
              <a:rPr lang="sr-Cyrl-RS" dirty="0" smtClean="0"/>
              <a:t>Класирање по боји и квалитету</a:t>
            </a:r>
          </a:p>
          <a:p>
            <a:r>
              <a:rPr lang="sr-Cyrl-RS" dirty="0" smtClean="0"/>
              <a:t>Прање – потапањем </a:t>
            </a:r>
            <a:r>
              <a:rPr lang="sr-Cyrl-RS" smtClean="0"/>
              <a:t>(грубо</a:t>
            </a:r>
            <a:r>
              <a:rPr lang="sr-Cyrl-RS" dirty="0" smtClean="0"/>
              <a:t>) и туширањем(фино)</a:t>
            </a:r>
          </a:p>
          <a:p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elena_Milanovic\Desktop\Sastav horgoške slatke papri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02391"/>
            <a:ext cx="8229600" cy="2732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elena_Milanovic\Desktop\Sastav sveže papri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72990"/>
            <a:ext cx="8229600" cy="3591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elena_Milanovic\Desktop\Sadržaj vitamina u svežoj papric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1337"/>
            <a:ext cx="8229600" cy="3940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elena_Milanovic\Desktop\Grupe kvaliteta mlevene paprik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8229600" cy="3763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r>
              <a:rPr lang="sr-Cyrl-RS" dirty="0" smtClean="0"/>
              <a:t>Сушење до влаге 8% (</a:t>
            </a:r>
            <a:r>
              <a:rPr lang="sr-Latn-RS" dirty="0" smtClean="0"/>
              <a:t>t </a:t>
            </a:r>
            <a:r>
              <a:rPr lang="sr-Cyrl-RS" dirty="0" smtClean="0"/>
              <a:t>не испод 80 </a:t>
            </a:r>
            <a:r>
              <a:rPr lang="en-US" dirty="0" smtClean="0"/>
              <a:t>º</a:t>
            </a:r>
            <a:r>
              <a:rPr lang="sr-Cyrl-RS" dirty="0" smtClean="0"/>
              <a:t>С)</a:t>
            </a:r>
          </a:p>
          <a:p>
            <a:r>
              <a:rPr lang="sr-Cyrl-RS" dirty="0" smtClean="0"/>
              <a:t>Одвајање семена просејавањем</a:t>
            </a:r>
          </a:p>
          <a:p>
            <a:r>
              <a:rPr lang="sr-Cyrl-RS" dirty="0" smtClean="0"/>
              <a:t>Млевење (млинови чекићари (грубо) и електрични млинови </a:t>
            </a:r>
          </a:p>
          <a:p>
            <a:r>
              <a:rPr lang="sr-Cyrl-RS" dirty="0" smtClean="0"/>
              <a:t>Млевење уз додато семе (20-30% - садржи уље које раствара каротеноиде</a:t>
            </a:r>
            <a:r>
              <a:rPr lang="sr-Latn-RS" dirty="0" smtClean="0"/>
              <a:t>)</a:t>
            </a:r>
          </a:p>
          <a:p>
            <a:r>
              <a:rPr lang="sr-Cyrl-RS" dirty="0" smtClean="0"/>
              <a:t>ПАСТЕРИСАНИ РЕН</a:t>
            </a:r>
          </a:p>
          <a:p>
            <a:r>
              <a:rPr lang="sr-Cyrl-RS" dirty="0" smtClean="0"/>
              <a:t>Прав корен без бочних коренова</a:t>
            </a:r>
          </a:p>
          <a:p>
            <a:r>
              <a:rPr lang="sr-Cyrl-RS" dirty="0" smtClean="0"/>
              <a:t>Прање, љуштење (слично шаргарепи)</a:t>
            </a:r>
          </a:p>
          <a:p>
            <a:r>
              <a:rPr lang="sr-Cyrl-RS" dirty="0" smtClean="0"/>
              <a:t>Уколико се бланшира додаје се 2% свежег уситњеног (ензими)</a:t>
            </a:r>
          </a:p>
          <a:p>
            <a:r>
              <a:rPr lang="sr-Cyrl-RS" smtClean="0"/>
              <a:t>Налив (сирће и со, стабилизатор – алгинат)</a:t>
            </a:r>
            <a:endParaRPr lang="en-US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143000"/>
          </a:xfrm>
        </p:spPr>
        <p:txBody>
          <a:bodyPr/>
          <a:lstStyle/>
          <a:p>
            <a:r>
              <a:rPr lang="sr-Cyrl-RS" dirty="0" smtClean="0"/>
              <a:t>СУШЕНО ПОВРЋЕ</a:t>
            </a:r>
            <a:endParaRPr lang="en-US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r>
              <a:rPr lang="sr-Cyrl-RS" dirty="0" smtClean="0"/>
              <a:t>ЦРНИ ЛУК</a:t>
            </a:r>
          </a:p>
          <a:p>
            <a:r>
              <a:rPr lang="sr-Cyrl-RS" dirty="0" smtClean="0"/>
              <a:t>Сорте са:</a:t>
            </a:r>
          </a:p>
          <a:p>
            <a:pPr lvl="1"/>
            <a:r>
              <a:rPr lang="sr-Cyrl-RS" dirty="0" smtClean="0"/>
              <a:t> већим садржајем с.м. &gt; 12%</a:t>
            </a:r>
          </a:p>
          <a:p>
            <a:pPr lvl="1"/>
            <a:r>
              <a:rPr lang="sr-Cyrl-RS" dirty="0" smtClean="0"/>
              <a:t>Беље сорте</a:t>
            </a:r>
          </a:p>
          <a:p>
            <a:pPr lvl="1"/>
            <a:r>
              <a:rPr lang="sr-Cyrl-RS" dirty="0" smtClean="0"/>
              <a:t>Округлије сорте</a:t>
            </a:r>
          </a:p>
          <a:p>
            <a:r>
              <a:rPr lang="sr-Cyrl-RS" dirty="0" smtClean="0"/>
              <a:t>Четири класе ( од 3,7 до 7</a:t>
            </a:r>
            <a:r>
              <a:rPr lang="sr-Latn-RS" dirty="0" smtClean="0"/>
              <a:t>cm)</a:t>
            </a:r>
            <a:endParaRPr lang="sr-Cyrl-RS" dirty="0" smtClean="0"/>
          </a:p>
          <a:p>
            <a:r>
              <a:rPr lang="sr-Cyrl-RS" dirty="0" smtClean="0"/>
              <a:t>Љуштење паром под притиском- 30-75</a:t>
            </a:r>
            <a:r>
              <a:rPr lang="sr-Latn-RS" dirty="0" smtClean="0"/>
              <a:t>s</a:t>
            </a:r>
            <a:r>
              <a:rPr lang="sr-Cyrl-RS" dirty="0" smtClean="0"/>
              <a:t> – омекшавање, водом под притиском скидање љуске</a:t>
            </a:r>
          </a:p>
          <a:p>
            <a:r>
              <a:rPr lang="sr-Cyrl-RS" dirty="0" smtClean="0"/>
              <a:t>Сечење – резанци 5</a:t>
            </a:r>
            <a:r>
              <a:rPr lang="sr-Latn-RS" dirty="0" smtClean="0"/>
              <a:t>mm</a:t>
            </a:r>
            <a:endParaRPr lang="sr-Cyrl-RS" dirty="0" smtClean="0"/>
          </a:p>
          <a:p>
            <a:r>
              <a:rPr lang="sr-Cyrl-RS" dirty="0" smtClean="0"/>
              <a:t>Испирање водом због шећера – (карамелизација)</a:t>
            </a:r>
            <a:endParaRPr lang="sr-Latn-RS" dirty="0" smtClean="0"/>
          </a:p>
          <a:p>
            <a:r>
              <a:rPr lang="sr-Cyrl-RS" dirty="0" smtClean="0"/>
              <a:t>Сумпорисање – после сечења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elena_Milanovic\Desktop\Odnos svežek i osušenog lu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23987"/>
            <a:ext cx="8229600" cy="4217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r>
              <a:rPr lang="sr-Cyrl-RS" dirty="0" smtClean="0"/>
              <a:t>БЕЛИ ЛУК</a:t>
            </a:r>
          </a:p>
          <a:p>
            <a:r>
              <a:rPr lang="sr-Cyrl-RS" dirty="0" smtClean="0"/>
              <a:t>Одвајање ченова под притиском</a:t>
            </a:r>
          </a:p>
          <a:p>
            <a:r>
              <a:rPr lang="sr-Cyrl-RS" dirty="0" smtClean="0"/>
              <a:t>Одвајање љуске струјом ваздуха</a:t>
            </a:r>
          </a:p>
          <a:p>
            <a:r>
              <a:rPr lang="sr-Cyrl-RS" dirty="0" smtClean="0"/>
              <a:t>ПРАЗИЛУК</a:t>
            </a:r>
          </a:p>
          <a:p>
            <a:r>
              <a:rPr lang="sr-Cyrl-RS" dirty="0" smtClean="0"/>
              <a:t>После сечења бланширање (пара или вода)</a:t>
            </a:r>
          </a:p>
          <a:p>
            <a:r>
              <a:rPr lang="sr-Cyrl-RS" dirty="0" smtClean="0"/>
              <a:t>Комади 3</a:t>
            </a:r>
            <a:r>
              <a:rPr lang="sr-Latn-RS" dirty="0" smtClean="0"/>
              <a:t>mm </a:t>
            </a:r>
            <a:r>
              <a:rPr lang="sr-Cyrl-RS" dirty="0" smtClean="0"/>
              <a:t>дебљине</a:t>
            </a:r>
          </a:p>
          <a:p>
            <a:r>
              <a:rPr lang="sr-Cyrl-RS" dirty="0" smtClean="0"/>
              <a:t>ПАПРИКА</a:t>
            </a:r>
          </a:p>
          <a:p>
            <a:r>
              <a:rPr lang="sr-Cyrl-RS" dirty="0" smtClean="0"/>
              <a:t>Меснате и црвене сорте</a:t>
            </a:r>
          </a:p>
          <a:p>
            <a:r>
              <a:rPr lang="sr-Cyrl-RS" dirty="0" smtClean="0"/>
              <a:t>Након прања издвајање дршке и семена</a:t>
            </a:r>
          </a:p>
          <a:p>
            <a:r>
              <a:rPr lang="sr-Cyrl-RS" dirty="0" smtClean="0"/>
              <a:t>Температура сушења испод 80 ºС</a:t>
            </a:r>
            <a:endParaRPr 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/>
          <a:lstStyle/>
          <a:p>
            <a:r>
              <a:rPr lang="sr-Cyrl-RS" dirty="0" smtClean="0"/>
              <a:t>КОРЕНАСТО ПОВРЋЕ</a:t>
            </a:r>
          </a:p>
          <a:p>
            <a:r>
              <a:rPr lang="sr-Cyrl-RS" dirty="0" smtClean="0"/>
              <a:t>Љуштење:</a:t>
            </a:r>
          </a:p>
          <a:p>
            <a:pPr lvl="1"/>
            <a:r>
              <a:rPr lang="sr-Cyrl-RS" dirty="0" smtClean="0"/>
              <a:t>Механички</a:t>
            </a:r>
          </a:p>
          <a:p>
            <a:pPr lvl="1"/>
            <a:r>
              <a:rPr lang="sr-Cyrl-RS" dirty="0" smtClean="0"/>
              <a:t>Са 10% </a:t>
            </a:r>
            <a:r>
              <a:rPr lang="sr-Latn-RS" dirty="0" smtClean="0"/>
              <a:t>NaOH</a:t>
            </a:r>
            <a:endParaRPr lang="sr-Cyrl-RS" dirty="0" smtClean="0"/>
          </a:p>
          <a:p>
            <a:pPr lvl="1"/>
            <a:r>
              <a:rPr lang="sr-Cyrl-RS" dirty="0" smtClean="0"/>
              <a:t>П</a:t>
            </a:r>
          </a:p>
          <a:p>
            <a:pPr lvl="1"/>
            <a:r>
              <a:rPr lang="sr-Cyrl-RS" dirty="0" smtClean="0"/>
              <a:t>Паром</a:t>
            </a:r>
          </a:p>
          <a:p>
            <a:r>
              <a:rPr lang="sr-Cyrl-RS" dirty="0" smtClean="0"/>
              <a:t>После сечења се изводи бланширање (паром 3-5 минута)</a:t>
            </a:r>
          </a:p>
          <a:p>
            <a:r>
              <a:rPr lang="sr-Cyrl-RS" dirty="0" smtClean="0"/>
              <a:t>Коцке, резанци, листови</a:t>
            </a:r>
          </a:p>
          <a:p>
            <a:r>
              <a:rPr lang="sr-Cyrl-RS" dirty="0" smtClean="0"/>
              <a:t>ЦВЕКЛА</a:t>
            </a:r>
          </a:p>
          <a:p>
            <a:r>
              <a:rPr lang="sr-Cyrl-RS" dirty="0" smtClean="0"/>
              <a:t>Након прања се бланшира па љушти</a:t>
            </a:r>
            <a:endParaRPr lang="en-US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ПЕРШУН</a:t>
            </a:r>
          </a:p>
          <a:p>
            <a:r>
              <a:rPr lang="sr-Cyrl-RS" dirty="0" smtClean="0"/>
              <a:t>Суши се са лисном дршком</a:t>
            </a:r>
          </a:p>
          <a:p>
            <a:r>
              <a:rPr lang="sr-Cyrl-RS" dirty="0" smtClean="0"/>
              <a:t>Одвајање након сушења (ваздухом – различита тежина листа и дршке)</a:t>
            </a:r>
          </a:p>
          <a:p>
            <a:r>
              <a:rPr lang="sr-Cyrl-RS" dirty="0" smtClean="0"/>
              <a:t>Температура сушења 50-55 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r>
              <a:rPr lang="sr-Cyrl-RS" dirty="0" smtClean="0"/>
              <a:t>ГРАШАК</a:t>
            </a:r>
          </a:p>
          <a:p>
            <a:r>
              <a:rPr lang="sr-Cyrl-RS" dirty="0" smtClean="0"/>
              <a:t>Млади (тендерометријска вредност 140-160)</a:t>
            </a:r>
          </a:p>
          <a:p>
            <a:r>
              <a:rPr lang="sr-Cyrl-RS" dirty="0" smtClean="0"/>
              <a:t>После прања бланширање (3-5 минута) па испирање (шећер)</a:t>
            </a:r>
          </a:p>
          <a:p>
            <a:r>
              <a:rPr lang="sr-Cyrl-RS" dirty="0" smtClean="0"/>
              <a:t>Може се делимично сушити па смрзавати</a:t>
            </a:r>
          </a:p>
          <a:p>
            <a:r>
              <a:rPr lang="sr-Cyrl-RS" dirty="0" smtClean="0"/>
              <a:t>ПАРАДАЈЗ</a:t>
            </a:r>
          </a:p>
          <a:p>
            <a:r>
              <a:rPr lang="sr-Cyrl-RS" dirty="0" smtClean="0"/>
              <a:t>Сечени и парадајз и у праху</a:t>
            </a:r>
          </a:p>
          <a:p>
            <a:r>
              <a:rPr lang="sr-Cyrl-RS" dirty="0" smtClean="0"/>
              <a:t>Сорте са мање течности и семенки</a:t>
            </a:r>
            <a:endParaRPr lang="en-US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Сечени се сече на 4 или 8 кришки или на листове</a:t>
            </a:r>
          </a:p>
          <a:p>
            <a:r>
              <a:rPr lang="sr-Cyrl-RS" dirty="0" smtClean="0"/>
              <a:t>Уклањање семенки потапањем комада у воду или под притиском</a:t>
            </a:r>
          </a:p>
          <a:p>
            <a:r>
              <a:rPr lang="sr-Cyrl-RS" dirty="0" smtClean="0"/>
              <a:t>ПАРАДАЈЗ У ПРАХУ</a:t>
            </a:r>
          </a:p>
          <a:p>
            <a:pPr marL="651510" indent="-514350">
              <a:buNone/>
            </a:pPr>
            <a:r>
              <a:rPr lang="sr-Cyrl-RS" dirty="0" smtClean="0"/>
              <a:t>1.  Сушење претходно концентрисане хомогене масе (38-40%)</a:t>
            </a:r>
          </a:p>
          <a:p>
            <a:pPr marL="651510" indent="-514350">
              <a:buNone/>
            </a:pPr>
            <a:r>
              <a:rPr lang="sr-Cyrl-RS" dirty="0" smtClean="0"/>
              <a:t>      Интензивним мешањем инкорпорира се ваздух</a:t>
            </a:r>
          </a:p>
          <a:p>
            <a:pPr marL="971550" lvl="1" indent="-514350"/>
            <a:r>
              <a:rPr lang="sr-Cyrl-RS" dirty="0" smtClean="0"/>
              <a:t>Пенаста маса се наноси на плехове</a:t>
            </a:r>
          </a:p>
          <a:p>
            <a:pPr marL="971550" lvl="1" indent="-514350"/>
            <a:r>
              <a:rPr lang="sr-Cyrl-RS" dirty="0" smtClean="0"/>
              <a:t>Сушење у вакуум сушници (порозан прах) </a:t>
            </a:r>
          </a:p>
          <a:p>
            <a:pPr marL="651510" indent="-514350">
              <a:buNone/>
            </a:pPr>
            <a:r>
              <a:rPr lang="sr-Cyrl-RS" dirty="0" smtClean="0"/>
              <a:t>Одвајање течног од чврстог дела </a:t>
            </a:r>
          </a:p>
          <a:p>
            <a:pPr marL="971550" lvl="1" indent="-514350"/>
            <a:r>
              <a:rPr lang="sr-Cyrl-RS" dirty="0" smtClean="0"/>
              <a:t>Чврсти део се суши под вакуумом</a:t>
            </a:r>
          </a:p>
          <a:p>
            <a:pPr marL="971550" lvl="1" indent="-514350"/>
            <a:r>
              <a:rPr lang="sr-Cyrl-RS" dirty="0" smtClean="0"/>
              <a:t>Течни део се концентрише под вакуумом</a:t>
            </a:r>
          </a:p>
          <a:p>
            <a:pPr marL="971550" lvl="1" indent="-514350"/>
            <a:r>
              <a:rPr lang="sr-Cyrl-RS" dirty="0" smtClean="0"/>
              <a:t>Спајају се у истом односу као у сировини </a:t>
            </a:r>
            <a:endParaRPr 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>
              <a:buNone/>
            </a:pPr>
            <a:r>
              <a:rPr lang="sr-Cyrl-RS" dirty="0" smtClean="0"/>
              <a:t>2. У сушницама са распршавањем</a:t>
            </a:r>
          </a:p>
          <a:p>
            <a:pPr lvl="1"/>
            <a:r>
              <a:rPr lang="sr-Cyrl-RS" dirty="0" smtClean="0"/>
              <a:t>Концентрисан сок до 30%</a:t>
            </a:r>
          </a:p>
          <a:p>
            <a:pPr lvl="1"/>
            <a:r>
              <a:rPr lang="sr-Cyrl-RS" dirty="0" smtClean="0"/>
              <a:t>Почетна температура 109-207 </a:t>
            </a:r>
            <a:r>
              <a:rPr lang="en-US" dirty="0" smtClean="0"/>
              <a:t>º</a:t>
            </a:r>
            <a:r>
              <a:rPr lang="sr-Cyrl-RS" dirty="0" smtClean="0"/>
              <a:t>С</a:t>
            </a:r>
          </a:p>
          <a:p>
            <a:pPr lvl="1"/>
            <a:r>
              <a:rPr lang="sr-Cyrl-RS" dirty="0" smtClean="0"/>
              <a:t>Након сушења хлађење (због везивања влаге)</a:t>
            </a:r>
          </a:p>
          <a:p>
            <a:r>
              <a:rPr lang="sr-Cyrl-RS" dirty="0" smtClean="0"/>
              <a:t>3. Сушење пенастог производа </a:t>
            </a:r>
          </a:p>
          <a:p>
            <a:pPr lvl="1"/>
            <a:r>
              <a:rPr lang="sr-Cyrl-RS" dirty="0" smtClean="0"/>
              <a:t>Додавање стабилизатора пене</a:t>
            </a:r>
          </a:p>
          <a:p>
            <a:pPr lvl="1"/>
            <a:r>
              <a:rPr lang="sr-Cyrl-RS" dirty="0" smtClean="0"/>
              <a:t>Пена се формира помоћу </a:t>
            </a:r>
            <a:r>
              <a:rPr lang="sr-Latn-RS" dirty="0" smtClean="0"/>
              <a:t>CO</a:t>
            </a:r>
            <a:r>
              <a:rPr lang="sr-Latn-RS" baseline="-25000" dirty="0" smtClean="0"/>
              <a:t>2</a:t>
            </a:r>
            <a:r>
              <a:rPr lang="sr-Latn-RS" dirty="0" smtClean="0"/>
              <a:t> </a:t>
            </a:r>
            <a:r>
              <a:rPr lang="sr-Cyrl-RS" dirty="0" smtClean="0"/>
              <a:t>или </a:t>
            </a:r>
            <a:r>
              <a:rPr lang="sr-Latn-RS" dirty="0" smtClean="0"/>
              <a:t>N</a:t>
            </a:r>
            <a:r>
              <a:rPr lang="sr-Latn-RS" baseline="-25000" dirty="0" smtClean="0"/>
              <a:t>2</a:t>
            </a:r>
            <a:endParaRPr lang="sr-Cyrl-RS" baseline="-25000" dirty="0" smtClean="0"/>
          </a:p>
          <a:p>
            <a:pPr lvl="1"/>
            <a:r>
              <a:rPr lang="sr-Cyrl-RS" dirty="0" smtClean="0"/>
              <a:t>Осушени производ има малу специфичну тежину, лако се рехидратише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4178</TotalTime>
  <Words>4214</Words>
  <Application>Microsoft Office PowerPoint</Application>
  <PresentationFormat>On-screen Show (4:3)</PresentationFormat>
  <Paragraphs>642</Paragraphs>
  <Slides>129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0" baseType="lpstr">
      <vt:lpstr>Apex</vt:lpstr>
      <vt:lpstr>Прерада ратарских и повртарских производа</vt:lpstr>
      <vt:lpstr>ТЕхнолошка својства поврћа</vt:lpstr>
      <vt:lpstr>ТЕхнолошка својства поврћа</vt:lpstr>
      <vt:lpstr>МЕХАНИЧКИ САСТАВ</vt:lpstr>
      <vt:lpstr>Slide 5</vt:lpstr>
      <vt:lpstr>Slide 6</vt:lpstr>
      <vt:lpstr>Slide 7</vt:lpstr>
      <vt:lpstr>ХЕМИЈСКИ САСТАВ</vt:lpstr>
      <vt:lpstr>ХЕМИЈСКИ САСТАВ</vt:lpstr>
      <vt:lpstr>Slide 10</vt:lpstr>
      <vt:lpstr>Slide 11</vt:lpstr>
      <vt:lpstr>ХЕМИЈСКИ САСТАВ</vt:lpstr>
      <vt:lpstr>ХЕМИЈСКИ САСТАВ</vt:lpstr>
      <vt:lpstr>Slide 14</vt:lpstr>
      <vt:lpstr>Slide 15</vt:lpstr>
      <vt:lpstr>ХЕМИЈСКИ САСТАВ</vt:lpstr>
      <vt:lpstr>ХЕМИЈСКИ САСТАВ</vt:lpstr>
      <vt:lpstr>ТЕХНОЛОШКА ЗРЕЛОСТ</vt:lpstr>
      <vt:lpstr>Slide 19</vt:lpstr>
      <vt:lpstr>ТЕХНОЛОШКА ЗРЕЛОСТ</vt:lpstr>
      <vt:lpstr>Тендерометар</vt:lpstr>
      <vt:lpstr>Slide 22</vt:lpstr>
      <vt:lpstr>ПРИЈЕМ И КОНТРОЛА КВАЛИТЕТА </vt:lpstr>
      <vt:lpstr>Slide 24</vt:lpstr>
      <vt:lpstr>Slide 25</vt:lpstr>
      <vt:lpstr>Slide 26</vt:lpstr>
      <vt:lpstr>Slide 27</vt:lpstr>
      <vt:lpstr>ПРОМЕНЕ НАКОН БЕРБЕ</vt:lpstr>
      <vt:lpstr>Slide 29</vt:lpstr>
      <vt:lpstr>ПОМОЋНИ МАТЕРИЈАЛИ</vt:lpstr>
      <vt:lpstr>ПОМОЋНИ МАТЕРИЈАЛИ</vt:lpstr>
      <vt:lpstr>ВОДА</vt:lpstr>
      <vt:lpstr>ВОДА</vt:lpstr>
      <vt:lpstr>ВОДА</vt:lpstr>
      <vt:lpstr>Slide 35</vt:lpstr>
      <vt:lpstr>ВОДА</vt:lpstr>
      <vt:lpstr>Slide 37</vt:lpstr>
      <vt:lpstr>СРЕДСТВА ЗА ЗАСЛАЂИВАЊЕ</vt:lpstr>
      <vt:lpstr>ПРИРОДНАСРЕДСТВА ЗА ЗАСЛАЂИВАЊЕ</vt:lpstr>
      <vt:lpstr>Slide 40</vt:lpstr>
      <vt:lpstr>Slide 41</vt:lpstr>
      <vt:lpstr>КУХИЊСКА СО</vt:lpstr>
      <vt:lpstr>Средства за желирање</vt:lpstr>
      <vt:lpstr>Slide 44</vt:lpstr>
      <vt:lpstr>Slide 45</vt:lpstr>
      <vt:lpstr>СРЕДСТВА ЗА ЗАКИСЕЉАВАЊЕ</vt:lpstr>
      <vt:lpstr>АДИТИВИ</vt:lpstr>
      <vt:lpstr>Slide 48</vt:lpstr>
      <vt:lpstr>АДИТИВИ</vt:lpstr>
      <vt:lpstr>Slide 50</vt:lpstr>
      <vt:lpstr>Slide 51</vt:lpstr>
      <vt:lpstr>Slide 52</vt:lpstr>
      <vt:lpstr>Slide 53</vt:lpstr>
      <vt:lpstr>Slide 54</vt:lpstr>
      <vt:lpstr>АДИТИВИ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АДИТИВИ</vt:lpstr>
      <vt:lpstr>Slide 64</vt:lpstr>
      <vt:lpstr>Slide 65</vt:lpstr>
      <vt:lpstr>Slide 66</vt:lpstr>
      <vt:lpstr>Slide 67</vt:lpstr>
      <vt:lpstr>АДИТИВИ</vt:lpstr>
      <vt:lpstr>АДИТИВИ</vt:lpstr>
      <vt:lpstr>АДИТИВИ</vt:lpstr>
      <vt:lpstr>Slide 71</vt:lpstr>
      <vt:lpstr>АДИТИВИ</vt:lpstr>
      <vt:lpstr>АДИТИВИ</vt:lpstr>
      <vt:lpstr>АДИТИВИ</vt:lpstr>
      <vt:lpstr>Slide 75</vt:lpstr>
      <vt:lpstr>ПРОИЗВОДИ ОД ПОВРЋА</vt:lpstr>
      <vt:lpstr>СТЕРИЛИСАНО ПОВРЋЕ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БИОЛОШКИ КОНЗЕРВИСАНО ПОВРЋЕ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ПАСТЕРИЗОВАНО МАРИНИРАНО ПОВРЋЕ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СУШЕНО ПОВРЋЕ</vt:lpstr>
      <vt:lpstr>Slide 123</vt:lpstr>
      <vt:lpstr>Slide 124</vt:lpstr>
      <vt:lpstr>Slide 125</vt:lpstr>
      <vt:lpstr>Slide 126</vt:lpstr>
      <vt:lpstr>Slide 127</vt:lpstr>
      <vt:lpstr>Slide 128</vt:lpstr>
      <vt:lpstr>Slide 129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Прерада ратарских и повртарских производа</dc:title>
  <dc:creator>Jelena_Milanovic</dc:creator>
  <cp:lastModifiedBy>Jelena_Milanovic</cp:lastModifiedBy>
  <cp:revision>291</cp:revision>
  <dcterms:created xsi:type="dcterms:W3CDTF">2021-09-21T11:56:40Z</dcterms:created>
  <dcterms:modified xsi:type="dcterms:W3CDTF">2023-11-13T12:56:27Z</dcterms:modified>
</cp:coreProperties>
</file>